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Microsoft_Equation1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4" r:id="rId1"/>
  </p:sldMasterIdLst>
  <p:sldIdLst>
    <p:sldId id="256" r:id="rId2"/>
    <p:sldId id="313" r:id="rId3"/>
    <p:sldId id="320" r:id="rId4"/>
    <p:sldId id="327" r:id="rId5"/>
    <p:sldId id="271" r:id="rId6"/>
    <p:sldId id="272" r:id="rId7"/>
    <p:sldId id="331" r:id="rId8"/>
    <p:sldId id="333" r:id="rId9"/>
    <p:sldId id="335" r:id="rId10"/>
    <p:sldId id="336" r:id="rId11"/>
    <p:sldId id="338" r:id="rId12"/>
    <p:sldId id="339" r:id="rId13"/>
    <p:sldId id="340" r:id="rId14"/>
    <p:sldId id="343" r:id="rId15"/>
    <p:sldId id="342" r:id="rId16"/>
    <p:sldId id="344" r:id="rId17"/>
    <p:sldId id="345" r:id="rId18"/>
    <p:sldId id="346" r:id="rId19"/>
    <p:sldId id="347" r:id="rId20"/>
    <p:sldId id="348" r:id="rId21"/>
    <p:sldId id="349" r:id="rId22"/>
    <p:sldId id="350" r:id="rId23"/>
    <p:sldId id="351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-96" y="-2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5" Type="http://schemas.openxmlformats.org/officeDocument/2006/relationships/image" Target="../media/image6.emf"/><Relationship Id="rId6" Type="http://schemas.openxmlformats.org/officeDocument/2006/relationships/image" Target="../media/image7.emf"/><Relationship Id="rId1" Type="http://schemas.openxmlformats.org/officeDocument/2006/relationships/image" Target="../media/image2.emf"/><Relationship Id="rId2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4" Type="http://schemas.openxmlformats.org/officeDocument/2006/relationships/image" Target="../media/image42.emf"/><Relationship Id="rId5" Type="http://schemas.openxmlformats.org/officeDocument/2006/relationships/image" Target="../media/image43.emf"/><Relationship Id="rId6" Type="http://schemas.openxmlformats.org/officeDocument/2006/relationships/image" Target="../media/image44.emf"/><Relationship Id="rId7" Type="http://schemas.openxmlformats.org/officeDocument/2006/relationships/image" Target="../media/image45.emf"/><Relationship Id="rId8" Type="http://schemas.openxmlformats.org/officeDocument/2006/relationships/image" Target="../media/image46.emf"/><Relationship Id="rId1" Type="http://schemas.openxmlformats.org/officeDocument/2006/relationships/image" Target="../media/image39.emf"/><Relationship Id="rId2" Type="http://schemas.openxmlformats.org/officeDocument/2006/relationships/image" Target="../media/image4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Relationship Id="rId2" Type="http://schemas.openxmlformats.org/officeDocument/2006/relationships/image" Target="../media/image9.emf"/><Relationship Id="rId3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1" Type="http://schemas.openxmlformats.org/officeDocument/2006/relationships/image" Target="../media/image11.emf"/><Relationship Id="rId2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Relationship Id="rId2" Type="http://schemas.openxmlformats.org/officeDocument/2006/relationships/image" Target="../media/image18.emf"/><Relationship Id="rId3" Type="http://schemas.openxmlformats.org/officeDocument/2006/relationships/image" Target="../media/image1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Relationship Id="rId2" Type="http://schemas.openxmlformats.org/officeDocument/2006/relationships/image" Target="../media/image21.emf"/><Relationship Id="rId3" Type="http://schemas.openxmlformats.org/officeDocument/2006/relationships/image" Target="../media/image2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Relationship Id="rId2" Type="http://schemas.openxmlformats.org/officeDocument/2006/relationships/image" Target="../media/image21.emf"/><Relationship Id="rId3" Type="http://schemas.openxmlformats.org/officeDocument/2006/relationships/image" Target="../media/image2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99BB9-DB72-5548-A676-99E75833B72C}" type="datetimeFigureOut">
              <a:rPr lang="en-US" smtClean="0"/>
              <a:pPr/>
              <a:t>4/12/17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11FB7F-0753-A643-BB28-5694FD9D55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99BB9-DB72-5548-A676-99E75833B72C}" type="datetimeFigureOut">
              <a:rPr lang="en-US" smtClean="0"/>
              <a:pPr/>
              <a:t>4/12/17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FB7F-0753-A643-BB28-5694FD9D55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99BB9-DB72-5548-A676-99E75833B72C}" type="datetimeFigureOut">
              <a:rPr lang="en-US" smtClean="0"/>
              <a:pPr/>
              <a:t>4/12/17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FB7F-0753-A643-BB28-5694FD9D55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99BB9-DB72-5548-A676-99E75833B72C}" type="datetimeFigureOut">
              <a:rPr lang="en-US" smtClean="0"/>
              <a:pPr/>
              <a:t>4/12/17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FB7F-0753-A643-BB28-5694FD9D55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99BB9-DB72-5548-A676-99E75833B72C}" type="datetimeFigureOut">
              <a:rPr lang="en-US" smtClean="0"/>
              <a:pPr/>
              <a:t>4/12/17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FB7F-0753-A643-BB28-5694FD9D55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99BB9-DB72-5548-A676-99E75833B72C}" type="datetimeFigureOut">
              <a:rPr lang="en-US" smtClean="0"/>
              <a:pPr/>
              <a:t>4/12/17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FB7F-0753-A643-BB28-5694FD9D55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99BB9-DB72-5548-A676-99E75833B72C}" type="datetimeFigureOut">
              <a:rPr lang="en-US" smtClean="0"/>
              <a:pPr/>
              <a:t>4/12/17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FB7F-0753-A643-BB28-5694FD9D55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99BB9-DB72-5548-A676-99E75833B72C}" type="datetimeFigureOut">
              <a:rPr lang="en-US" smtClean="0"/>
              <a:pPr/>
              <a:t>4/12/17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FB7F-0753-A643-BB28-5694FD9D55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99BB9-DB72-5548-A676-99E75833B72C}" type="datetimeFigureOut">
              <a:rPr lang="en-US" smtClean="0"/>
              <a:pPr/>
              <a:t>4/12/17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FB7F-0753-A643-BB28-5694FD9D55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99BB9-DB72-5548-A676-99E75833B72C}" type="datetimeFigureOut">
              <a:rPr lang="en-US" smtClean="0"/>
              <a:pPr/>
              <a:t>4/12/17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FB7F-0753-A643-BB28-5694FD9D55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99BB9-DB72-5548-A676-99E75833B72C}" type="datetimeFigureOut">
              <a:rPr lang="en-US" smtClean="0"/>
              <a:pPr/>
              <a:t>4/12/17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1FB7F-0753-A643-BB28-5694FD9D55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C399BB9-DB72-5548-A676-99E75833B72C}" type="datetimeFigureOut">
              <a:rPr lang="en-US" smtClean="0"/>
              <a:pPr/>
              <a:t>4/12/17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C11FB7F-0753-A643-BB28-5694FD9D55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4" Type="http://schemas.openxmlformats.org/officeDocument/2006/relationships/image" Target="../media/image20.emf"/><Relationship Id="rId5" Type="http://schemas.openxmlformats.org/officeDocument/2006/relationships/oleObject" Target="../embeddings/oleObject23.bin"/><Relationship Id="rId6" Type="http://schemas.openxmlformats.org/officeDocument/2006/relationships/image" Target="../media/image21.emf"/><Relationship Id="rId7" Type="http://schemas.openxmlformats.org/officeDocument/2006/relationships/oleObject" Target="../embeddings/oleObject24.bin"/><Relationship Id="rId8" Type="http://schemas.openxmlformats.org/officeDocument/2006/relationships/image" Target="../media/image22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4" Type="http://schemas.openxmlformats.org/officeDocument/2006/relationships/image" Target="../media/image24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4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4" Type="http://schemas.openxmlformats.org/officeDocument/2006/relationships/image" Target="../media/image36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4" Type="http://schemas.openxmlformats.org/officeDocument/2006/relationships/image" Target="../media/image37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4" Type="http://schemas.openxmlformats.org/officeDocument/2006/relationships/image" Target="../media/image38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3.bin"/><Relationship Id="rId12" Type="http://schemas.openxmlformats.org/officeDocument/2006/relationships/image" Target="../media/image43.emf"/><Relationship Id="rId13" Type="http://schemas.openxmlformats.org/officeDocument/2006/relationships/oleObject" Target="../embeddings/oleObject34.bin"/><Relationship Id="rId14" Type="http://schemas.openxmlformats.org/officeDocument/2006/relationships/image" Target="../media/image44.emf"/><Relationship Id="rId15" Type="http://schemas.openxmlformats.org/officeDocument/2006/relationships/oleObject" Target="../embeddings/oleObject35.bin"/><Relationship Id="rId16" Type="http://schemas.openxmlformats.org/officeDocument/2006/relationships/image" Target="../media/image45.emf"/><Relationship Id="rId17" Type="http://schemas.openxmlformats.org/officeDocument/2006/relationships/oleObject" Target="../embeddings/oleObject36.bin"/><Relationship Id="rId18" Type="http://schemas.openxmlformats.org/officeDocument/2006/relationships/image" Target="../media/image46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9.bin"/><Relationship Id="rId4" Type="http://schemas.openxmlformats.org/officeDocument/2006/relationships/image" Target="../media/image39.emf"/><Relationship Id="rId5" Type="http://schemas.openxmlformats.org/officeDocument/2006/relationships/oleObject" Target="../embeddings/oleObject30.bin"/><Relationship Id="rId6" Type="http://schemas.openxmlformats.org/officeDocument/2006/relationships/image" Target="../media/image40.emf"/><Relationship Id="rId7" Type="http://schemas.openxmlformats.org/officeDocument/2006/relationships/oleObject" Target="../embeddings/oleObject31.bin"/><Relationship Id="rId8" Type="http://schemas.openxmlformats.org/officeDocument/2006/relationships/image" Target="../media/image41.emf"/><Relationship Id="rId9" Type="http://schemas.openxmlformats.org/officeDocument/2006/relationships/oleObject" Target="../embeddings/oleObject32.bin"/><Relationship Id="rId10" Type="http://schemas.openxmlformats.org/officeDocument/2006/relationships/image" Target="../media/image42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.bin"/><Relationship Id="rId12" Type="http://schemas.openxmlformats.org/officeDocument/2006/relationships/image" Target="../media/image6.emf"/><Relationship Id="rId13" Type="http://schemas.openxmlformats.org/officeDocument/2006/relationships/oleObject" Target="../embeddings/oleObject6.bin"/><Relationship Id="rId14" Type="http://schemas.openxmlformats.org/officeDocument/2006/relationships/image" Target="../media/image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3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4.e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4" Type="http://schemas.openxmlformats.org/officeDocument/2006/relationships/image" Target="../media/image4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4" Type="http://schemas.openxmlformats.org/officeDocument/2006/relationships/image" Target="../media/image5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4" Type="http://schemas.openxmlformats.org/officeDocument/2006/relationships/image" Target="../media/image5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4" Type="http://schemas.openxmlformats.org/officeDocument/2006/relationships/image" Target="../media/image5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8.e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9.emf"/><Relationship Id="rId7" Type="http://schemas.openxmlformats.org/officeDocument/2006/relationships/oleObject" Target="../embeddings/oleObject9.bin"/><Relationship Id="rId8" Type="http://schemas.openxmlformats.org/officeDocument/2006/relationships/image" Target="../media/image10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11.emf"/><Relationship Id="rId5" Type="http://schemas.openxmlformats.org/officeDocument/2006/relationships/oleObject" Target="../embeddings/Microsoft_Equation1.bin"/><Relationship Id="rId6" Type="http://schemas.openxmlformats.org/officeDocument/2006/relationships/image" Target="../media/image12.emf"/><Relationship Id="rId7" Type="http://schemas.openxmlformats.org/officeDocument/2006/relationships/oleObject" Target="../embeddings/oleObject11.bin"/><Relationship Id="rId8" Type="http://schemas.openxmlformats.org/officeDocument/2006/relationships/image" Target="../media/image13.emf"/><Relationship Id="rId9" Type="http://schemas.openxmlformats.org/officeDocument/2006/relationships/oleObject" Target="../embeddings/oleObject12.bin"/><Relationship Id="rId10" Type="http://schemas.openxmlformats.org/officeDocument/2006/relationships/image" Target="../media/image14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15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16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image" Target="../media/image17.emf"/><Relationship Id="rId5" Type="http://schemas.openxmlformats.org/officeDocument/2006/relationships/oleObject" Target="../embeddings/oleObject16.bin"/><Relationship Id="rId6" Type="http://schemas.openxmlformats.org/officeDocument/2006/relationships/image" Target="../media/image18.emf"/><Relationship Id="rId7" Type="http://schemas.openxmlformats.org/officeDocument/2006/relationships/oleObject" Target="../embeddings/oleObject17.bin"/><Relationship Id="rId8" Type="http://schemas.openxmlformats.org/officeDocument/2006/relationships/image" Target="../media/image19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4" Type="http://schemas.openxmlformats.org/officeDocument/2006/relationships/image" Target="../media/image20.emf"/><Relationship Id="rId5" Type="http://schemas.openxmlformats.org/officeDocument/2006/relationships/oleObject" Target="../embeddings/oleObject19.bin"/><Relationship Id="rId6" Type="http://schemas.openxmlformats.org/officeDocument/2006/relationships/image" Target="../media/image21.emf"/><Relationship Id="rId7" Type="http://schemas.openxmlformats.org/officeDocument/2006/relationships/oleObject" Target="../embeddings/oleObject20.bin"/><Relationship Id="rId8" Type="http://schemas.openxmlformats.org/officeDocument/2006/relationships/image" Target="../media/image22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4" Type="http://schemas.openxmlformats.org/officeDocument/2006/relationships/image" Target="../media/image23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Midterm 2 - Review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Steady State?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58813" y="2286000"/>
            <a:ext cx="7824787" cy="3840163"/>
          </a:xfrm>
        </p:spPr>
        <p:txBody>
          <a:bodyPr/>
          <a:lstStyle/>
          <a:p>
            <a:r>
              <a:rPr lang="en-US" dirty="0" smtClean="0"/>
              <a:t>Consider steady state and a source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3449068"/>
              </p:ext>
            </p:extLst>
          </p:nvPr>
        </p:nvGraphicFramePr>
        <p:xfrm>
          <a:off x="1838325" y="2713038"/>
          <a:ext cx="5041900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785" name="Equation" r:id="rId3" imgW="2133600" imgH="457200" progId="Equation.3">
                  <p:embed/>
                </p:oleObj>
              </mc:Choice>
              <mc:Fallback>
                <p:oleObj name="Equation" r:id="rId3" imgW="21336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8325" y="2713038"/>
                        <a:ext cx="5041900" cy="10096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572871"/>
              </p:ext>
            </p:extLst>
          </p:nvPr>
        </p:nvGraphicFramePr>
        <p:xfrm>
          <a:off x="3378200" y="4017963"/>
          <a:ext cx="95567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786" name="Equation" r:id="rId5" imgW="444500" imgH="241300" progId="Equation.3">
                  <p:embed/>
                </p:oleObj>
              </mc:Choice>
              <mc:Fallback>
                <p:oleObj name="Equation" r:id="rId5" imgW="4445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8200" y="4017963"/>
                        <a:ext cx="955675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632476" y="4017963"/>
            <a:ext cx="3685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</a:t>
            </a:r>
            <a:r>
              <a:rPr lang="en-US" dirty="0" smtClean="0"/>
              <a:t>n x=0 between y=-L/2 and y=L/2</a:t>
            </a:r>
            <a:endParaRPr lang="en-US" dirty="0"/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4755217"/>
              </p:ext>
            </p:extLst>
          </p:nvPr>
        </p:nvGraphicFramePr>
        <p:xfrm>
          <a:off x="3378200" y="4624380"/>
          <a:ext cx="161131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787" name="Equation" r:id="rId7" imgW="749300" imgH="203200" progId="Equation.3">
                  <p:embed/>
                </p:oleObj>
              </mc:Choice>
              <mc:Fallback>
                <p:oleObj name="Equation" r:id="rId7" imgW="7493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8200" y="4624380"/>
                        <a:ext cx="1611313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/>
          <p:cNvCxnSpPr/>
          <p:nvPr/>
        </p:nvCxnSpPr>
        <p:spPr>
          <a:xfrm flipV="1">
            <a:off x="1838325" y="2888890"/>
            <a:ext cx="676859" cy="7097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9405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Steady State</a:t>
            </a:r>
            <a:endParaRPr lang="en-US" dirty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3908185"/>
              </p:ext>
            </p:extLst>
          </p:nvPr>
        </p:nvGraphicFramePr>
        <p:xfrm>
          <a:off x="1160463" y="2454275"/>
          <a:ext cx="4830762" cy="268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616" name="Equation" r:id="rId3" imgW="2044700" imgH="1219200" progId="Equation.3">
                  <p:embed/>
                </p:oleObj>
              </mc:Choice>
              <mc:Fallback>
                <p:oleObj name="Equation" r:id="rId3" imgW="2044700" imgH="1219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0463" y="2454275"/>
                        <a:ext cx="4830762" cy="26892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07009" y="5578545"/>
            <a:ext cx="6026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Do you see what happened? – Any estimate for how long it might take to reach steady state?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076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89000"/>
          </a:xfrm>
        </p:spPr>
        <p:txBody>
          <a:bodyPr/>
          <a:lstStyle/>
          <a:p>
            <a:r>
              <a:rPr lang="en-US" dirty="0" smtClean="0"/>
              <a:t>Bacteria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40042" y="1192768"/>
            <a:ext cx="2236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Early Growth Phase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40042" y="2145268"/>
            <a:ext cx="2563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Logistic Growth Model</a:t>
            </a:r>
            <a:endParaRPr lang="en-US" dirty="0"/>
          </a:p>
        </p:txBody>
      </p:sp>
      <p:pic>
        <p:nvPicPr>
          <p:cNvPr id="7" name="Picture 6" descr="Screen Shot 2017-04-12 at 11.28.1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040" y="3180834"/>
            <a:ext cx="3060700" cy="952500"/>
          </a:xfrm>
          <a:prstGeom prst="rect">
            <a:avLst/>
          </a:prstGeom>
        </p:spPr>
      </p:pic>
      <p:pic>
        <p:nvPicPr>
          <p:cNvPr id="8" name="Picture 7" descr="Screen Shot 2017-04-12 at 11.28.0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040" y="2145268"/>
            <a:ext cx="2717800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40042" y="4659868"/>
            <a:ext cx="1810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Monod Kinetics</a:t>
            </a:r>
            <a:endParaRPr lang="en-US" dirty="0"/>
          </a:p>
        </p:txBody>
      </p:sp>
      <p:pic>
        <p:nvPicPr>
          <p:cNvPr id="11" name="Picture 10" descr="Screen Shot 2017-04-12 at 11.29.49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900" y="1072634"/>
            <a:ext cx="1879600" cy="609600"/>
          </a:xfrm>
          <a:prstGeom prst="rect">
            <a:avLst/>
          </a:prstGeom>
        </p:spPr>
      </p:pic>
      <p:pic>
        <p:nvPicPr>
          <p:cNvPr id="12" name="Picture 11" descr="Screen Shot 2017-04-12 at 11.29.45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040" y="869434"/>
            <a:ext cx="1397000" cy="812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77508" y="6044168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Death Phase</a:t>
            </a:r>
            <a:endParaRPr lang="en-US" dirty="0"/>
          </a:p>
        </p:txBody>
      </p:sp>
      <p:pic>
        <p:nvPicPr>
          <p:cNvPr id="14" name="Picture 13" descr="Screen Shot 2017-04-12 at 11.31.03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506" y="5866368"/>
            <a:ext cx="2032000" cy="1003300"/>
          </a:xfrm>
          <a:prstGeom prst="rect">
            <a:avLst/>
          </a:prstGeom>
        </p:spPr>
      </p:pic>
      <p:pic>
        <p:nvPicPr>
          <p:cNvPr id="3" name="Picture 2" descr="Screen Shot 2017-04-12 at 11.29.03 A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840" y="4248150"/>
            <a:ext cx="23876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229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whole shebang</a:t>
            </a:r>
            <a:endParaRPr lang="en-US" dirty="0"/>
          </a:p>
        </p:txBody>
      </p:sp>
      <p:pic>
        <p:nvPicPr>
          <p:cNvPr id="6" name="Picture 5" descr="Screen Shot 2017-04-12 at 11.31.3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0" y="1943100"/>
            <a:ext cx="4914900" cy="1295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79700" y="4114800"/>
            <a:ext cx="3407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Steady State Remediation Limit</a:t>
            </a:r>
            <a:endParaRPr lang="en-US" dirty="0"/>
          </a:p>
        </p:txBody>
      </p:sp>
      <p:pic>
        <p:nvPicPr>
          <p:cNvPr id="8" name="Picture 7" descr="Screen Shot 2017-04-12 at 11.32.3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0" y="4838700"/>
            <a:ext cx="17272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1161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664745"/>
            <a:ext cx="8001000" cy="4547569"/>
          </a:xfrm>
        </p:spPr>
        <p:txBody>
          <a:bodyPr>
            <a:normAutofit/>
          </a:bodyPr>
          <a:lstStyle/>
          <a:p>
            <a:r>
              <a:rPr lang="en-US" dirty="0" smtClean="0"/>
              <a:t>Consider a reactive system made up of species A, B and C, where A and B can react to form C at some rate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f</a:t>
            </a:r>
            <a:r>
              <a:rPr lang="en-US" dirty="0" smtClean="0"/>
              <a:t> and C can degrade back into A and B at some rate k</a:t>
            </a:r>
            <a:r>
              <a:rPr lang="en-US" baseline="-25000" dirty="0" smtClean="0"/>
              <a:t>b</a:t>
            </a:r>
          </a:p>
          <a:p>
            <a:pPr marL="0" indent="0">
              <a:buNone/>
            </a:pPr>
            <a:endParaRPr lang="en-US" baseline="-25000" dirty="0" smtClean="0"/>
          </a:p>
          <a:p>
            <a:r>
              <a:rPr lang="en-US" dirty="0" smtClean="0"/>
              <a:t>If the system is well-mixed (i.e. no spatial variability in concentration</a:t>
            </a:r>
            <a:r>
              <a:rPr lang="en-US" baseline="-25000" dirty="0" smtClean="0"/>
              <a:t>,</a:t>
            </a:r>
            <a:r>
              <a:rPr lang="en-US" dirty="0" smtClean="0"/>
              <a:t> reaction are governed by the law of mass action</a:t>
            </a:r>
          </a:p>
          <a:p>
            <a:endParaRPr lang="en-US" baseline="-25000" dirty="0"/>
          </a:p>
          <a:p>
            <a:pPr marL="0" indent="0">
              <a:buNone/>
            </a:pPr>
            <a:r>
              <a:rPr lang="en-US" baseline="-25000" dirty="0" smtClean="0"/>
              <a:t>	</a:t>
            </a:r>
            <a:endParaRPr lang="en-US" baseline="-25000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579" y="3123323"/>
            <a:ext cx="2692400" cy="381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37399" y="2887174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</a:t>
            </a:r>
            <a:r>
              <a:rPr lang="en-US" baseline="-25000" dirty="0" err="1" smtClean="0"/>
              <a:t>f</a:t>
            </a:r>
            <a:endParaRPr lang="en-US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5458325" y="3268174"/>
            <a:ext cx="380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</a:t>
            </a:r>
            <a:r>
              <a:rPr lang="en-US" baseline="-25000" dirty="0"/>
              <a:t>b</a:t>
            </a:r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579" y="5726948"/>
            <a:ext cx="3695819" cy="725619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849" y="4978926"/>
            <a:ext cx="45339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315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Well Mixed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a case where you have equal amounts of A and B initially, that is C</a:t>
            </a:r>
            <a:r>
              <a:rPr lang="en-US" baseline="-25000" dirty="0" smtClean="0"/>
              <a:t>A</a:t>
            </a:r>
            <a:r>
              <a:rPr lang="en-US" dirty="0" smtClean="0"/>
              <a:t>(t=0)=C</a:t>
            </a:r>
            <a:r>
              <a:rPr lang="en-US" baseline="-25000" dirty="0"/>
              <a:t>B</a:t>
            </a:r>
            <a:r>
              <a:rPr lang="en-US" dirty="0" smtClean="0"/>
              <a:t>(</a:t>
            </a:r>
            <a:r>
              <a:rPr lang="en-US" dirty="0"/>
              <a:t>t=0)=</a:t>
            </a:r>
            <a:r>
              <a:rPr lang="en-US" dirty="0" smtClean="0"/>
              <a:t>C0 and no C</a:t>
            </a:r>
            <a:r>
              <a:rPr lang="en-US" baseline="-25000" dirty="0" smtClean="0"/>
              <a:t>C</a:t>
            </a:r>
            <a:r>
              <a:rPr lang="en-US" dirty="0" smtClean="0"/>
              <a:t>.</a:t>
            </a:r>
          </a:p>
          <a:p>
            <a:r>
              <a:rPr lang="en-US" dirty="0" smtClean="0"/>
              <a:t>What will the system evolve to at very late (steady state) times?</a:t>
            </a:r>
          </a:p>
          <a:p>
            <a:r>
              <a:rPr lang="en-US" dirty="0" smtClean="0"/>
              <a:t>Consider k</a:t>
            </a:r>
            <a:r>
              <a:rPr lang="en-US" baseline="-25000" dirty="0" smtClean="0"/>
              <a:t>b</a:t>
            </a:r>
            <a:r>
              <a:rPr lang="en-US" dirty="0" smtClean="0"/>
              <a:t>=0, i.e. there is no backward reaction. How will the system evolve at all times?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3489791"/>
              </p:ext>
            </p:extLst>
          </p:nvPr>
        </p:nvGraphicFramePr>
        <p:xfrm>
          <a:off x="3583517" y="5179483"/>
          <a:ext cx="2729870" cy="8487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Equation" r:id="rId3" imgW="1511300" imgH="469900" progId="Equation.3">
                  <p:embed/>
                </p:oleObj>
              </mc:Choice>
              <mc:Fallback>
                <p:oleObj name="Equation" r:id="rId3" imgW="15113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83517" y="5179483"/>
                        <a:ext cx="2729870" cy="8487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656917" y="5435084"/>
            <a:ext cx="1360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t late times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781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initial amounts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if you do not have equal amounts of A and B initially, that is C</a:t>
            </a:r>
            <a:r>
              <a:rPr lang="en-US" baseline="-25000" dirty="0" smtClean="0"/>
              <a:t>A</a:t>
            </a:r>
            <a:r>
              <a:rPr lang="en-US" dirty="0" smtClean="0"/>
              <a:t>(t=0)= C</a:t>
            </a:r>
            <a:r>
              <a:rPr lang="en-US" baseline="-25000" dirty="0" smtClean="0"/>
              <a:t>A,0 </a:t>
            </a:r>
            <a:r>
              <a:rPr lang="en-US" dirty="0" smtClean="0"/>
              <a:t>C</a:t>
            </a:r>
            <a:r>
              <a:rPr lang="en-US" baseline="-25000" dirty="0" smtClean="0"/>
              <a:t>B</a:t>
            </a:r>
            <a:r>
              <a:rPr lang="en-US" dirty="0" smtClean="0"/>
              <a:t>(</a:t>
            </a:r>
            <a:r>
              <a:rPr lang="en-US" dirty="0"/>
              <a:t>t=0)= </a:t>
            </a:r>
            <a:r>
              <a:rPr lang="en-US" dirty="0" smtClean="0"/>
              <a:t>C</a:t>
            </a:r>
            <a:r>
              <a:rPr lang="en-US" baseline="-25000" dirty="0" smtClean="0"/>
              <a:t>B,</a:t>
            </a:r>
            <a:r>
              <a:rPr lang="en-US" baseline="-25000" dirty="0"/>
              <a:t>0</a:t>
            </a:r>
            <a:r>
              <a:rPr lang="en-US" dirty="0" smtClean="0"/>
              <a:t> and no C</a:t>
            </a:r>
            <a:r>
              <a:rPr lang="en-US" baseline="-25000" dirty="0" smtClean="0"/>
              <a:t>C</a:t>
            </a:r>
            <a:r>
              <a:rPr lang="en-US" dirty="0" smtClean="0"/>
              <a:t>.</a:t>
            </a:r>
          </a:p>
          <a:p>
            <a:r>
              <a:rPr lang="en-US" dirty="0" smtClean="0"/>
              <a:t>What will the system evolve to?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8014856"/>
              </p:ext>
            </p:extLst>
          </p:nvPr>
        </p:nvGraphicFramePr>
        <p:xfrm>
          <a:off x="3781425" y="3760788"/>
          <a:ext cx="1468438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43" name="Equation" r:id="rId3" imgW="812800" imgH="241300" progId="Equation.3">
                  <p:embed/>
                </p:oleObj>
              </mc:Choice>
              <mc:Fallback>
                <p:oleObj name="Equation" r:id="rId3" imgW="8128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81425" y="3760788"/>
                        <a:ext cx="1468438" cy="434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19800" y="4038600"/>
            <a:ext cx="19961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See HW solutions</a:t>
            </a:r>
          </a:p>
          <a:p>
            <a:r>
              <a:rPr lang="en-US" dirty="0" smtClean="0"/>
              <a:t>For HW you just</a:t>
            </a:r>
          </a:p>
          <a:p>
            <a:r>
              <a:rPr lang="en-US" dirty="0" smtClean="0"/>
              <a:t>Turned 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3683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Irreversible reactions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does it mean for reaction to be fast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Fast means</a:t>
            </a:r>
            <a:endParaRPr lang="en-US" dirty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7924778"/>
              </p:ext>
            </p:extLst>
          </p:nvPr>
        </p:nvGraphicFramePr>
        <p:xfrm>
          <a:off x="1754188" y="2908300"/>
          <a:ext cx="5526087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64" name="Equation" r:id="rId3" imgW="2336800" imgH="457200" progId="Equation.3">
                  <p:embed/>
                </p:oleObj>
              </mc:Choice>
              <mc:Fallback>
                <p:oleObj name="Equation" r:id="rId3" imgW="2336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4188" y="2908300"/>
                        <a:ext cx="5526087" cy="10112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933700" y="3919538"/>
            <a:ext cx="1122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advection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46600" y="4017408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dispersion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155660" y="4017408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reaction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120360" y="4906408"/>
            <a:ext cx="23560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Reaction&gt;&gt;dispersion</a:t>
            </a:r>
          </a:p>
          <a:p>
            <a:endParaRPr lang="en-US" dirty="0" smtClean="0"/>
          </a:p>
          <a:p>
            <a:r>
              <a:rPr lang="en-US" dirty="0"/>
              <a:t>Reaction&gt;</a:t>
            </a:r>
            <a:r>
              <a:rPr lang="en-US" dirty="0" smtClean="0"/>
              <a:t>&gt;advection</a:t>
            </a:r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07100" y="5410200"/>
            <a:ext cx="2285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to quantify this?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1223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 Dimensionless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Advection</a:t>
            </a:r>
          </a:p>
          <a:p>
            <a:endParaRPr lang="en-US" dirty="0"/>
          </a:p>
          <a:p>
            <a:r>
              <a:rPr lang="en-US" dirty="0" smtClean="0"/>
              <a:t>Dispersion</a:t>
            </a:r>
          </a:p>
          <a:p>
            <a:endParaRPr lang="en-US" dirty="0"/>
          </a:p>
          <a:p>
            <a:r>
              <a:rPr lang="en-US" dirty="0" smtClean="0"/>
              <a:t>Reaction </a:t>
            </a:r>
            <a:endParaRPr lang="en-US" dirty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93329"/>
              </p:ext>
            </p:extLst>
          </p:nvPr>
        </p:nvGraphicFramePr>
        <p:xfrm>
          <a:off x="2906713" y="2303463"/>
          <a:ext cx="809625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86" name="Equation" r:id="rId3" imgW="342900" imgH="419100" progId="Equation.3">
                  <p:embed/>
                </p:oleObj>
              </mc:Choice>
              <mc:Fallback>
                <p:oleObj name="Equation" r:id="rId3" imgW="3429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6713" y="2303463"/>
                        <a:ext cx="809625" cy="9286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5293314"/>
              </p:ext>
            </p:extLst>
          </p:nvPr>
        </p:nvGraphicFramePr>
        <p:xfrm>
          <a:off x="2846388" y="3597275"/>
          <a:ext cx="930275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87" name="Equation" r:id="rId5" imgW="393700" imgH="431800" progId="Equation.3">
                  <p:embed/>
                </p:oleObj>
              </mc:Choice>
              <mc:Fallback>
                <p:oleObj name="Equation" r:id="rId5" imgW="3937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6388" y="3597275"/>
                        <a:ext cx="930275" cy="9572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3259421"/>
              </p:ext>
            </p:extLst>
          </p:nvPr>
        </p:nvGraphicFramePr>
        <p:xfrm>
          <a:off x="2846388" y="5064125"/>
          <a:ext cx="779462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88" name="Equation" r:id="rId7" imgW="330200" imgH="254000" progId="Equation.3">
                  <p:embed/>
                </p:oleObj>
              </mc:Choice>
              <mc:Fallback>
                <p:oleObj name="Equation" r:id="rId7" imgW="3302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6388" y="5064125"/>
                        <a:ext cx="779462" cy="5619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0486705"/>
              </p:ext>
            </p:extLst>
          </p:nvPr>
        </p:nvGraphicFramePr>
        <p:xfrm>
          <a:off x="4358481" y="2295526"/>
          <a:ext cx="1379538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89" name="Equation" r:id="rId9" imgW="584200" imgH="406400" progId="Equation.3">
                  <p:embed/>
                </p:oleObj>
              </mc:Choice>
              <mc:Fallback>
                <p:oleObj name="Equation" r:id="rId9" imgW="5842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8481" y="2295526"/>
                        <a:ext cx="1379538" cy="9001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498586"/>
              </p:ext>
            </p:extLst>
          </p:nvPr>
        </p:nvGraphicFramePr>
        <p:xfrm>
          <a:off x="3994944" y="3582988"/>
          <a:ext cx="2159000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90" name="Equation" r:id="rId11" imgW="914400" imgH="419100" progId="Equation.3">
                  <p:embed/>
                </p:oleObj>
              </mc:Choice>
              <mc:Fallback>
                <p:oleObj name="Equation" r:id="rId11" imgW="9144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4944" y="3582988"/>
                        <a:ext cx="2159000" cy="9286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1991469"/>
              </p:ext>
            </p:extLst>
          </p:nvPr>
        </p:nvGraphicFramePr>
        <p:xfrm>
          <a:off x="4012406" y="4748213"/>
          <a:ext cx="2098675" cy="957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91" name="Equation" r:id="rId13" imgW="889000" imgH="431800" progId="Equation.3">
                  <p:embed/>
                </p:oleObj>
              </mc:Choice>
              <mc:Fallback>
                <p:oleObj name="Equation" r:id="rId13" imgW="8890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2406" y="4748213"/>
                        <a:ext cx="2098675" cy="9572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38200" y="6235700"/>
            <a:ext cx="6811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0</a:t>
            </a:r>
            <a:r>
              <a:rPr lang="en-US" dirty="0" smtClean="0"/>
              <a:t> is a characteristic concentration; L is a characteristic length scale</a:t>
            </a:r>
            <a:endParaRPr lang="en-US" dirty="0"/>
          </a:p>
        </p:txBody>
      </p:sp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4613582"/>
              </p:ext>
            </p:extLst>
          </p:nvPr>
        </p:nvGraphicFramePr>
        <p:xfrm>
          <a:off x="6450811" y="4184650"/>
          <a:ext cx="2398713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92" name="Equation" r:id="rId15" imgW="1016000" imgH="431800" progId="Equation.3">
                  <p:embed/>
                </p:oleObj>
              </mc:Choice>
              <mc:Fallback>
                <p:oleObj name="Equation" r:id="rId15" imgW="10160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0811" y="4184650"/>
                        <a:ext cx="2398713" cy="9572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Connector 12"/>
          <p:cNvCxnSpPr/>
          <p:nvPr/>
        </p:nvCxnSpPr>
        <p:spPr>
          <a:xfrm>
            <a:off x="3776663" y="2295526"/>
            <a:ext cx="0" cy="35464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ight Brace 14"/>
          <p:cNvSpPr/>
          <p:nvPr/>
        </p:nvSpPr>
        <p:spPr>
          <a:xfrm>
            <a:off x="5956300" y="3597275"/>
            <a:ext cx="494511" cy="224472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601462"/>
              </p:ext>
            </p:extLst>
          </p:nvPr>
        </p:nvGraphicFramePr>
        <p:xfrm>
          <a:off x="7739861" y="5255419"/>
          <a:ext cx="1109663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93" name="Equation" r:id="rId17" imgW="469900" imgH="406400" progId="Equation.3">
                  <p:embed/>
                </p:oleObj>
              </mc:Choice>
              <mc:Fallback>
                <p:oleObj name="Equation" r:id="rId17" imgW="4699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9861" y="5255419"/>
                        <a:ext cx="1109663" cy="9001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7357477" y="5520809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5302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fast or slow reaction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 -&gt; infinity means an infinitely fast reaction</a:t>
            </a:r>
          </a:p>
          <a:p>
            <a:r>
              <a:rPr lang="en-US" dirty="0" smtClean="0"/>
              <a:t>Da&gt;100 can be large enough to assume infinite</a:t>
            </a:r>
          </a:p>
          <a:p>
            <a:endParaRPr lang="en-US" dirty="0"/>
          </a:p>
          <a:p>
            <a:r>
              <a:rPr lang="en-US" dirty="0" smtClean="0"/>
              <a:t>Da-&gt; 0 means an infinitely slow reaction</a:t>
            </a:r>
          </a:p>
          <a:p>
            <a:r>
              <a:rPr lang="en-US" dirty="0" smtClean="0"/>
              <a:t>Da&lt;0.1 can be small enough to treat in this limit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866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ADE in 2d</a:t>
            </a:r>
            <a:endParaRPr lang="en-US" dirty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9842947"/>
              </p:ext>
            </p:extLst>
          </p:nvPr>
        </p:nvGraphicFramePr>
        <p:xfrm>
          <a:off x="1965325" y="2600325"/>
          <a:ext cx="5103813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524" name="Equation" r:id="rId3" imgW="2159000" imgH="457200" progId="Equation.3">
                  <p:embed/>
                </p:oleObj>
              </mc:Choice>
              <mc:Fallback>
                <p:oleObj name="Equation" r:id="rId3" imgW="21590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5325" y="2600325"/>
                        <a:ext cx="5103813" cy="10112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6426599"/>
              </p:ext>
            </p:extLst>
          </p:nvPr>
        </p:nvGraphicFramePr>
        <p:xfrm>
          <a:off x="2203979" y="4290710"/>
          <a:ext cx="982663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525" name="Equation" r:id="rId5" imgW="457200" imgH="457200" progId="Equation.3">
                  <p:embed/>
                </p:oleObj>
              </mc:Choice>
              <mc:Fallback>
                <p:oleObj name="Equation" r:id="rId5" imgW="4572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3979" y="4290710"/>
                        <a:ext cx="982663" cy="920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44485" y="5487186"/>
            <a:ext cx="2304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n</a:t>
            </a:r>
            <a:r>
              <a:rPr lang="en-US" i="1" baseline="-25000" dirty="0" smtClean="0"/>
              <a:t>e</a:t>
            </a:r>
            <a:r>
              <a:rPr lang="en-US" dirty="0" smtClean="0"/>
              <a:t> – effective porosity</a:t>
            </a:r>
            <a:endParaRPr lang="en-US" dirty="0"/>
          </a:p>
        </p:txBody>
      </p:sp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5090188"/>
              </p:ext>
            </p:extLst>
          </p:nvPr>
        </p:nvGraphicFramePr>
        <p:xfrm>
          <a:off x="6110288" y="4306888"/>
          <a:ext cx="2157412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526" name="Equation" r:id="rId7" imgW="1003300" imgH="177800" progId="Equation.3">
                  <p:embed/>
                </p:oleObj>
              </mc:Choice>
              <mc:Fallback>
                <p:oleObj name="Equation" r:id="rId7" imgW="10033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0288" y="4306888"/>
                        <a:ext cx="2157412" cy="357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9497069"/>
              </p:ext>
            </p:extLst>
          </p:nvPr>
        </p:nvGraphicFramePr>
        <p:xfrm>
          <a:off x="6110288" y="4745823"/>
          <a:ext cx="1885950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527" name="Equation" r:id="rId9" imgW="876300" imgH="292100" progId="Equation.3">
                  <p:embed/>
                </p:oleObj>
              </mc:Choice>
              <mc:Fallback>
                <p:oleObj name="Equation" r:id="rId9" imgW="876300" imgH="292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0288" y="4745823"/>
                        <a:ext cx="1885950" cy="588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8185021"/>
              </p:ext>
            </p:extLst>
          </p:nvPr>
        </p:nvGraphicFramePr>
        <p:xfrm>
          <a:off x="6126163" y="5333437"/>
          <a:ext cx="1885950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528" name="Equation" r:id="rId11" imgW="876300" imgH="292100" progId="Equation.3">
                  <p:embed/>
                </p:oleObj>
              </mc:Choice>
              <mc:Fallback>
                <p:oleObj name="Equation" r:id="rId11" imgW="876300" imgH="292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6163" y="5333437"/>
                        <a:ext cx="1885950" cy="588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3259461"/>
              </p:ext>
            </p:extLst>
          </p:nvPr>
        </p:nvGraphicFramePr>
        <p:xfrm>
          <a:off x="6484257" y="6113954"/>
          <a:ext cx="1393825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529" name="Equation" r:id="rId13" imgW="647700" imgH="241300" progId="Equation.3">
                  <p:embed/>
                </p:oleObj>
              </mc:Choice>
              <mc:Fallback>
                <p:oleObj name="Equation" r:id="rId13" imgW="6477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4257" y="6113954"/>
                        <a:ext cx="1393825" cy="487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59242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Instantaneous</a:t>
            </a:r>
            <a:endParaRPr lang="en-US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19" y="1757209"/>
            <a:ext cx="4749800" cy="8509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63" y="2947752"/>
            <a:ext cx="4800600" cy="8509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17" y="4217656"/>
            <a:ext cx="4775200" cy="850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3620" y="5238488"/>
            <a:ext cx="7283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 equations, 4 unknowns… Problem? Do we have another constraint? Yes – what is it?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502400" y="2806700"/>
            <a:ext cx="1855271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happens to </a:t>
            </a:r>
          </a:p>
          <a:p>
            <a:endParaRPr lang="en-US" dirty="0"/>
          </a:p>
          <a:p>
            <a:r>
              <a:rPr lang="en-US" dirty="0"/>
              <a:t>r</a:t>
            </a:r>
            <a:r>
              <a:rPr lang="en-US" dirty="0" smtClean="0"/>
              <a:t>= k C</a:t>
            </a:r>
            <a:r>
              <a:rPr lang="en-US" baseline="-25000" dirty="0" smtClean="0"/>
              <a:t>A</a:t>
            </a:r>
            <a:r>
              <a:rPr lang="en-US" dirty="0" smtClean="0"/>
              <a:t>C</a:t>
            </a:r>
            <a:r>
              <a:rPr lang="en-US" baseline="-25000" dirty="0" smtClean="0"/>
              <a:t>B</a:t>
            </a:r>
          </a:p>
          <a:p>
            <a:endParaRPr lang="en-US" baseline="-25000" dirty="0"/>
          </a:p>
          <a:p>
            <a:r>
              <a:rPr lang="en-US" dirty="0"/>
              <a:t>w</a:t>
            </a:r>
            <a:r>
              <a:rPr lang="en-US" dirty="0" smtClean="0"/>
              <a:t>hen infinitely </a:t>
            </a:r>
          </a:p>
          <a:p>
            <a:r>
              <a:rPr lang="en-US" dirty="0" smtClean="0"/>
              <a:t>fast reaction?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528163" y="6069485"/>
            <a:ext cx="3010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C</a:t>
            </a:r>
            <a:r>
              <a:rPr lang="en-US" sz="2400" b="1" baseline="-25000" dirty="0" smtClean="0"/>
              <a:t>A</a:t>
            </a:r>
            <a:r>
              <a:rPr lang="en-US" sz="2400" b="1" dirty="0" smtClean="0"/>
              <a:t>C</a:t>
            </a:r>
            <a:r>
              <a:rPr lang="en-US" sz="2400" b="1" baseline="-25000" dirty="0" smtClean="0"/>
              <a:t>B</a:t>
            </a:r>
            <a:r>
              <a:rPr lang="en-US" sz="2400" b="1" dirty="0" smtClean="0"/>
              <a:t>= 0 everywhere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537247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In general we do not know how to solve ADRE. However can we rewrite our equations in such a way as to write them in a form that we can solve (i.e. can we define some conservative component)</a:t>
            </a:r>
          </a:p>
          <a:p>
            <a:endParaRPr lang="en-US" sz="2400" dirty="0"/>
          </a:p>
          <a:p>
            <a:r>
              <a:rPr lang="en-US" sz="2400" dirty="0" smtClean="0"/>
              <a:t>Consider the following three</a:t>
            </a:r>
          </a:p>
          <a:p>
            <a:pPr marL="411480" lvl="1" indent="0">
              <a:buNone/>
            </a:pPr>
            <a:endParaRPr lang="en-US" sz="1800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104" y="4657363"/>
            <a:ext cx="2463800" cy="3429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454" y="5312159"/>
            <a:ext cx="2451100" cy="3429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249" y="5966959"/>
            <a:ext cx="24892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1230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each of these three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5211763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Conservative ADE equation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Using any of the methods we have learned so far we can solve for any of these under any reasonable initial and boundary conditions – But does this help us at all?</a:t>
            </a:r>
            <a:endParaRPr lang="en-US" sz="2400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890" y="2224656"/>
            <a:ext cx="3987800" cy="8509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398" y="3208010"/>
            <a:ext cx="3911600" cy="8509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436" y="4208889"/>
            <a:ext cx="396240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3833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Let’s ignore the first conservative component for this problem (we will find it useful in the next chapter though) and focus on the latter two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415" y="3076332"/>
            <a:ext cx="2451100" cy="3429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633" y="3076332"/>
            <a:ext cx="2489200" cy="3429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133" y="4101652"/>
            <a:ext cx="3352800" cy="3937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83496" y="5052824"/>
            <a:ext cx="43600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Therefore 	</a:t>
            </a:r>
            <a:r>
              <a:rPr lang="en-US" sz="2800" dirty="0"/>
              <a:t>C</a:t>
            </a:r>
            <a:r>
              <a:rPr lang="en-US" sz="2800" baseline="-25000" dirty="0"/>
              <a:t>C</a:t>
            </a:r>
            <a:r>
              <a:rPr lang="en-US" sz="2800" dirty="0"/>
              <a:t>=min(</a:t>
            </a:r>
            <a:r>
              <a:rPr lang="en-US" sz="2800" dirty="0" err="1"/>
              <a:t>u</a:t>
            </a:r>
            <a:r>
              <a:rPr lang="en-US" sz="2800" baseline="-25000" dirty="0" err="1"/>
              <a:t>A</a:t>
            </a:r>
            <a:r>
              <a:rPr lang="en-US" sz="2800" dirty="0" err="1"/>
              <a:t>,u</a:t>
            </a:r>
            <a:r>
              <a:rPr lang="en-US" sz="2800" baseline="-25000" dirty="0" err="1"/>
              <a:t>B</a:t>
            </a:r>
            <a:r>
              <a:rPr lang="en-US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96703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4179278"/>
              </p:ext>
            </p:extLst>
          </p:nvPr>
        </p:nvGraphicFramePr>
        <p:xfrm>
          <a:off x="2327236" y="1698096"/>
          <a:ext cx="4621212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12" name="Equation" r:id="rId3" imgW="1955800" imgH="482600" progId="Equation.3">
                  <p:embed/>
                </p:oleObj>
              </mc:Choice>
              <mc:Fallback>
                <p:oleObj name="Equation" r:id="rId3" imgW="19558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7236" y="1698096"/>
                        <a:ext cx="4621212" cy="10668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5782078"/>
              </p:ext>
            </p:extLst>
          </p:nvPr>
        </p:nvGraphicFramePr>
        <p:xfrm>
          <a:off x="2500274" y="3081141"/>
          <a:ext cx="4016375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13" name="Equation" r:id="rId5" imgW="1866900" imgH="203200" progId="Equation.3">
                  <p:embed/>
                </p:oleObj>
              </mc:Choice>
              <mc:Fallback>
                <p:oleObj name="Equation" r:id="rId5" imgW="18669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0274" y="3081141"/>
                        <a:ext cx="4016375" cy="407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6631897"/>
              </p:ext>
            </p:extLst>
          </p:nvPr>
        </p:nvGraphicFramePr>
        <p:xfrm>
          <a:off x="1963738" y="4554538"/>
          <a:ext cx="5080000" cy="165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14" name="Equation" r:id="rId7" imgW="2260600" imgH="787400" progId="Equation.3">
                  <p:embed/>
                </p:oleObj>
              </mc:Choice>
              <mc:Fallback>
                <p:oleObj name="Equation" r:id="rId7" imgW="2260600" imgH="787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3738" y="4554538"/>
                        <a:ext cx="5080000" cy="1655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22959" y="3997128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761601" y="4587875"/>
            <a:ext cx="5422859" cy="1787524"/>
          </a:xfrm>
          <a:prstGeom prst="rect">
            <a:avLst/>
          </a:prstGeom>
          <a:noFill/>
          <a:ln w="508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320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775359" y="2685292"/>
            <a:ext cx="6101188" cy="1506705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7521460"/>
              </p:ext>
            </p:extLst>
          </p:nvPr>
        </p:nvGraphicFramePr>
        <p:xfrm>
          <a:off x="5201742" y="1199738"/>
          <a:ext cx="3109912" cy="1122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224" name="Equation" r:id="rId3" imgW="1384300" imgH="533400" progId="Equation.3">
                  <p:embed/>
                </p:oleObj>
              </mc:Choice>
              <mc:Fallback>
                <p:oleObj name="Equation" r:id="rId3" imgW="1384300" imgH="533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1742" y="1199738"/>
                        <a:ext cx="3109912" cy="1122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H="1">
            <a:off x="3813503" y="2159000"/>
            <a:ext cx="2003097" cy="12983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8114144"/>
              </p:ext>
            </p:extLst>
          </p:nvPr>
        </p:nvGraphicFramePr>
        <p:xfrm>
          <a:off x="1487488" y="565150"/>
          <a:ext cx="2938462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225" name="Equation" r:id="rId5" imgW="1308100" imgH="469900" progId="Equation.3">
                  <p:embed/>
                </p:oleObj>
              </mc:Choice>
              <mc:Fallback>
                <p:oleObj name="Equation" r:id="rId5" imgW="13081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7488" y="565150"/>
                        <a:ext cx="2938462" cy="9890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Arrow Connector 10"/>
          <p:cNvCxnSpPr/>
          <p:nvPr/>
        </p:nvCxnSpPr>
        <p:spPr>
          <a:xfrm>
            <a:off x="2742742" y="1554014"/>
            <a:ext cx="1070760" cy="19033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181751" y="2840436"/>
            <a:ext cx="0" cy="150670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867865" y="5077918"/>
            <a:ext cx="610118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0390208"/>
              </p:ext>
            </p:extLst>
          </p:nvPr>
        </p:nvGraphicFramePr>
        <p:xfrm>
          <a:off x="3248130" y="4347141"/>
          <a:ext cx="1517025" cy="7307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226" name="Equation" r:id="rId7" imgW="889000" imgH="457200" progId="Equation.3">
                  <p:embed/>
                </p:oleObj>
              </mc:Choice>
              <mc:Fallback>
                <p:oleObj name="Equation" r:id="rId7" imgW="8890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8130" y="4347141"/>
                        <a:ext cx="1517025" cy="73077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6377726"/>
              </p:ext>
            </p:extLst>
          </p:nvPr>
        </p:nvGraphicFramePr>
        <p:xfrm>
          <a:off x="7246717" y="3092198"/>
          <a:ext cx="1495425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227" name="Equation" r:id="rId9" imgW="876300" imgH="457200" progId="Equation.3">
                  <p:embed/>
                </p:oleObj>
              </mc:Choice>
              <mc:Fallback>
                <p:oleObj name="Equation" r:id="rId9" imgW="8763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6717" y="3092198"/>
                        <a:ext cx="1495425" cy="7302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8549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Spatial  Moments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139" y="2286000"/>
            <a:ext cx="7621461" cy="3840163"/>
          </a:xfrm>
        </p:spPr>
        <p:txBody>
          <a:bodyPr>
            <a:normAutofit/>
          </a:bodyPr>
          <a:lstStyle/>
          <a:p>
            <a:r>
              <a:rPr lang="en-US" dirty="0" smtClean="0"/>
              <a:t>Now moments consider x and y directions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Zeroth</a:t>
            </a:r>
            <a:r>
              <a:rPr lang="en-US" dirty="0" smtClean="0"/>
              <a:t> Moment </a:t>
            </a:r>
            <a:r>
              <a:rPr lang="en-US" i="1" dirty="0" smtClean="0"/>
              <a:t>m</a:t>
            </a:r>
            <a:r>
              <a:rPr lang="en-US" i="1" baseline="-25000" dirty="0" smtClean="0"/>
              <a:t>0,0</a:t>
            </a:r>
          </a:p>
          <a:p>
            <a:r>
              <a:rPr lang="en-US" dirty="0" smtClean="0"/>
              <a:t>First Moments </a:t>
            </a:r>
            <a:r>
              <a:rPr lang="en-US" i="1" dirty="0" smtClean="0"/>
              <a:t>m</a:t>
            </a:r>
            <a:r>
              <a:rPr lang="en-US" i="1" baseline="-25000" dirty="0" smtClean="0"/>
              <a:t>1,0 </a:t>
            </a:r>
            <a:r>
              <a:rPr lang="en-US" i="1" dirty="0" smtClean="0"/>
              <a:t>and</a:t>
            </a:r>
            <a:r>
              <a:rPr lang="en-US" i="1" baseline="-25000" dirty="0" smtClean="0"/>
              <a:t> </a:t>
            </a:r>
            <a:r>
              <a:rPr lang="en-US" i="1" dirty="0" smtClean="0"/>
              <a:t>m</a:t>
            </a:r>
            <a:r>
              <a:rPr lang="en-US" i="1" baseline="-25000" dirty="0" smtClean="0"/>
              <a:t>0,1</a:t>
            </a:r>
            <a:endParaRPr lang="en-US" dirty="0" smtClean="0"/>
          </a:p>
          <a:p>
            <a:r>
              <a:rPr lang="en-US" dirty="0" smtClean="0"/>
              <a:t>Second Moment </a:t>
            </a:r>
            <a:r>
              <a:rPr lang="en-US" i="1" dirty="0" smtClean="0"/>
              <a:t>m</a:t>
            </a:r>
            <a:r>
              <a:rPr lang="en-US" i="1" baseline="-25000" dirty="0" smtClean="0"/>
              <a:t>2,0 </a:t>
            </a:r>
            <a:r>
              <a:rPr lang="en-US" i="1" dirty="0"/>
              <a:t>and</a:t>
            </a:r>
            <a:r>
              <a:rPr lang="en-US" i="1" baseline="-25000" dirty="0"/>
              <a:t> </a:t>
            </a:r>
            <a:r>
              <a:rPr lang="en-US" i="1" dirty="0" smtClean="0"/>
              <a:t>m</a:t>
            </a:r>
            <a:r>
              <a:rPr lang="en-US" i="1" baseline="-25000" dirty="0" smtClean="0"/>
              <a:t>0,2</a:t>
            </a:r>
            <a:endParaRPr lang="en-US" dirty="0" smtClean="0"/>
          </a:p>
          <a:p>
            <a:r>
              <a:rPr lang="en-US" dirty="0" smtClean="0"/>
              <a:t>Second Centered Moment  (</a:t>
            </a:r>
            <a:r>
              <a:rPr lang="en-US" i="1" dirty="0" smtClean="0">
                <a:latin typeface="Symbol" charset="2"/>
                <a:cs typeface="Symbol" charset="2"/>
              </a:rPr>
              <a:t>k</a:t>
            </a:r>
            <a:r>
              <a:rPr lang="en-US" i="1" baseline="-25000" dirty="0" smtClean="0"/>
              <a:t>11</a:t>
            </a:r>
            <a:r>
              <a:rPr lang="en-US" i="1" dirty="0" smtClean="0"/>
              <a:t>=m</a:t>
            </a:r>
            <a:r>
              <a:rPr lang="en-US" i="1" baseline="-25000" dirty="0" smtClean="0"/>
              <a:t>2,0</a:t>
            </a:r>
            <a:r>
              <a:rPr lang="en-US" i="1" dirty="0" smtClean="0"/>
              <a:t>-m</a:t>
            </a:r>
            <a:r>
              <a:rPr lang="en-US" i="1" baseline="30000" dirty="0"/>
              <a:t>2</a:t>
            </a:r>
            <a:r>
              <a:rPr lang="en-US" i="1" baseline="-25000" dirty="0" smtClean="0"/>
              <a:t>1,0</a:t>
            </a:r>
            <a:r>
              <a:rPr lang="en-US" i="1" baseline="30000" dirty="0" smtClean="0"/>
              <a:t> </a:t>
            </a:r>
            <a:r>
              <a:rPr lang="en-US" i="1" dirty="0" smtClean="0"/>
              <a:t>, </a:t>
            </a:r>
            <a:r>
              <a:rPr lang="en-US" i="1" dirty="0" smtClean="0">
                <a:latin typeface="Symbol" charset="2"/>
                <a:cs typeface="Symbol" charset="2"/>
              </a:rPr>
              <a:t>k</a:t>
            </a:r>
            <a:r>
              <a:rPr lang="en-US" i="1" baseline="-25000" dirty="0" smtClean="0"/>
              <a:t>22</a:t>
            </a:r>
            <a:r>
              <a:rPr lang="en-US" i="1" dirty="0" smtClean="0"/>
              <a:t>=m</a:t>
            </a:r>
            <a:r>
              <a:rPr lang="en-US" i="1" baseline="-25000" dirty="0" smtClean="0"/>
              <a:t>0,2</a:t>
            </a:r>
            <a:r>
              <a:rPr lang="en-US" i="1" dirty="0" smtClean="0"/>
              <a:t>-m</a:t>
            </a:r>
            <a:r>
              <a:rPr lang="en-US" i="1" baseline="30000" dirty="0" smtClean="0"/>
              <a:t>2</a:t>
            </a:r>
            <a:r>
              <a:rPr lang="en-US" i="1" baseline="-25000" dirty="0" smtClean="0"/>
              <a:t>0,1</a:t>
            </a:r>
            <a:r>
              <a:rPr lang="en-US" i="1" baseline="30000" dirty="0" smtClean="0"/>
              <a:t> 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4505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4385871"/>
              </p:ext>
            </p:extLst>
          </p:nvPr>
        </p:nvGraphicFramePr>
        <p:xfrm>
          <a:off x="2398713" y="2711450"/>
          <a:ext cx="4365625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45" name="Equation" r:id="rId3" imgW="1943100" imgH="469900" progId="Equation.3">
                  <p:embed/>
                </p:oleObj>
              </mc:Choice>
              <mc:Fallback>
                <p:oleObj name="Equation" r:id="rId3" imgW="1943100" imgH="4699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8713" y="2711450"/>
                        <a:ext cx="4365625" cy="989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48191" y="6116953"/>
            <a:ext cx="4826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 about the cross moments?? </a:t>
            </a:r>
            <a:r>
              <a:rPr lang="en-US" i="1" dirty="0" smtClean="0">
                <a:solidFill>
                  <a:srgbClr val="FF0000"/>
                </a:solidFill>
              </a:rPr>
              <a:t>m</a:t>
            </a:r>
            <a:r>
              <a:rPr lang="en-US" i="1" baseline="-25000" dirty="0" smtClean="0">
                <a:solidFill>
                  <a:srgbClr val="FF0000"/>
                </a:solidFill>
              </a:rPr>
              <a:t>1,1</a:t>
            </a:r>
            <a:r>
              <a:rPr lang="en-US" dirty="0" smtClean="0">
                <a:solidFill>
                  <a:srgbClr val="FF0000"/>
                </a:solidFill>
              </a:rPr>
              <a:t> and </a:t>
            </a:r>
            <a:r>
              <a:rPr lang="en-US" i="1" dirty="0" smtClean="0">
                <a:solidFill>
                  <a:srgbClr val="FF0000"/>
                </a:solidFill>
              </a:rPr>
              <a:t>m</a:t>
            </a:r>
            <a:r>
              <a:rPr lang="en-US" i="1" baseline="-25000" dirty="0" smtClean="0">
                <a:solidFill>
                  <a:srgbClr val="FF0000"/>
                </a:solidFill>
              </a:rPr>
              <a:t>2,2</a:t>
            </a:r>
            <a:endParaRPr lang="en-US" i="1" baseline="-25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813" y="3224384"/>
            <a:ext cx="7824787" cy="2901779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err="1" smtClean="0"/>
              <a:t>Zeroth</a:t>
            </a:r>
            <a:r>
              <a:rPr lang="en-US" dirty="0" smtClean="0"/>
              <a:t> Moment – 1	(normalized total mass)</a:t>
            </a:r>
          </a:p>
          <a:p>
            <a:r>
              <a:rPr lang="en-US" dirty="0" smtClean="0"/>
              <a:t>First Moments </a:t>
            </a:r>
            <a:r>
              <a:rPr lang="en-US" i="1" dirty="0" smtClean="0"/>
              <a:t>– m</a:t>
            </a:r>
            <a:r>
              <a:rPr lang="en-US" i="1" baseline="-25000" dirty="0" smtClean="0"/>
              <a:t>1,0</a:t>
            </a:r>
            <a:r>
              <a:rPr lang="en-US" i="1" dirty="0" smtClean="0"/>
              <a:t>=</a:t>
            </a:r>
            <a:r>
              <a:rPr lang="en-US" i="1" dirty="0" err="1" smtClean="0"/>
              <a:t>ut</a:t>
            </a:r>
            <a:r>
              <a:rPr lang="en-US" i="1" dirty="0"/>
              <a:t> </a:t>
            </a:r>
            <a:r>
              <a:rPr lang="en-US" dirty="0" smtClean="0"/>
              <a:t>and </a:t>
            </a:r>
            <a:r>
              <a:rPr lang="en-US" i="1" dirty="0" smtClean="0"/>
              <a:t>m</a:t>
            </a:r>
            <a:r>
              <a:rPr lang="en-US" i="1" baseline="-25000" dirty="0" smtClean="0"/>
              <a:t>0,1</a:t>
            </a:r>
            <a:r>
              <a:rPr lang="en-US" i="1" dirty="0" smtClean="0"/>
              <a:t>=0</a:t>
            </a:r>
            <a:r>
              <a:rPr lang="en-US" dirty="0"/>
              <a:t>	</a:t>
            </a:r>
            <a:r>
              <a:rPr lang="en-US" dirty="0" smtClean="0"/>
              <a:t>(center of mass)</a:t>
            </a:r>
          </a:p>
          <a:p>
            <a:r>
              <a:rPr lang="en-US" dirty="0" smtClean="0"/>
              <a:t>Second Moments – </a:t>
            </a:r>
            <a:r>
              <a:rPr lang="en-US" i="1" dirty="0" smtClean="0"/>
              <a:t>m</a:t>
            </a:r>
            <a:r>
              <a:rPr lang="en-US" i="1" baseline="-25000" dirty="0"/>
              <a:t>2</a:t>
            </a:r>
            <a:r>
              <a:rPr lang="en-US" i="1" baseline="-25000" dirty="0" smtClean="0"/>
              <a:t>,0</a:t>
            </a:r>
            <a:r>
              <a:rPr lang="en-US" i="1" dirty="0" smtClean="0"/>
              <a:t>=2D</a:t>
            </a:r>
            <a:r>
              <a:rPr lang="en-US" i="1" baseline="-25000" dirty="0" smtClean="0"/>
              <a:t>x</a:t>
            </a:r>
            <a:r>
              <a:rPr lang="en-US" i="1" dirty="0" smtClean="0"/>
              <a:t>t+</a:t>
            </a:r>
            <a:r>
              <a:rPr lang="en-US" i="1" dirty="0"/>
              <a:t>u</a:t>
            </a:r>
            <a:r>
              <a:rPr lang="en-US" i="1" baseline="30000" dirty="0" smtClean="0"/>
              <a:t>2</a:t>
            </a:r>
            <a:r>
              <a:rPr lang="en-US" i="1" dirty="0" smtClean="0"/>
              <a:t>t</a:t>
            </a:r>
            <a:r>
              <a:rPr lang="en-US" i="1" baseline="30000" dirty="0" smtClean="0"/>
              <a:t>2  </a:t>
            </a:r>
            <a:r>
              <a:rPr lang="en-US" i="1" dirty="0" smtClean="0"/>
              <a:t>m</a:t>
            </a:r>
            <a:r>
              <a:rPr lang="en-US" i="1" baseline="-25000" dirty="0" smtClean="0"/>
              <a:t>0,2</a:t>
            </a:r>
            <a:r>
              <a:rPr lang="en-US" i="1" dirty="0" smtClean="0"/>
              <a:t>=2D</a:t>
            </a:r>
            <a:r>
              <a:rPr lang="en-US" i="1" baseline="-25000" dirty="0" smtClean="0"/>
              <a:t>y</a:t>
            </a:r>
            <a:r>
              <a:rPr lang="en-US" i="1" dirty="0" smtClean="0"/>
              <a:t>t</a:t>
            </a:r>
            <a:r>
              <a:rPr lang="en-US" i="1" baseline="30000" dirty="0" smtClean="0"/>
              <a:t> </a:t>
            </a:r>
            <a:r>
              <a:rPr lang="en-US" baseline="30000" dirty="0" smtClean="0"/>
              <a:t>	</a:t>
            </a:r>
          </a:p>
          <a:p>
            <a:endParaRPr lang="en-US" dirty="0" smtClean="0"/>
          </a:p>
          <a:p>
            <a:r>
              <a:rPr lang="en-US" dirty="0" smtClean="0"/>
              <a:t>Second Centered Moments 	</a:t>
            </a:r>
            <a:r>
              <a:rPr lang="en-US" i="1" dirty="0" smtClean="0">
                <a:latin typeface="Symbol" charset="2"/>
                <a:cs typeface="Symbol" charset="2"/>
              </a:rPr>
              <a:t>k</a:t>
            </a:r>
            <a:r>
              <a:rPr lang="en-US" i="1" baseline="-25000" dirty="0" smtClean="0"/>
              <a:t>11</a:t>
            </a:r>
            <a:r>
              <a:rPr lang="en-US" i="1" dirty="0" smtClean="0"/>
              <a:t>=2D</a:t>
            </a:r>
            <a:r>
              <a:rPr lang="en-US" i="1" baseline="-25000" dirty="0" smtClean="0"/>
              <a:t>x</a:t>
            </a:r>
            <a:r>
              <a:rPr lang="en-US" i="1" dirty="0" smtClean="0"/>
              <a:t>t</a:t>
            </a:r>
            <a:r>
              <a:rPr lang="en-US" i="1" baseline="30000" dirty="0" smtClean="0"/>
              <a:t>  	</a:t>
            </a:r>
            <a:r>
              <a:rPr lang="en-US" i="1" dirty="0" smtClean="0">
                <a:latin typeface="Symbol" charset="2"/>
                <a:cs typeface="Symbol" charset="2"/>
              </a:rPr>
              <a:t>k</a:t>
            </a:r>
            <a:r>
              <a:rPr lang="en-US" i="1" baseline="-25000" dirty="0" smtClean="0"/>
              <a:t>22</a:t>
            </a:r>
            <a:r>
              <a:rPr lang="en-US" i="1" dirty="0" smtClean="0"/>
              <a:t>=</a:t>
            </a:r>
            <a:r>
              <a:rPr lang="en-US" i="1" dirty="0"/>
              <a:t>2D</a:t>
            </a:r>
            <a:r>
              <a:rPr lang="en-US" i="1" baseline="-25000" dirty="0"/>
              <a:t>x</a:t>
            </a:r>
            <a:r>
              <a:rPr lang="en-US" i="1" dirty="0"/>
              <a:t>t</a:t>
            </a:r>
            <a:r>
              <a:rPr lang="en-US" i="1" baseline="30000" dirty="0" smtClean="0"/>
              <a:t> </a:t>
            </a:r>
            <a:endParaRPr lang="en-US" dirty="0"/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275761"/>
              </p:ext>
            </p:extLst>
          </p:nvPr>
        </p:nvGraphicFramePr>
        <p:xfrm>
          <a:off x="2180091" y="1957388"/>
          <a:ext cx="4395787" cy="147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93" name="Equation" r:id="rId3" imgW="1955800" imgH="698500" progId="Equation.3">
                  <p:embed/>
                </p:oleObj>
              </mc:Choice>
              <mc:Fallback>
                <p:oleObj name="Equation" r:id="rId3" imgW="1955800" imgH="698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0091" y="1957388"/>
                        <a:ext cx="4395787" cy="1470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676572" y="2310190"/>
            <a:ext cx="2152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Note I have set R=1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Degradation</a:t>
            </a:r>
            <a:endParaRPr lang="en-US" dirty="0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7031350"/>
              </p:ext>
            </p:extLst>
          </p:nvPr>
        </p:nvGraphicFramePr>
        <p:xfrm>
          <a:off x="1954439" y="2163535"/>
          <a:ext cx="5041900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763" name="Equation" r:id="rId3" imgW="2133600" imgH="457200" progId="Equation.3">
                  <p:embed/>
                </p:oleObj>
              </mc:Choice>
              <mc:Fallback>
                <p:oleObj name="Equation" r:id="rId3" imgW="21336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4439" y="2163535"/>
                        <a:ext cx="5041900" cy="10096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2784035"/>
              </p:ext>
            </p:extLst>
          </p:nvPr>
        </p:nvGraphicFramePr>
        <p:xfrm>
          <a:off x="2606976" y="3315042"/>
          <a:ext cx="3687763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764" name="Equation" r:id="rId5" imgW="1714500" imgH="203200" progId="Equation.3">
                  <p:embed/>
                </p:oleObj>
              </mc:Choice>
              <mc:Fallback>
                <p:oleObj name="Equation" r:id="rId5" imgW="17145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6976" y="3315042"/>
                        <a:ext cx="3687763" cy="407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94191" y="6156476"/>
            <a:ext cx="6151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Again – just the conservative answer times </a:t>
            </a:r>
            <a:r>
              <a:rPr lang="en-US" dirty="0" err="1" smtClean="0"/>
              <a:t>exp</a:t>
            </a:r>
            <a:r>
              <a:rPr lang="en-US" dirty="0" smtClean="0"/>
              <a:t>(-</a:t>
            </a:r>
            <a:r>
              <a:rPr lang="en-US" dirty="0" err="1" smtClean="0">
                <a:latin typeface="Symbol" charset="2"/>
                <a:cs typeface="Symbol" charset="2"/>
              </a:rPr>
              <a:t>g</a:t>
            </a:r>
            <a:r>
              <a:rPr lang="en-US" dirty="0" err="1" smtClean="0"/>
              <a:t>t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9626700"/>
              </p:ext>
            </p:extLst>
          </p:nvPr>
        </p:nvGraphicFramePr>
        <p:xfrm>
          <a:off x="2144939" y="4578350"/>
          <a:ext cx="4851400" cy="147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765" name="Equation" r:id="rId7" imgW="2159000" imgH="698500" progId="Equation.3">
                  <p:embed/>
                </p:oleObj>
              </mc:Choice>
              <mc:Fallback>
                <p:oleObj name="Equation" r:id="rId7" imgW="2159000" imgH="698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4939" y="4578350"/>
                        <a:ext cx="4851400" cy="1470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6686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boundary condition/setup?</a:t>
            </a:r>
            <a:endParaRPr lang="en-US" dirty="0"/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3490020"/>
              </p:ext>
            </p:extLst>
          </p:nvPr>
        </p:nvGraphicFramePr>
        <p:xfrm>
          <a:off x="1838325" y="2713038"/>
          <a:ext cx="5041900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775" name="Equation" r:id="rId3" imgW="2133600" imgH="457200" progId="Equation.3">
                  <p:embed/>
                </p:oleObj>
              </mc:Choice>
              <mc:Fallback>
                <p:oleObj name="Equation" r:id="rId3" imgW="21336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8325" y="2713038"/>
                        <a:ext cx="5041900" cy="10096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6724418"/>
              </p:ext>
            </p:extLst>
          </p:nvPr>
        </p:nvGraphicFramePr>
        <p:xfrm>
          <a:off x="3378200" y="4017963"/>
          <a:ext cx="95567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776" name="Equation" r:id="rId5" imgW="444500" imgH="241300" progId="Equation.3">
                  <p:embed/>
                </p:oleObj>
              </mc:Choice>
              <mc:Fallback>
                <p:oleObj name="Equation" r:id="rId5" imgW="4445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8200" y="4017963"/>
                        <a:ext cx="955675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632476" y="4017963"/>
            <a:ext cx="3685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</a:t>
            </a:r>
            <a:r>
              <a:rPr lang="en-US" dirty="0" smtClean="0"/>
              <a:t>n x=0 between y=-L/2 and y=L/2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34206" y="5551525"/>
            <a:ext cx="405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Answer is pretty huge – see next page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61101" y="5144837"/>
            <a:ext cx="3674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Think about what this represents</a:t>
            </a:r>
            <a:r>
              <a:rPr lang="is-IS" dirty="0" smtClean="0">
                <a:solidFill>
                  <a:srgbClr val="FF0000"/>
                </a:solidFill>
              </a:rPr>
              <a:t>….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1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7519193"/>
              </p:ext>
            </p:extLst>
          </p:nvPr>
        </p:nvGraphicFramePr>
        <p:xfrm>
          <a:off x="3378200" y="4624380"/>
          <a:ext cx="161131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777" name="Equation" r:id="rId7" imgW="749300" imgH="203200" progId="Equation.3">
                  <p:embed/>
                </p:oleObj>
              </mc:Choice>
              <mc:Fallback>
                <p:oleObj name="Equation" r:id="rId7" imgW="7493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8200" y="4624380"/>
                        <a:ext cx="1611313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5757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Ridiculous Answer..</a:t>
            </a:r>
            <a:endParaRPr lang="en-US" dirty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0816071"/>
              </p:ext>
            </p:extLst>
          </p:nvPr>
        </p:nvGraphicFramePr>
        <p:xfrm>
          <a:off x="598488" y="2200275"/>
          <a:ext cx="8221662" cy="344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90" name="Equation" r:id="rId3" imgW="3479800" imgH="1562100" progId="Equation.3">
                  <p:embed/>
                </p:oleObj>
              </mc:Choice>
              <mc:Fallback>
                <p:oleObj name="Equation" r:id="rId3" imgW="3479800" imgH="1562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488" y="2200275"/>
                        <a:ext cx="8221662" cy="34464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84025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2229</TotalTime>
  <Words>647</Words>
  <Application>Microsoft Macintosh PowerPoint</Application>
  <PresentationFormat>On-screen Show (4:3)</PresentationFormat>
  <Paragraphs>123</Paragraphs>
  <Slides>23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Executive</vt:lpstr>
      <vt:lpstr>Equation</vt:lpstr>
      <vt:lpstr>Microsoft Equation</vt:lpstr>
      <vt:lpstr>Midterm 2 - Review</vt:lpstr>
      <vt:lpstr>ADE in 2d</vt:lpstr>
      <vt:lpstr>Solution</vt:lpstr>
      <vt:lpstr>PowerPoint Presentation</vt:lpstr>
      <vt:lpstr>Spatial  Moments</vt:lpstr>
      <vt:lpstr>Moments</vt:lpstr>
      <vt:lpstr>Degradation</vt:lpstr>
      <vt:lpstr>Different boundary condition/setup?</vt:lpstr>
      <vt:lpstr>Ridiculous Answer..</vt:lpstr>
      <vt:lpstr>Steady State?</vt:lpstr>
      <vt:lpstr>Steady State</vt:lpstr>
      <vt:lpstr>Bacteria</vt:lpstr>
      <vt:lpstr>The whole shebang</vt:lpstr>
      <vt:lpstr>Reactions</vt:lpstr>
      <vt:lpstr>Well Mixed Reactions</vt:lpstr>
      <vt:lpstr>Different initial amounts</vt:lpstr>
      <vt:lpstr>Irreversible reactions</vt:lpstr>
      <vt:lpstr>Characteristic Dimensionless Numbers</vt:lpstr>
      <vt:lpstr>What is a fast or slow reaction</vt:lpstr>
      <vt:lpstr>Instantaneous</vt:lpstr>
      <vt:lpstr>PowerPoint Presentation</vt:lpstr>
      <vt:lpstr>For each of these three</vt:lpstr>
      <vt:lpstr>PowerPoint Presentation</vt:lpstr>
    </vt:vector>
  </TitlesOfParts>
  <Company>University if Notre Dame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Advection Dispersion Equation</dc:title>
  <dc:creator>Didio</dc:creator>
  <cp:lastModifiedBy>Diogo Bolster</cp:lastModifiedBy>
  <cp:revision>298</cp:revision>
  <dcterms:created xsi:type="dcterms:W3CDTF">2011-11-10T13:56:41Z</dcterms:created>
  <dcterms:modified xsi:type="dcterms:W3CDTF">2017-04-12T19:34:00Z</dcterms:modified>
</cp:coreProperties>
</file>