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9" r:id="rId1"/>
  </p:sldMasterIdLst>
  <p:sldIdLst>
    <p:sldId id="256" r:id="rId2"/>
    <p:sldId id="263" r:id="rId3"/>
    <p:sldId id="264" r:id="rId4"/>
    <p:sldId id="267" r:id="rId5"/>
    <p:sldId id="268" r:id="rId6"/>
    <p:sldId id="269" r:id="rId7"/>
    <p:sldId id="272" r:id="rId8"/>
    <p:sldId id="273" r:id="rId9"/>
    <p:sldId id="316" r:id="rId10"/>
    <p:sldId id="275" r:id="rId11"/>
    <p:sldId id="276"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5" r:id="rId26"/>
    <p:sldId id="296" r:id="rId27"/>
    <p:sldId id="297" r:id="rId28"/>
    <p:sldId id="300" r:id="rId29"/>
    <p:sldId id="305" r:id="rId30"/>
    <p:sldId id="306" r:id="rId31"/>
    <p:sldId id="307" r:id="rId32"/>
    <p:sldId id="308" r:id="rId33"/>
    <p:sldId id="309" r:id="rId34"/>
    <p:sldId id="310" r:id="rId35"/>
    <p:sldId id="311" r:id="rId36"/>
    <p:sldId id="312" r:id="rId37"/>
    <p:sldId id="313" r:id="rId38"/>
    <p:sldId id="314" r:id="rId39"/>
    <p:sldId id="315"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47"/>
  </p:normalViewPr>
  <p:slideViewPr>
    <p:cSldViewPr snapToGrid="0" snapToObjects="1">
      <p:cViewPr>
        <p:scale>
          <a:sx n="100" d="100"/>
          <a:sy n="100" d="100"/>
        </p:scale>
        <p:origin x="-96" y="-2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emf"/><Relationship Id="rId2" Type="http://schemas.openxmlformats.org/officeDocument/2006/relationships/image" Target="../media/image42.emf"/><Relationship Id="rId3" Type="http://schemas.openxmlformats.org/officeDocument/2006/relationships/image" Target="../media/image43.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5" Type="http://schemas.openxmlformats.org/officeDocument/2006/relationships/image" Target="../media/image48.emf"/><Relationship Id="rId6" Type="http://schemas.openxmlformats.org/officeDocument/2006/relationships/image" Target="../media/image49.emf"/><Relationship Id="rId1" Type="http://schemas.openxmlformats.org/officeDocument/2006/relationships/image" Target="../media/image44.emf"/><Relationship Id="rId2" Type="http://schemas.openxmlformats.org/officeDocument/2006/relationships/image" Target="../media/image4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0.emf"/><Relationship Id="rId2" Type="http://schemas.openxmlformats.org/officeDocument/2006/relationships/image" Target="../media/image51.emf"/><Relationship Id="rId3" Type="http://schemas.openxmlformats.org/officeDocument/2006/relationships/image" Target="../media/image52.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39.emf"/><Relationship Id="rId5" Type="http://schemas.openxmlformats.org/officeDocument/2006/relationships/image" Target="../media/image53.emf"/><Relationship Id="rId6" Type="http://schemas.openxmlformats.org/officeDocument/2006/relationships/image" Target="../media/image54.emf"/><Relationship Id="rId7" Type="http://schemas.openxmlformats.org/officeDocument/2006/relationships/image" Target="../media/image46.emf"/><Relationship Id="rId8" Type="http://schemas.openxmlformats.org/officeDocument/2006/relationships/image" Target="../media/image47.emf"/><Relationship Id="rId9" Type="http://schemas.openxmlformats.org/officeDocument/2006/relationships/image" Target="../media/image48.emf"/><Relationship Id="rId1" Type="http://schemas.openxmlformats.org/officeDocument/2006/relationships/image" Target="../media/image41.emf"/><Relationship Id="rId2" Type="http://schemas.openxmlformats.org/officeDocument/2006/relationships/image" Target="../media/image42.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1" Type="http://schemas.openxmlformats.org/officeDocument/2006/relationships/image" Target="../media/image41.emf"/><Relationship Id="rId2" Type="http://schemas.openxmlformats.org/officeDocument/2006/relationships/image" Target="../media/image42.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9.emf"/><Relationship Id="rId4" Type="http://schemas.openxmlformats.org/officeDocument/2006/relationships/image" Target="../media/image60.emf"/><Relationship Id="rId1" Type="http://schemas.openxmlformats.org/officeDocument/2006/relationships/image" Target="../media/image57.emf"/><Relationship Id="rId2" Type="http://schemas.openxmlformats.org/officeDocument/2006/relationships/image" Target="../media/image5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1.emf"/><Relationship Id="rId2" Type="http://schemas.openxmlformats.org/officeDocument/2006/relationships/image" Target="../media/image62.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5.emf"/><Relationship Id="rId4" Type="http://schemas.openxmlformats.org/officeDocument/2006/relationships/image" Target="../media/image66.emf"/><Relationship Id="rId5" Type="http://schemas.openxmlformats.org/officeDocument/2006/relationships/image" Target="../media/image67.emf"/><Relationship Id="rId1" Type="http://schemas.openxmlformats.org/officeDocument/2006/relationships/image" Target="../media/image63.emf"/><Relationship Id="rId2" Type="http://schemas.openxmlformats.org/officeDocument/2006/relationships/image" Target="../media/image6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8.emf"/><Relationship Id="rId2" Type="http://schemas.openxmlformats.org/officeDocument/2006/relationships/image" Target="../media/image69.emf"/><Relationship Id="rId3" Type="http://schemas.openxmlformats.org/officeDocument/2006/relationships/image" Target="../media/image70.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5.emf"/><Relationship Id="rId4" Type="http://schemas.openxmlformats.org/officeDocument/2006/relationships/image" Target="../media/image69.emf"/><Relationship Id="rId5" Type="http://schemas.openxmlformats.org/officeDocument/2006/relationships/image" Target="../media/image73.emf"/><Relationship Id="rId6" Type="http://schemas.openxmlformats.org/officeDocument/2006/relationships/image" Target="../media/image74.emf"/><Relationship Id="rId1" Type="http://schemas.openxmlformats.org/officeDocument/2006/relationships/image" Target="../media/image71.emf"/><Relationship Id="rId2" Type="http://schemas.openxmlformats.org/officeDocument/2006/relationships/image" Target="../media/image7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 Id="rId3" Type="http://schemas.openxmlformats.org/officeDocument/2006/relationships/image" Target="../media/image1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5.emf"/><Relationship Id="rId2" Type="http://schemas.openxmlformats.org/officeDocument/2006/relationships/image" Target="../media/image76.emf"/><Relationship Id="rId3" Type="http://schemas.openxmlformats.org/officeDocument/2006/relationships/image" Target="../media/image7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8.emf"/><Relationship Id="rId2" Type="http://schemas.openxmlformats.org/officeDocument/2006/relationships/image" Target="../media/image79.emf"/><Relationship Id="rId3" Type="http://schemas.openxmlformats.org/officeDocument/2006/relationships/image" Target="../media/image80.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3.emf"/><Relationship Id="rId4" Type="http://schemas.openxmlformats.org/officeDocument/2006/relationships/image" Target="../media/image84.emf"/><Relationship Id="rId5" Type="http://schemas.openxmlformats.org/officeDocument/2006/relationships/image" Target="../media/image85.emf"/><Relationship Id="rId6" Type="http://schemas.openxmlformats.org/officeDocument/2006/relationships/image" Target="../media/image86.emf"/><Relationship Id="rId1" Type="http://schemas.openxmlformats.org/officeDocument/2006/relationships/image" Target="../media/image81.emf"/><Relationship Id="rId2" Type="http://schemas.openxmlformats.org/officeDocument/2006/relationships/image" Target="../media/image8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0.emf"/><Relationship Id="rId4" Type="http://schemas.openxmlformats.org/officeDocument/2006/relationships/image" Target="../media/image91.emf"/><Relationship Id="rId1" Type="http://schemas.openxmlformats.org/officeDocument/2006/relationships/image" Target="../media/image88.emf"/><Relationship Id="rId2" Type="http://schemas.openxmlformats.org/officeDocument/2006/relationships/image" Target="../media/image8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4.emf"/><Relationship Id="rId2" Type="http://schemas.openxmlformats.org/officeDocument/2006/relationships/image" Target="../media/image95.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7.emf"/><Relationship Id="rId4" Type="http://schemas.openxmlformats.org/officeDocument/2006/relationships/image" Target="../media/image98.emf"/><Relationship Id="rId5" Type="http://schemas.openxmlformats.org/officeDocument/2006/relationships/image" Target="../media/image99.emf"/><Relationship Id="rId6" Type="http://schemas.openxmlformats.org/officeDocument/2006/relationships/image" Target="../media/image100.emf"/><Relationship Id="rId1" Type="http://schemas.openxmlformats.org/officeDocument/2006/relationships/image" Target="../media/image94.emf"/><Relationship Id="rId2" Type="http://schemas.openxmlformats.org/officeDocument/2006/relationships/image" Target="../media/image9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image" Target="../media/image15.emf"/><Relationship Id="rId2"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emf"/><Relationship Id="rId1" Type="http://schemas.openxmlformats.org/officeDocument/2006/relationships/image" Target="../media/image26.emf"/><Relationship Id="rId2"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 Id="rId2" Type="http://schemas.openxmlformats.org/officeDocument/2006/relationships/image" Target="../media/image32.emf"/><Relationship Id="rId3"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5.emf"/><Relationship Id="rId3"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emf"/><Relationship Id="rId2" Type="http://schemas.openxmlformats.org/officeDocument/2006/relationships/image" Target="../media/image4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4/18/17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EB318-0218-7040-9152-9F98C24A2F51}" type="datetimeFigureOut">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FAACE-D593-5144-9943-F98F8F889E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EB318-0218-7040-9152-9F98C24A2F51}" type="datetimeFigureOut">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FAACE-D593-5144-9943-F98F8F889E9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EB318-0218-7040-9152-9F98C24A2F51}" type="datetimeFigureOut">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FAACE-D593-5144-9943-F98F8F889E9B}"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EB318-0218-7040-9152-9F98C24A2F51}" type="datetimeFigureOut">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FAACE-D593-5144-9943-F98F8F889E9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B5EB318-0218-7040-9152-9F98C24A2F51}" type="datetimeFigureOut">
              <a:rPr lang="en-US" smtClean="0"/>
              <a:t>4/18/17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FAACE-D593-5144-9943-F98F8F889E9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B5EB318-0218-7040-9152-9F98C24A2F51}" type="datetimeFigureOut">
              <a:rPr lang="en-US" smtClean="0"/>
              <a:t>4/18/17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FAACE-D593-5144-9943-F98F8F889E9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5EB318-0218-7040-9152-9F98C24A2F51}" type="datetimeFigureOut">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FAACE-D593-5144-9943-F98F8F889E9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5EB318-0218-7040-9152-9F98C24A2F51}" type="datetimeFigureOut">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FAACE-D593-5144-9943-F98F8F889E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5EB318-0218-7040-9152-9F98C24A2F51}" type="datetimeFigureOut">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FAACE-D593-5144-9943-F98F8F889E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5EB318-0218-7040-9152-9F98C24A2F51}" type="datetimeFigureOut">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FAACE-D593-5144-9943-F98F8F889E9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5EB318-0218-7040-9152-9F98C24A2F51}" type="datetimeFigureOut">
              <a:rPr lang="en-US" smtClean="0"/>
              <a:t>4/18/17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FAACE-D593-5144-9943-F98F8F889E9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5EB318-0218-7040-9152-9F98C24A2F51}" type="datetimeFigureOut">
              <a:rPr lang="en-US" smtClean="0"/>
              <a:t>4/18/17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FAACE-D593-5144-9943-F98F8F889E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CB5EB318-0218-7040-9152-9F98C24A2F51}" type="datetimeFigureOut">
              <a:rPr lang="en-US" smtClean="0"/>
              <a:t>4/18/17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3FAACE-D593-5144-9943-F98F8F889E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EB318-0218-7040-9152-9F98C24A2F51}" type="datetimeFigureOut">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FAACE-D593-5144-9943-F98F8F889E9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EB318-0218-7040-9152-9F98C24A2F51}" type="datetimeFigureOut">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FAACE-D593-5144-9943-F98F8F889E9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CB5EB318-0218-7040-9152-9F98C24A2F51}" type="datetimeFigureOut">
              <a:rPr lang="en-US" smtClean="0"/>
              <a:t>4/18/17</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C23FAACE-D593-5144-9943-F98F8F889E9B}" type="slidenum">
              <a:rPr lang="en-US" smtClean="0"/>
              <a:t>‹#›</a:t>
            </a:fld>
            <a:endParaRPr lang="en-US"/>
          </a:p>
        </p:txBody>
      </p:sp>
    </p:spTree>
    <p:extLst>
      <p:ext uri="{BB962C8B-B14F-4D97-AF65-F5344CB8AC3E}">
        <p14:creationId xmlns:p14="http://schemas.microsoft.com/office/powerpoint/2010/main" val="198782246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20.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16.bin"/><Relationship Id="rId12" Type="http://schemas.openxmlformats.org/officeDocument/2006/relationships/image" Target="../media/image30.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12.bin"/><Relationship Id="rId4" Type="http://schemas.openxmlformats.org/officeDocument/2006/relationships/image" Target="../media/image26.emf"/><Relationship Id="rId5" Type="http://schemas.openxmlformats.org/officeDocument/2006/relationships/oleObject" Target="../embeddings/oleObject13.bin"/><Relationship Id="rId6" Type="http://schemas.openxmlformats.org/officeDocument/2006/relationships/image" Target="../media/image27.emf"/><Relationship Id="rId7" Type="http://schemas.openxmlformats.org/officeDocument/2006/relationships/oleObject" Target="../embeddings/oleObject14.bin"/><Relationship Id="rId8" Type="http://schemas.openxmlformats.org/officeDocument/2006/relationships/image" Target="../media/image28.emf"/><Relationship Id="rId9" Type="http://schemas.openxmlformats.org/officeDocument/2006/relationships/oleObject" Target="../embeddings/oleObject15.bin"/><Relationship Id="rId10"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31.emf"/><Relationship Id="rId5" Type="http://schemas.openxmlformats.org/officeDocument/2006/relationships/oleObject" Target="../embeddings/oleObject18.bin"/><Relationship Id="rId6" Type="http://schemas.openxmlformats.org/officeDocument/2006/relationships/image" Target="../media/image32.emf"/><Relationship Id="rId7" Type="http://schemas.openxmlformats.org/officeDocument/2006/relationships/oleObject" Target="../embeddings/oleObject19.bin"/><Relationship Id="rId8" Type="http://schemas.openxmlformats.org/officeDocument/2006/relationships/image" Target="../media/image33.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34.emf"/><Relationship Id="rId5" Type="http://schemas.openxmlformats.org/officeDocument/2006/relationships/oleObject" Target="../embeddings/oleObject21.bin"/><Relationship Id="rId6" Type="http://schemas.openxmlformats.org/officeDocument/2006/relationships/image" Target="../media/image35.emf"/><Relationship Id="rId7" Type="http://schemas.openxmlformats.org/officeDocument/2006/relationships/oleObject" Target="../embeddings/oleObject22.bin"/><Relationship Id="rId8" Type="http://schemas.openxmlformats.org/officeDocument/2006/relationships/image" Target="../media/image36.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39.emf"/><Relationship Id="rId5" Type="http://schemas.openxmlformats.org/officeDocument/2006/relationships/oleObject" Target="../embeddings/oleObject24.bin"/><Relationship Id="rId6" Type="http://schemas.openxmlformats.org/officeDocument/2006/relationships/image" Target="../media/image40.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41.emf"/><Relationship Id="rId5" Type="http://schemas.openxmlformats.org/officeDocument/2006/relationships/oleObject" Target="../embeddings/oleObject26.bin"/><Relationship Id="rId6" Type="http://schemas.openxmlformats.org/officeDocument/2006/relationships/image" Target="../media/image42.emf"/><Relationship Id="rId7" Type="http://schemas.openxmlformats.org/officeDocument/2006/relationships/oleObject" Target="../embeddings/oleObject27.bin"/><Relationship Id="rId8" Type="http://schemas.openxmlformats.org/officeDocument/2006/relationships/image" Target="../media/image43.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emf"/><Relationship Id="rId5" Type="http://schemas.openxmlformats.org/officeDocument/2006/relationships/oleObject" Target="../embeddings/oleObject2.bin"/><Relationship Id="rId6"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image" Target="../media/image47.emf"/><Relationship Id="rId12" Type="http://schemas.openxmlformats.org/officeDocument/2006/relationships/oleObject" Target="../embeddings/oleObject32.bin"/><Relationship Id="rId13" Type="http://schemas.openxmlformats.org/officeDocument/2006/relationships/image" Target="../media/image48.emf"/><Relationship Id="rId14" Type="http://schemas.openxmlformats.org/officeDocument/2006/relationships/oleObject" Target="../embeddings/oleObject33.bin"/><Relationship Id="rId15" Type="http://schemas.openxmlformats.org/officeDocument/2006/relationships/image" Target="../media/image49.e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image" Target="../media/image38.png"/><Relationship Id="rId4" Type="http://schemas.openxmlformats.org/officeDocument/2006/relationships/oleObject" Target="../embeddings/oleObject28.bin"/><Relationship Id="rId5" Type="http://schemas.openxmlformats.org/officeDocument/2006/relationships/image" Target="../media/image44.emf"/><Relationship Id="rId6" Type="http://schemas.openxmlformats.org/officeDocument/2006/relationships/oleObject" Target="../embeddings/oleObject29.bin"/><Relationship Id="rId7" Type="http://schemas.openxmlformats.org/officeDocument/2006/relationships/image" Target="../media/image45.emf"/><Relationship Id="rId8" Type="http://schemas.openxmlformats.org/officeDocument/2006/relationships/oleObject" Target="../embeddings/oleObject30.bin"/><Relationship Id="rId9" Type="http://schemas.openxmlformats.org/officeDocument/2006/relationships/image" Target="../media/image46.emf"/><Relationship Id="rId10" Type="http://schemas.openxmlformats.org/officeDocument/2006/relationships/oleObject" Target="../embeddings/oleObject3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50.emf"/><Relationship Id="rId5" Type="http://schemas.openxmlformats.org/officeDocument/2006/relationships/oleObject" Target="../embeddings/oleObject35.bin"/><Relationship Id="rId6" Type="http://schemas.openxmlformats.org/officeDocument/2006/relationships/image" Target="../media/image51.emf"/><Relationship Id="rId7" Type="http://schemas.openxmlformats.org/officeDocument/2006/relationships/oleObject" Target="../embeddings/oleObject36.bin"/><Relationship Id="rId8" Type="http://schemas.openxmlformats.org/officeDocument/2006/relationships/image" Target="../media/image52.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9" Type="http://schemas.openxmlformats.org/officeDocument/2006/relationships/oleObject" Target="../embeddings/oleObject40.bin"/><Relationship Id="rId20" Type="http://schemas.openxmlformats.org/officeDocument/2006/relationships/image" Target="../media/image48.emf"/><Relationship Id="rId10" Type="http://schemas.openxmlformats.org/officeDocument/2006/relationships/image" Target="../media/image39.emf"/><Relationship Id="rId11" Type="http://schemas.openxmlformats.org/officeDocument/2006/relationships/oleObject" Target="../embeddings/oleObject41.bin"/><Relationship Id="rId12" Type="http://schemas.openxmlformats.org/officeDocument/2006/relationships/image" Target="../media/image53.emf"/><Relationship Id="rId13" Type="http://schemas.openxmlformats.org/officeDocument/2006/relationships/oleObject" Target="../embeddings/oleObject42.bin"/><Relationship Id="rId14" Type="http://schemas.openxmlformats.org/officeDocument/2006/relationships/image" Target="../media/image54.emf"/><Relationship Id="rId15" Type="http://schemas.openxmlformats.org/officeDocument/2006/relationships/oleObject" Target="../embeddings/oleObject43.bin"/><Relationship Id="rId16" Type="http://schemas.openxmlformats.org/officeDocument/2006/relationships/image" Target="../media/image46.emf"/><Relationship Id="rId17" Type="http://schemas.openxmlformats.org/officeDocument/2006/relationships/oleObject" Target="../embeddings/oleObject44.bin"/><Relationship Id="rId18" Type="http://schemas.openxmlformats.org/officeDocument/2006/relationships/image" Target="../media/image47.emf"/><Relationship Id="rId19" Type="http://schemas.openxmlformats.org/officeDocument/2006/relationships/oleObject" Target="../embeddings/oleObject45.bin"/><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37.bin"/><Relationship Id="rId4" Type="http://schemas.openxmlformats.org/officeDocument/2006/relationships/image" Target="../media/image41.emf"/><Relationship Id="rId5" Type="http://schemas.openxmlformats.org/officeDocument/2006/relationships/oleObject" Target="../embeddings/oleObject38.bin"/><Relationship Id="rId6" Type="http://schemas.openxmlformats.org/officeDocument/2006/relationships/image" Target="../media/image42.emf"/><Relationship Id="rId7" Type="http://schemas.openxmlformats.org/officeDocument/2006/relationships/oleObject" Target="../embeddings/oleObject39.bin"/><Relationship Id="rId8" Type="http://schemas.openxmlformats.org/officeDocument/2006/relationships/image" Target="../media/image43.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6.bin"/><Relationship Id="rId4" Type="http://schemas.openxmlformats.org/officeDocument/2006/relationships/image" Target="../media/image41.emf"/><Relationship Id="rId5" Type="http://schemas.openxmlformats.org/officeDocument/2006/relationships/oleObject" Target="../embeddings/oleObject47.bin"/><Relationship Id="rId6" Type="http://schemas.openxmlformats.org/officeDocument/2006/relationships/image" Target="../media/image42.emf"/><Relationship Id="rId7" Type="http://schemas.openxmlformats.org/officeDocument/2006/relationships/oleObject" Target="../embeddings/oleObject48.bin"/><Relationship Id="rId8" Type="http://schemas.openxmlformats.org/officeDocument/2006/relationships/image" Target="../media/image55.emf"/><Relationship Id="rId9" Type="http://schemas.openxmlformats.org/officeDocument/2006/relationships/oleObject" Target="../embeddings/oleObject49.bin"/><Relationship Id="rId10" Type="http://schemas.openxmlformats.org/officeDocument/2006/relationships/image" Target="../media/image56.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57.emf"/><Relationship Id="rId5" Type="http://schemas.openxmlformats.org/officeDocument/2006/relationships/oleObject" Target="../embeddings/oleObject51.bin"/><Relationship Id="rId6" Type="http://schemas.openxmlformats.org/officeDocument/2006/relationships/image" Target="../media/image58.emf"/><Relationship Id="rId7" Type="http://schemas.openxmlformats.org/officeDocument/2006/relationships/oleObject" Target="../embeddings/oleObject52.bin"/><Relationship Id="rId8" Type="http://schemas.openxmlformats.org/officeDocument/2006/relationships/image" Target="../media/image59.emf"/><Relationship Id="rId9" Type="http://schemas.openxmlformats.org/officeDocument/2006/relationships/oleObject" Target="../embeddings/oleObject53.bin"/><Relationship Id="rId10" Type="http://schemas.openxmlformats.org/officeDocument/2006/relationships/image" Target="../media/image60.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4.bin"/><Relationship Id="rId4" Type="http://schemas.openxmlformats.org/officeDocument/2006/relationships/image" Target="../media/image61.emf"/><Relationship Id="rId5" Type="http://schemas.openxmlformats.org/officeDocument/2006/relationships/oleObject" Target="../embeddings/oleObject55.bin"/><Relationship Id="rId6" Type="http://schemas.openxmlformats.org/officeDocument/2006/relationships/image" Target="../media/image62.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1" Type="http://schemas.openxmlformats.org/officeDocument/2006/relationships/oleObject" Target="../embeddings/oleObject60.bin"/><Relationship Id="rId12" Type="http://schemas.openxmlformats.org/officeDocument/2006/relationships/image" Target="../media/image67.emf"/><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oleObject56.bin"/><Relationship Id="rId4" Type="http://schemas.openxmlformats.org/officeDocument/2006/relationships/image" Target="../media/image63.emf"/><Relationship Id="rId5" Type="http://schemas.openxmlformats.org/officeDocument/2006/relationships/oleObject" Target="../embeddings/oleObject57.bin"/><Relationship Id="rId6" Type="http://schemas.openxmlformats.org/officeDocument/2006/relationships/image" Target="../media/image64.emf"/><Relationship Id="rId7" Type="http://schemas.openxmlformats.org/officeDocument/2006/relationships/oleObject" Target="../embeddings/oleObject58.bin"/><Relationship Id="rId8" Type="http://schemas.openxmlformats.org/officeDocument/2006/relationships/image" Target="../media/image65.emf"/><Relationship Id="rId9" Type="http://schemas.openxmlformats.org/officeDocument/2006/relationships/oleObject" Target="../embeddings/oleObject59.bin"/><Relationship Id="rId10" Type="http://schemas.openxmlformats.org/officeDocument/2006/relationships/image" Target="../media/image66.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1.bin"/><Relationship Id="rId4" Type="http://schemas.openxmlformats.org/officeDocument/2006/relationships/image" Target="../media/image68.emf"/><Relationship Id="rId5" Type="http://schemas.openxmlformats.org/officeDocument/2006/relationships/oleObject" Target="../embeddings/oleObject62.bin"/><Relationship Id="rId6" Type="http://schemas.openxmlformats.org/officeDocument/2006/relationships/image" Target="../media/image69.emf"/><Relationship Id="rId7" Type="http://schemas.openxmlformats.org/officeDocument/2006/relationships/oleObject" Target="../embeddings/oleObject63.bin"/><Relationship Id="rId8" Type="http://schemas.openxmlformats.org/officeDocument/2006/relationships/image" Target="../media/image70.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1" Type="http://schemas.openxmlformats.org/officeDocument/2006/relationships/oleObject" Target="../embeddings/oleObject68.bin"/><Relationship Id="rId12" Type="http://schemas.openxmlformats.org/officeDocument/2006/relationships/image" Target="../media/image73.emf"/><Relationship Id="rId13" Type="http://schemas.openxmlformats.org/officeDocument/2006/relationships/oleObject" Target="../embeddings/oleObject69.bin"/><Relationship Id="rId14" Type="http://schemas.openxmlformats.org/officeDocument/2006/relationships/image" Target="../media/image74.emf"/><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oleObject" Target="../embeddings/oleObject64.bin"/><Relationship Id="rId4" Type="http://schemas.openxmlformats.org/officeDocument/2006/relationships/image" Target="../media/image71.emf"/><Relationship Id="rId5" Type="http://schemas.openxmlformats.org/officeDocument/2006/relationships/oleObject" Target="../embeddings/oleObject65.bin"/><Relationship Id="rId6" Type="http://schemas.openxmlformats.org/officeDocument/2006/relationships/image" Target="../media/image72.emf"/><Relationship Id="rId7" Type="http://schemas.openxmlformats.org/officeDocument/2006/relationships/oleObject" Target="../embeddings/oleObject66.bin"/><Relationship Id="rId8" Type="http://schemas.openxmlformats.org/officeDocument/2006/relationships/image" Target="../media/image65.emf"/><Relationship Id="rId9" Type="http://schemas.openxmlformats.org/officeDocument/2006/relationships/oleObject" Target="../embeddings/oleObject67.bin"/><Relationship Id="rId10" Type="http://schemas.openxmlformats.org/officeDocument/2006/relationships/image" Target="../media/image6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0.bin"/><Relationship Id="rId4" Type="http://schemas.openxmlformats.org/officeDocument/2006/relationships/image" Target="../media/image75.emf"/><Relationship Id="rId5" Type="http://schemas.openxmlformats.org/officeDocument/2006/relationships/oleObject" Target="../embeddings/oleObject71.bin"/><Relationship Id="rId6" Type="http://schemas.openxmlformats.org/officeDocument/2006/relationships/image" Target="../media/image76.emf"/><Relationship Id="rId7" Type="http://schemas.openxmlformats.org/officeDocument/2006/relationships/oleObject" Target="../embeddings/oleObject72.bin"/><Relationship Id="rId8" Type="http://schemas.openxmlformats.org/officeDocument/2006/relationships/image" Target="../media/image77.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3.bin"/><Relationship Id="rId4" Type="http://schemas.openxmlformats.org/officeDocument/2006/relationships/image" Target="../media/image78.emf"/><Relationship Id="rId5" Type="http://schemas.openxmlformats.org/officeDocument/2006/relationships/oleObject" Target="../embeddings/oleObject74.bin"/><Relationship Id="rId6" Type="http://schemas.openxmlformats.org/officeDocument/2006/relationships/image" Target="../media/image79.emf"/><Relationship Id="rId7" Type="http://schemas.openxmlformats.org/officeDocument/2006/relationships/oleObject" Target="../embeddings/oleObject75.bin"/><Relationship Id="rId8" Type="http://schemas.openxmlformats.org/officeDocument/2006/relationships/image" Target="../media/image80.e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1" Type="http://schemas.openxmlformats.org/officeDocument/2006/relationships/oleObject" Target="../embeddings/oleObject80.bin"/><Relationship Id="rId12" Type="http://schemas.openxmlformats.org/officeDocument/2006/relationships/image" Target="../media/image85.emf"/><Relationship Id="rId13" Type="http://schemas.openxmlformats.org/officeDocument/2006/relationships/oleObject" Target="../embeddings/oleObject81.bin"/><Relationship Id="rId14" Type="http://schemas.openxmlformats.org/officeDocument/2006/relationships/image" Target="../media/image86.emf"/><Relationship Id="rId1" Type="http://schemas.openxmlformats.org/officeDocument/2006/relationships/vmlDrawing" Target="../drawings/vmlDrawing22.vml"/><Relationship Id="rId2" Type="http://schemas.openxmlformats.org/officeDocument/2006/relationships/slideLayout" Target="../slideLayouts/slideLayout2.xml"/><Relationship Id="rId3" Type="http://schemas.openxmlformats.org/officeDocument/2006/relationships/oleObject" Target="../embeddings/oleObject76.bin"/><Relationship Id="rId4" Type="http://schemas.openxmlformats.org/officeDocument/2006/relationships/image" Target="../media/image81.emf"/><Relationship Id="rId5" Type="http://schemas.openxmlformats.org/officeDocument/2006/relationships/oleObject" Target="../embeddings/oleObject77.bin"/><Relationship Id="rId6" Type="http://schemas.openxmlformats.org/officeDocument/2006/relationships/image" Target="../media/image82.emf"/><Relationship Id="rId7" Type="http://schemas.openxmlformats.org/officeDocument/2006/relationships/oleObject" Target="../embeddings/oleObject78.bin"/><Relationship Id="rId8" Type="http://schemas.openxmlformats.org/officeDocument/2006/relationships/image" Target="../media/image83.emf"/><Relationship Id="rId9" Type="http://schemas.openxmlformats.org/officeDocument/2006/relationships/oleObject" Target="../embeddings/oleObject79.bin"/><Relationship Id="rId10" Type="http://schemas.openxmlformats.org/officeDocument/2006/relationships/image" Target="../media/image84.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2.bin"/><Relationship Id="rId4" Type="http://schemas.openxmlformats.org/officeDocument/2006/relationships/image" Target="../media/image87.e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3.bin"/><Relationship Id="rId4" Type="http://schemas.openxmlformats.org/officeDocument/2006/relationships/image" Target="../media/image88.emf"/><Relationship Id="rId5" Type="http://schemas.openxmlformats.org/officeDocument/2006/relationships/oleObject" Target="../embeddings/oleObject84.bin"/><Relationship Id="rId6" Type="http://schemas.openxmlformats.org/officeDocument/2006/relationships/image" Target="../media/image89.emf"/><Relationship Id="rId7" Type="http://schemas.openxmlformats.org/officeDocument/2006/relationships/oleObject" Target="../embeddings/oleObject85.bin"/><Relationship Id="rId8" Type="http://schemas.openxmlformats.org/officeDocument/2006/relationships/image" Target="../media/image90.emf"/><Relationship Id="rId9" Type="http://schemas.openxmlformats.org/officeDocument/2006/relationships/oleObject" Target="../embeddings/oleObject86.bin"/><Relationship Id="rId10" Type="http://schemas.openxmlformats.org/officeDocument/2006/relationships/image" Target="../media/image91.em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7.bin"/><Relationship Id="rId4" Type="http://schemas.openxmlformats.org/officeDocument/2006/relationships/image" Target="../media/image92.emf"/><Relationship Id="rId5" Type="http://schemas.openxmlformats.org/officeDocument/2006/relationships/image" Target="../media/image93.e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8.bin"/><Relationship Id="rId4" Type="http://schemas.openxmlformats.org/officeDocument/2006/relationships/image" Target="../media/image94.emf"/><Relationship Id="rId5" Type="http://schemas.openxmlformats.org/officeDocument/2006/relationships/image" Target="../media/image96.emf"/><Relationship Id="rId6" Type="http://schemas.openxmlformats.org/officeDocument/2006/relationships/oleObject" Target="../embeddings/oleObject89.bin"/><Relationship Id="rId7" Type="http://schemas.openxmlformats.org/officeDocument/2006/relationships/image" Target="../media/image95.emf"/><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1" Type="http://schemas.openxmlformats.org/officeDocument/2006/relationships/oleObject" Target="../embeddings/oleObject94.bin"/><Relationship Id="rId12" Type="http://schemas.openxmlformats.org/officeDocument/2006/relationships/image" Target="../media/image99.emf"/><Relationship Id="rId13" Type="http://schemas.openxmlformats.org/officeDocument/2006/relationships/oleObject" Target="../embeddings/oleObject95.bin"/><Relationship Id="rId14" Type="http://schemas.openxmlformats.org/officeDocument/2006/relationships/image" Target="../media/image100.emf"/><Relationship Id="rId1" Type="http://schemas.openxmlformats.org/officeDocument/2006/relationships/vmlDrawing" Target="../drawings/vmlDrawing27.vml"/><Relationship Id="rId2" Type="http://schemas.openxmlformats.org/officeDocument/2006/relationships/slideLayout" Target="../slideLayouts/slideLayout2.xml"/><Relationship Id="rId3" Type="http://schemas.openxmlformats.org/officeDocument/2006/relationships/oleObject" Target="../embeddings/oleObject90.bin"/><Relationship Id="rId4" Type="http://schemas.openxmlformats.org/officeDocument/2006/relationships/image" Target="../media/image94.emf"/><Relationship Id="rId5" Type="http://schemas.openxmlformats.org/officeDocument/2006/relationships/oleObject" Target="../embeddings/oleObject91.bin"/><Relationship Id="rId6" Type="http://schemas.openxmlformats.org/officeDocument/2006/relationships/image" Target="../media/image95.emf"/><Relationship Id="rId7" Type="http://schemas.openxmlformats.org/officeDocument/2006/relationships/oleObject" Target="../embeddings/oleObject92.bin"/><Relationship Id="rId8" Type="http://schemas.openxmlformats.org/officeDocument/2006/relationships/image" Target="../media/image97.emf"/><Relationship Id="rId9" Type="http://schemas.openxmlformats.org/officeDocument/2006/relationships/oleObject" Target="../embeddings/oleObject93.bin"/><Relationship Id="rId10" Type="http://schemas.openxmlformats.org/officeDocument/2006/relationships/image" Target="../media/image98.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6.bin"/><Relationship Id="rId4" Type="http://schemas.openxmlformats.org/officeDocument/2006/relationships/image" Target="../media/image101.emf"/><Relationship Id="rId1" Type="http://schemas.openxmlformats.org/officeDocument/2006/relationships/vmlDrawing" Target="../drawings/vmlDrawing28.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3.emf"/><Relationship Id="rId5" Type="http://schemas.openxmlformats.org/officeDocument/2006/relationships/oleObject" Target="../embeddings/oleObject4.bin"/><Relationship Id="rId6" Type="http://schemas.openxmlformats.org/officeDocument/2006/relationships/image" Target="../media/image14.emf"/><Relationship Id="rId7" Type="http://schemas.openxmlformats.org/officeDocument/2006/relationships/oleObject" Target="../embeddings/oleObject5.bin"/><Relationship Id="rId8" Type="http://schemas.openxmlformats.org/officeDocument/2006/relationships/image" Target="../media/image1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5.emf"/><Relationship Id="rId5" Type="http://schemas.openxmlformats.org/officeDocument/2006/relationships/oleObject" Target="../embeddings/oleObject7.bin"/><Relationship Id="rId6" Type="http://schemas.openxmlformats.org/officeDocument/2006/relationships/image" Target="../media/image16.emf"/><Relationship Id="rId7" Type="http://schemas.openxmlformats.org/officeDocument/2006/relationships/oleObject" Target="../embeddings/oleObject8.bin"/><Relationship Id="rId8" Type="http://schemas.openxmlformats.org/officeDocument/2006/relationships/image" Target="../media/image17.emf"/><Relationship Id="rId9" Type="http://schemas.openxmlformats.org/officeDocument/2006/relationships/oleObject" Target="../embeddings/oleObject9.bin"/><Relationship Id="rId10"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99300"/>
            <a:ext cx="7175351" cy="1793167"/>
          </a:xfrm>
        </p:spPr>
        <p:txBody>
          <a:bodyPr>
            <a:normAutofit/>
          </a:bodyPr>
          <a:lstStyle/>
          <a:p>
            <a:r>
              <a:rPr lang="en-US" dirty="0" smtClean="0"/>
              <a:t>Review 1</a:t>
            </a:r>
            <a:br>
              <a:rPr lang="en-US" dirty="0" smtClean="0"/>
            </a:br>
            <a:endParaRPr lang="en-US" dirty="0"/>
          </a:p>
        </p:txBody>
      </p:sp>
    </p:spTree>
    <p:extLst>
      <p:ext uri="{BB962C8B-B14F-4D97-AF65-F5344CB8AC3E}">
        <p14:creationId xmlns:p14="http://schemas.microsoft.com/office/powerpoint/2010/main" val="32935515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Moments</a:t>
            </a:r>
            <a:endParaRPr lang="en-US" dirty="0"/>
          </a:p>
        </p:txBody>
      </p:sp>
      <p:sp>
        <p:nvSpPr>
          <p:cNvPr id="3" name="Content Placeholder 2"/>
          <p:cNvSpPr>
            <a:spLocks noGrp="1"/>
          </p:cNvSpPr>
          <p:nvPr>
            <p:ph idx="4294967295"/>
          </p:nvPr>
        </p:nvSpPr>
        <p:spPr>
          <a:xfrm>
            <a:off x="862139" y="2286000"/>
            <a:ext cx="7621461" cy="3840163"/>
          </a:xfrm>
          <a:prstGeom prst="rect">
            <a:avLst/>
          </a:prstGeom>
        </p:spPr>
        <p:txBody>
          <a:bodyPr>
            <a:normAutofit/>
          </a:bodyPr>
          <a:lstStyle/>
          <a:p>
            <a:r>
              <a:rPr lang="en-US" dirty="0" smtClean="0"/>
              <a:t>Moment</a:t>
            </a:r>
          </a:p>
          <a:p>
            <a:endParaRPr lang="en-US" dirty="0" smtClean="0"/>
          </a:p>
          <a:p>
            <a:endParaRPr lang="en-US" dirty="0" smtClean="0"/>
          </a:p>
          <a:p>
            <a:r>
              <a:rPr lang="en-US" dirty="0" err="1" smtClean="0"/>
              <a:t>Zeroth</a:t>
            </a:r>
            <a:r>
              <a:rPr lang="en-US" dirty="0" smtClean="0"/>
              <a:t> Moment </a:t>
            </a:r>
          </a:p>
          <a:p>
            <a:r>
              <a:rPr lang="en-US" dirty="0" smtClean="0"/>
              <a:t>First Moment</a:t>
            </a:r>
          </a:p>
          <a:p>
            <a:r>
              <a:rPr lang="en-US" dirty="0" smtClean="0"/>
              <a:t>Second Moment</a:t>
            </a:r>
          </a:p>
          <a:p>
            <a:r>
              <a:rPr lang="en-US" dirty="0" smtClean="0"/>
              <a:t>Second Centered Moment  (</a:t>
            </a:r>
            <a:r>
              <a:rPr lang="en-US" i="1" cap="none" dirty="0" smtClean="0">
                <a:latin typeface="+mj-lt"/>
                <a:cs typeface="Symbol" charset="2"/>
              </a:rPr>
              <a:t>k</a:t>
            </a:r>
            <a:r>
              <a:rPr lang="en-US" cap="none" baseline="-25000" dirty="0" smtClean="0">
                <a:latin typeface="+mj-lt"/>
              </a:rPr>
              <a:t>11</a:t>
            </a:r>
            <a:r>
              <a:rPr lang="en-US" cap="none" dirty="0" smtClean="0">
                <a:latin typeface="+mj-lt"/>
              </a:rPr>
              <a:t>=</a:t>
            </a:r>
            <a:r>
              <a:rPr lang="en-US" cap="none" dirty="0">
                <a:latin typeface="+mj-lt"/>
                <a:ea typeface="Arial" charset="0"/>
                <a:cs typeface="Arial" charset="0"/>
              </a:rPr>
              <a:t>m</a:t>
            </a:r>
            <a:r>
              <a:rPr lang="en-US" cap="none" baseline="-25000" dirty="0" smtClean="0">
                <a:latin typeface="+mj-lt"/>
              </a:rPr>
              <a:t>2</a:t>
            </a:r>
            <a:r>
              <a:rPr lang="en-US" cap="none" dirty="0" smtClean="0">
                <a:latin typeface="+mj-lt"/>
              </a:rPr>
              <a:t>-m</a:t>
            </a:r>
            <a:r>
              <a:rPr lang="en-US" cap="none" baseline="-25000" dirty="0" smtClean="0">
                <a:latin typeface="+mj-lt"/>
              </a:rPr>
              <a:t>1</a:t>
            </a:r>
            <a:r>
              <a:rPr lang="en-US" cap="none" baseline="30000" dirty="0" smtClean="0">
                <a:latin typeface="+mj-lt"/>
              </a:rPr>
              <a:t>2</a:t>
            </a:r>
            <a:r>
              <a:rPr lang="en-US" dirty="0" smtClean="0"/>
              <a:t>)</a:t>
            </a:r>
            <a:endParaRPr lang="en-US" dirty="0"/>
          </a:p>
        </p:txBody>
      </p:sp>
      <p:graphicFrame>
        <p:nvGraphicFramePr>
          <p:cNvPr id="45058" name="Object 2"/>
          <p:cNvGraphicFramePr>
            <a:graphicFrameLocks noChangeAspect="1"/>
          </p:cNvGraphicFramePr>
          <p:nvPr/>
        </p:nvGraphicFramePr>
        <p:xfrm>
          <a:off x="2882900" y="2763838"/>
          <a:ext cx="3395663" cy="882650"/>
        </p:xfrm>
        <a:graphic>
          <a:graphicData uri="http://schemas.openxmlformats.org/presentationml/2006/ole">
            <mc:AlternateContent xmlns:mc="http://schemas.openxmlformats.org/markup-compatibility/2006">
              <mc:Choice xmlns:v="urn:schemas-microsoft-com:vml" Requires="v">
                <p:oleObj spid="_x0000_s10275" name="Equation" r:id="rId3" imgW="1511300" imgH="419100" progId="Equation.3">
                  <p:embed/>
                </p:oleObj>
              </mc:Choice>
              <mc:Fallback>
                <p:oleObj name="Equation" r:id="rId3" imgW="15113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2900" y="2763838"/>
                        <a:ext cx="3395663" cy="88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40658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Moments</a:t>
            </a:r>
            <a:endParaRPr lang="en-US" dirty="0"/>
          </a:p>
        </p:txBody>
      </p:sp>
      <p:sp>
        <p:nvSpPr>
          <p:cNvPr id="3" name="Content Placeholder 2"/>
          <p:cNvSpPr>
            <a:spLocks noGrp="1"/>
          </p:cNvSpPr>
          <p:nvPr>
            <p:ph idx="4294967295"/>
          </p:nvPr>
        </p:nvSpPr>
        <p:spPr>
          <a:xfrm>
            <a:off x="658813" y="3224384"/>
            <a:ext cx="7824787" cy="2901779"/>
          </a:xfrm>
          <a:prstGeom prst="rect">
            <a:avLst/>
          </a:prstGeom>
        </p:spPr>
        <p:txBody>
          <a:bodyPr>
            <a:normAutofit fontScale="92500" lnSpcReduction="10000"/>
          </a:bodyPr>
          <a:lstStyle/>
          <a:p>
            <a:r>
              <a:rPr lang="en-US" dirty="0" err="1" smtClean="0"/>
              <a:t>Zeroth</a:t>
            </a:r>
            <a:r>
              <a:rPr lang="en-US" dirty="0" smtClean="0"/>
              <a:t> Moment – 1		(normalized total mass)</a:t>
            </a:r>
          </a:p>
          <a:p>
            <a:r>
              <a:rPr lang="en-US" dirty="0" smtClean="0"/>
              <a:t>First Moment – </a:t>
            </a:r>
            <a:r>
              <a:rPr lang="en-US" dirty="0" err="1" smtClean="0"/>
              <a:t>vt</a:t>
            </a:r>
            <a:r>
              <a:rPr lang="en-US" dirty="0" smtClean="0"/>
              <a:t>		(center of mass)</a:t>
            </a:r>
          </a:p>
          <a:p>
            <a:r>
              <a:rPr lang="en-US" dirty="0" smtClean="0"/>
              <a:t>Second Moment – 2Dt+v</a:t>
            </a:r>
            <a:r>
              <a:rPr lang="en-US" baseline="30000" dirty="0" smtClean="0"/>
              <a:t>2</a:t>
            </a:r>
            <a:r>
              <a:rPr lang="en-US" dirty="0" smtClean="0"/>
              <a:t>t</a:t>
            </a:r>
            <a:r>
              <a:rPr lang="en-US" baseline="30000" dirty="0" smtClean="0"/>
              <a:t>2	</a:t>
            </a:r>
            <a:r>
              <a:rPr lang="en-US" dirty="0" smtClean="0"/>
              <a:t>(measure of weight of plume 					relative to a reference point)</a:t>
            </a:r>
          </a:p>
          <a:p>
            <a:r>
              <a:rPr lang="en-US" dirty="0" smtClean="0"/>
              <a:t>Second Centered Moment - 2Dt  (a measure of the width of 				 	    the plume that increases due 					     to dispersion)</a:t>
            </a:r>
          </a:p>
          <a:p>
            <a:pPr>
              <a:buNone/>
            </a:pPr>
            <a:endParaRPr lang="en-US" dirty="0"/>
          </a:p>
        </p:txBody>
      </p:sp>
      <p:graphicFrame>
        <p:nvGraphicFramePr>
          <p:cNvPr id="47106" name="Object 2"/>
          <p:cNvGraphicFramePr>
            <a:graphicFrameLocks noChangeAspect="1"/>
          </p:cNvGraphicFramePr>
          <p:nvPr>
            <p:extLst/>
          </p:nvPr>
        </p:nvGraphicFramePr>
        <p:xfrm>
          <a:off x="3140075" y="1811735"/>
          <a:ext cx="2881313" cy="1122363"/>
        </p:xfrm>
        <a:graphic>
          <a:graphicData uri="http://schemas.openxmlformats.org/presentationml/2006/ole">
            <mc:AlternateContent xmlns:mc="http://schemas.openxmlformats.org/markup-compatibility/2006">
              <mc:Choice xmlns:v="urn:schemas-microsoft-com:vml" Requires="v">
                <p:oleObj spid="_x0000_s11299" name="Equation" r:id="rId3" imgW="1282700" imgH="533400" progId="Equation.3">
                  <p:embed/>
                </p:oleObj>
              </mc:Choice>
              <mc:Fallback>
                <p:oleObj name="Equation" r:id="rId3" imgW="1282700" imgH="533400" progId="Equation.3">
                  <p:embed/>
                  <p:pic>
                    <p:nvPicPr>
                      <p:cNvPr id="0" name=""/>
                      <p:cNvPicPr>
                        <a:picLocks noChangeAspect="1" noChangeArrowheads="1"/>
                      </p:cNvPicPr>
                      <p:nvPr/>
                    </p:nvPicPr>
                    <p:blipFill>
                      <a:blip r:embed="rId4"/>
                      <a:srcRect/>
                      <a:stretch>
                        <a:fillRect/>
                      </a:stretch>
                    </p:blipFill>
                    <p:spPr bwMode="auto">
                      <a:xfrm>
                        <a:off x="3140075" y="1811735"/>
                        <a:ext cx="2881313" cy="1122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44146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440718"/>
            <a:ext cx="7773338" cy="1596177"/>
          </a:xfrm>
        </p:spPr>
        <p:txBody>
          <a:bodyPr>
            <a:normAutofit/>
          </a:bodyPr>
          <a:lstStyle/>
          <a:p>
            <a:r>
              <a:rPr lang="en-US" dirty="0" smtClean="0"/>
              <a:t>Temporal Moments of Breakthrough Curves</a:t>
            </a:r>
            <a:endParaRPr lang="en-US" dirty="0"/>
          </a:p>
        </p:txBody>
      </p:sp>
      <p:sp>
        <p:nvSpPr>
          <p:cNvPr id="3" name="Content Placeholder 2"/>
          <p:cNvSpPr>
            <a:spLocks noGrp="1"/>
          </p:cNvSpPr>
          <p:nvPr>
            <p:ph idx="4294967295"/>
          </p:nvPr>
        </p:nvSpPr>
        <p:spPr>
          <a:xfrm>
            <a:off x="914400" y="2281238"/>
            <a:ext cx="7313613" cy="4056062"/>
          </a:xfrm>
          <a:prstGeom prst="rect">
            <a:avLst/>
          </a:prstGeom>
        </p:spPr>
        <p:txBody>
          <a:bodyPr>
            <a:normAutofit fontScale="70000" lnSpcReduction="20000"/>
          </a:bodyPr>
          <a:lstStyle/>
          <a:p>
            <a:r>
              <a:rPr lang="en-US" sz="2400" dirty="0" smtClean="0"/>
              <a:t>Another popular method is to look at temporal moments of breakthrough curves (i.e. you have a concentration measurement at a fixed distance x and integrate over time)</a:t>
            </a:r>
          </a:p>
          <a:p>
            <a:endParaRPr lang="en-US" sz="2400" dirty="0"/>
          </a:p>
          <a:p>
            <a:endParaRPr lang="en-US" sz="2400" dirty="0" smtClean="0"/>
          </a:p>
          <a:p>
            <a:endParaRPr lang="en-US" sz="2400" dirty="0"/>
          </a:p>
          <a:p>
            <a:endParaRPr lang="en-US" sz="2400" dirty="0" smtClean="0"/>
          </a:p>
          <a:p>
            <a:endParaRPr lang="en-US" sz="2400" dirty="0"/>
          </a:p>
          <a:p>
            <a:r>
              <a:rPr lang="en-US" sz="2400" dirty="0" smtClean="0"/>
              <a:t>It is often easier to measure breakthrough curves than spatial distribution of solutes and this information can also be used to infer parameters (such as v and D in the ADE).</a:t>
            </a:r>
            <a:endParaRPr lang="en-US" sz="2400"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7662" y="3308050"/>
            <a:ext cx="4187088" cy="910237"/>
          </a:xfrm>
          <a:prstGeom prst="rect">
            <a:avLst/>
          </a:prstGeom>
        </p:spPr>
      </p:pic>
    </p:spTree>
    <p:extLst>
      <p:ext uri="{BB962C8B-B14F-4D97-AF65-F5344CB8AC3E}">
        <p14:creationId xmlns:p14="http://schemas.microsoft.com/office/powerpoint/2010/main" val="2095118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these for ADE</a:t>
            </a:r>
            <a:endParaRPr lang="en-US" dirty="0"/>
          </a:p>
        </p:txBody>
      </p:sp>
      <p:pic>
        <p:nvPicPr>
          <p:cNvPr id="9" name="Picture 8"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641" y="1861173"/>
            <a:ext cx="5181600" cy="1054100"/>
          </a:xfrm>
          <a:prstGeom prst="rect">
            <a:avLst/>
          </a:prstGeom>
        </p:spPr>
      </p:pic>
      <p:sp>
        <p:nvSpPr>
          <p:cNvPr id="10" name="TextBox 9"/>
          <p:cNvSpPr txBox="1"/>
          <p:nvPr/>
        </p:nvSpPr>
        <p:spPr>
          <a:xfrm>
            <a:off x="1074648" y="1998135"/>
            <a:ext cx="747921" cy="584776"/>
          </a:xfrm>
          <a:prstGeom prst="rect">
            <a:avLst/>
          </a:prstGeom>
          <a:noFill/>
        </p:spPr>
        <p:txBody>
          <a:bodyPr wrap="none" rtlCol="0">
            <a:spAutoFit/>
          </a:bodyPr>
          <a:lstStyle/>
          <a:p>
            <a:r>
              <a:rPr lang="en-US" sz="3200" dirty="0" smtClean="0"/>
              <a:t>For</a:t>
            </a:r>
            <a:endParaRPr lang="en-US" sz="3200" dirty="0"/>
          </a:p>
        </p:txBody>
      </p:sp>
      <p:pic>
        <p:nvPicPr>
          <p:cNvPr id="11" name="Picture 10"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8890" y="3225497"/>
            <a:ext cx="1790700" cy="952500"/>
          </a:xfrm>
          <a:prstGeom prst="rect">
            <a:avLst/>
          </a:prstGeom>
        </p:spPr>
      </p:pic>
      <p:pic>
        <p:nvPicPr>
          <p:cNvPr id="15" name="Picture 1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7625" y="4311049"/>
            <a:ext cx="3505200" cy="952500"/>
          </a:xfrm>
          <a:prstGeom prst="rect">
            <a:avLst/>
          </a:prstGeom>
        </p:spPr>
      </p:pic>
      <p:pic>
        <p:nvPicPr>
          <p:cNvPr id="16" name="Picture 1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0585" y="5516836"/>
            <a:ext cx="6019800" cy="1016000"/>
          </a:xfrm>
          <a:prstGeom prst="rect">
            <a:avLst/>
          </a:prstGeom>
        </p:spPr>
      </p:pic>
    </p:spTree>
    <p:extLst>
      <p:ext uri="{BB962C8B-B14F-4D97-AF65-F5344CB8AC3E}">
        <p14:creationId xmlns:p14="http://schemas.microsoft.com/office/powerpoint/2010/main" val="365303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Superposition</a:t>
            </a:r>
            <a:endParaRPr lang="en-US" dirty="0"/>
          </a:p>
        </p:txBody>
      </p:sp>
      <p:sp>
        <p:nvSpPr>
          <p:cNvPr id="3" name="Content Placeholder 2"/>
          <p:cNvSpPr>
            <a:spLocks noGrp="1"/>
          </p:cNvSpPr>
          <p:nvPr>
            <p:ph idx="4294967295"/>
          </p:nvPr>
        </p:nvSpPr>
        <p:spPr>
          <a:xfrm>
            <a:off x="914400" y="2043404"/>
            <a:ext cx="7313613" cy="4274532"/>
          </a:xfrm>
          <a:prstGeom prst="rect">
            <a:avLst/>
          </a:prstGeom>
        </p:spPr>
        <p:txBody>
          <a:bodyPr/>
          <a:lstStyle/>
          <a:p>
            <a:r>
              <a:rPr lang="en-US" dirty="0" smtClean="0"/>
              <a:t>Imagine you have two spills</a:t>
            </a:r>
          </a:p>
          <a:p>
            <a:endParaRPr lang="en-US" dirty="0"/>
          </a:p>
          <a:p>
            <a:endParaRPr lang="en-US" dirty="0" smtClean="0"/>
          </a:p>
          <a:p>
            <a:endParaRPr lang="en-US" dirty="0"/>
          </a:p>
          <a:p>
            <a:endParaRPr lang="en-US" dirty="0" smtClean="0"/>
          </a:p>
          <a:p>
            <a:endParaRPr lang="en-US" dirty="0"/>
          </a:p>
          <a:p>
            <a:r>
              <a:rPr lang="en-US" dirty="0" smtClean="0"/>
              <a:t>Concentration in your domain is always</a:t>
            </a:r>
          </a:p>
          <a:p>
            <a:endParaRPr lang="en-US" dirty="0"/>
          </a:p>
        </p:txBody>
      </p:sp>
      <p:graphicFrame>
        <p:nvGraphicFramePr>
          <p:cNvPr id="5" name="Object 3"/>
          <p:cNvGraphicFramePr>
            <a:graphicFrameLocks noChangeAspect="1"/>
          </p:cNvGraphicFramePr>
          <p:nvPr>
            <p:extLst/>
          </p:nvPr>
        </p:nvGraphicFramePr>
        <p:xfrm>
          <a:off x="224915" y="2355428"/>
          <a:ext cx="3836988" cy="1165225"/>
        </p:xfrm>
        <a:graphic>
          <a:graphicData uri="http://schemas.openxmlformats.org/presentationml/2006/ole">
            <mc:AlternateContent xmlns:mc="http://schemas.openxmlformats.org/markup-compatibility/2006">
              <mc:Choice xmlns:v="urn:schemas-microsoft-com:vml" Requires="v">
                <p:oleObj spid="_x0000_s12446" name="Equation" r:id="rId3" imgW="1371600" imgH="444500" progId="Equation.3">
                  <p:embed/>
                </p:oleObj>
              </mc:Choice>
              <mc:Fallback>
                <p:oleObj name="Equation" r:id="rId3" imgW="1371600" imgH="444500" progId="Equation.3">
                  <p:embed/>
                  <p:pic>
                    <p:nvPicPr>
                      <p:cNvPr id="0" name=""/>
                      <p:cNvPicPr>
                        <a:picLocks noChangeAspect="1" noChangeArrowheads="1"/>
                      </p:cNvPicPr>
                      <p:nvPr/>
                    </p:nvPicPr>
                    <p:blipFill>
                      <a:blip r:embed="rId4"/>
                      <a:srcRect/>
                      <a:stretch>
                        <a:fillRect/>
                      </a:stretch>
                    </p:blipFill>
                    <p:spPr bwMode="auto">
                      <a:xfrm>
                        <a:off x="224915" y="2355428"/>
                        <a:ext cx="3836988" cy="116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extLst/>
          </p:nvPr>
        </p:nvGraphicFramePr>
        <p:xfrm>
          <a:off x="248943" y="3843338"/>
          <a:ext cx="3943350" cy="1165225"/>
        </p:xfrm>
        <a:graphic>
          <a:graphicData uri="http://schemas.openxmlformats.org/presentationml/2006/ole">
            <mc:AlternateContent xmlns:mc="http://schemas.openxmlformats.org/markup-compatibility/2006">
              <mc:Choice xmlns:v="urn:schemas-microsoft-com:vml" Requires="v">
                <p:oleObj spid="_x0000_s12447" name="Equation" r:id="rId5" imgW="1409700" imgH="444500" progId="Equation.3">
                  <p:embed/>
                </p:oleObj>
              </mc:Choice>
              <mc:Fallback>
                <p:oleObj name="Equation" r:id="rId5" imgW="1409700" imgH="444500" progId="Equation.3">
                  <p:embed/>
                  <p:pic>
                    <p:nvPicPr>
                      <p:cNvPr id="0" name=""/>
                      <p:cNvPicPr>
                        <a:picLocks noChangeAspect="1" noChangeArrowheads="1"/>
                      </p:cNvPicPr>
                      <p:nvPr/>
                    </p:nvPicPr>
                    <p:blipFill>
                      <a:blip r:embed="rId6"/>
                      <a:srcRect/>
                      <a:stretch>
                        <a:fillRect/>
                      </a:stretch>
                    </p:blipFill>
                    <p:spPr bwMode="auto">
                      <a:xfrm>
                        <a:off x="248943" y="3843338"/>
                        <a:ext cx="3943350" cy="116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3"/>
          <p:cNvGraphicFramePr>
            <a:graphicFrameLocks noChangeAspect="1"/>
          </p:cNvGraphicFramePr>
          <p:nvPr>
            <p:extLst/>
          </p:nvPr>
        </p:nvGraphicFramePr>
        <p:xfrm>
          <a:off x="4942103" y="2774950"/>
          <a:ext cx="4259262" cy="631825"/>
        </p:xfrm>
        <a:graphic>
          <a:graphicData uri="http://schemas.openxmlformats.org/presentationml/2006/ole">
            <mc:AlternateContent xmlns:mc="http://schemas.openxmlformats.org/markup-compatibility/2006">
              <mc:Choice xmlns:v="urn:schemas-microsoft-com:vml" Requires="v">
                <p:oleObj spid="_x0000_s12448" name="Equation" r:id="rId7" imgW="1524000" imgH="241300" progId="Equation.3">
                  <p:embed/>
                </p:oleObj>
              </mc:Choice>
              <mc:Fallback>
                <p:oleObj name="Equation" r:id="rId7" imgW="1524000" imgH="241300" progId="Equation.3">
                  <p:embed/>
                  <p:pic>
                    <p:nvPicPr>
                      <p:cNvPr id="0" name=""/>
                      <p:cNvPicPr>
                        <a:picLocks noChangeAspect="1" noChangeArrowheads="1"/>
                      </p:cNvPicPr>
                      <p:nvPr/>
                    </p:nvPicPr>
                    <p:blipFill>
                      <a:blip r:embed="rId8"/>
                      <a:srcRect/>
                      <a:stretch>
                        <a:fillRect/>
                      </a:stretch>
                    </p:blipFill>
                    <p:spPr bwMode="auto">
                      <a:xfrm>
                        <a:off x="4942103" y="2774950"/>
                        <a:ext cx="4259262"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
          <p:cNvGraphicFramePr>
            <a:graphicFrameLocks noChangeAspect="1"/>
          </p:cNvGraphicFramePr>
          <p:nvPr>
            <p:extLst/>
          </p:nvPr>
        </p:nvGraphicFramePr>
        <p:xfrm>
          <a:off x="4864188" y="4143375"/>
          <a:ext cx="4330700" cy="631825"/>
        </p:xfrm>
        <a:graphic>
          <a:graphicData uri="http://schemas.openxmlformats.org/presentationml/2006/ole">
            <mc:AlternateContent xmlns:mc="http://schemas.openxmlformats.org/markup-compatibility/2006">
              <mc:Choice xmlns:v="urn:schemas-microsoft-com:vml" Requires="v">
                <p:oleObj spid="_x0000_s12449" name="Equation" r:id="rId9" imgW="1549400" imgH="241300" progId="Equation.3">
                  <p:embed/>
                </p:oleObj>
              </mc:Choice>
              <mc:Fallback>
                <p:oleObj name="Equation" r:id="rId9" imgW="1549400" imgH="241300" progId="Equation.3">
                  <p:embed/>
                  <p:pic>
                    <p:nvPicPr>
                      <p:cNvPr id="0" name=""/>
                      <p:cNvPicPr>
                        <a:picLocks noChangeAspect="1" noChangeArrowheads="1"/>
                      </p:cNvPicPr>
                      <p:nvPr/>
                    </p:nvPicPr>
                    <p:blipFill>
                      <a:blip r:embed="rId10"/>
                      <a:srcRect/>
                      <a:stretch>
                        <a:fillRect/>
                      </a:stretch>
                    </p:blipFill>
                    <p:spPr bwMode="auto">
                      <a:xfrm>
                        <a:off x="4864188" y="4143375"/>
                        <a:ext cx="4330700"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1256091857"/>
              </p:ext>
            </p:extLst>
          </p:nvPr>
        </p:nvGraphicFramePr>
        <p:xfrm>
          <a:off x="2289110" y="5686111"/>
          <a:ext cx="5005388" cy="631825"/>
        </p:xfrm>
        <a:graphic>
          <a:graphicData uri="http://schemas.openxmlformats.org/presentationml/2006/ole">
            <mc:AlternateContent xmlns:mc="http://schemas.openxmlformats.org/markup-compatibility/2006">
              <mc:Choice xmlns:v="urn:schemas-microsoft-com:vml" Requires="v">
                <p:oleObj spid="_x0000_s12450" name="Equation" r:id="rId11" imgW="1790700" imgH="241300" progId="Equation.3">
                  <p:embed/>
                </p:oleObj>
              </mc:Choice>
              <mc:Fallback>
                <p:oleObj name="Equation" r:id="rId11" imgW="1790700" imgH="241300" progId="Equation.3">
                  <p:embed/>
                  <p:pic>
                    <p:nvPicPr>
                      <p:cNvPr id="0" name=""/>
                      <p:cNvPicPr>
                        <a:picLocks noChangeAspect="1" noChangeArrowheads="1"/>
                      </p:cNvPicPr>
                      <p:nvPr/>
                    </p:nvPicPr>
                    <p:blipFill>
                      <a:blip r:embed="rId12"/>
                      <a:srcRect/>
                      <a:stretch>
                        <a:fillRect/>
                      </a:stretch>
                    </p:blipFill>
                    <p:spPr bwMode="auto">
                      <a:xfrm>
                        <a:off x="2289110" y="5686111"/>
                        <a:ext cx="5005388"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49232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Condition 1:Step Condition</a:t>
            </a:r>
            <a:endParaRPr lang="en-US" dirty="0"/>
          </a:p>
        </p:txBody>
      </p:sp>
      <p:graphicFrame>
        <p:nvGraphicFramePr>
          <p:cNvPr id="4" name="Object 2"/>
          <p:cNvGraphicFramePr>
            <a:graphicFrameLocks noChangeAspect="1"/>
          </p:cNvGraphicFramePr>
          <p:nvPr>
            <p:extLst/>
          </p:nvPr>
        </p:nvGraphicFramePr>
        <p:xfrm>
          <a:off x="5023835" y="2654300"/>
          <a:ext cx="3197225" cy="484188"/>
        </p:xfrm>
        <a:graphic>
          <a:graphicData uri="http://schemas.openxmlformats.org/presentationml/2006/ole">
            <mc:AlternateContent xmlns:mc="http://schemas.openxmlformats.org/markup-compatibility/2006">
              <mc:Choice xmlns:v="urn:schemas-microsoft-com:vml" Requires="v">
                <p:oleObj spid="_x0000_s13408" name="Equation" r:id="rId3" imgW="1485900" imgH="241300" progId="Equation.3">
                  <p:embed/>
                </p:oleObj>
              </mc:Choice>
              <mc:Fallback>
                <p:oleObj name="Equation" r:id="rId3" imgW="1485900" imgH="241300" progId="Equation.3">
                  <p:embed/>
                  <p:pic>
                    <p:nvPicPr>
                      <p:cNvPr id="0" name=""/>
                      <p:cNvPicPr>
                        <a:picLocks noChangeAspect="1" noChangeArrowheads="1"/>
                      </p:cNvPicPr>
                      <p:nvPr/>
                    </p:nvPicPr>
                    <p:blipFill>
                      <a:blip r:embed="rId4"/>
                      <a:srcRect/>
                      <a:stretch>
                        <a:fillRect/>
                      </a:stretch>
                    </p:blipFill>
                    <p:spPr bwMode="auto">
                      <a:xfrm>
                        <a:off x="5023835" y="2654300"/>
                        <a:ext cx="3197225"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p:cNvGraphicFramePr>
            <a:graphicFrameLocks noChangeAspect="1"/>
          </p:cNvGraphicFramePr>
          <p:nvPr>
            <p:extLst/>
          </p:nvPr>
        </p:nvGraphicFramePr>
        <p:xfrm>
          <a:off x="1184275" y="2219325"/>
          <a:ext cx="3481388" cy="1131888"/>
        </p:xfrm>
        <a:graphic>
          <a:graphicData uri="http://schemas.openxmlformats.org/presentationml/2006/ole">
            <mc:AlternateContent xmlns:mc="http://schemas.openxmlformats.org/markup-compatibility/2006">
              <mc:Choice xmlns:v="urn:schemas-microsoft-com:vml" Requires="v">
                <p:oleObj spid="_x0000_s13409" name="Equation" r:id="rId5" imgW="1244600" imgH="431800" progId="Equation.3">
                  <p:embed/>
                </p:oleObj>
              </mc:Choice>
              <mc:Fallback>
                <p:oleObj name="Equation" r:id="rId5" imgW="1244600" imgH="431800" progId="Equation.3">
                  <p:embed/>
                  <p:pic>
                    <p:nvPicPr>
                      <p:cNvPr id="0" name=""/>
                      <p:cNvPicPr>
                        <a:picLocks noChangeAspect="1" noChangeArrowheads="1"/>
                      </p:cNvPicPr>
                      <p:nvPr/>
                    </p:nvPicPr>
                    <p:blipFill>
                      <a:blip r:embed="rId6"/>
                      <a:srcRect/>
                      <a:stretch>
                        <a:fillRect/>
                      </a:stretch>
                    </p:blipFill>
                    <p:spPr bwMode="auto">
                      <a:xfrm>
                        <a:off x="1184275" y="2219325"/>
                        <a:ext cx="3481388" cy="1131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p:cNvCxnSpPr/>
          <p:nvPr/>
        </p:nvCxnSpPr>
        <p:spPr>
          <a:xfrm flipH="1" flipV="1">
            <a:off x="6990635" y="3100388"/>
            <a:ext cx="97695" cy="6013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382754" y="3918857"/>
            <a:ext cx="2723823" cy="2031325"/>
          </a:xfrm>
          <a:prstGeom prst="rect">
            <a:avLst/>
          </a:prstGeom>
          <a:noFill/>
        </p:spPr>
        <p:txBody>
          <a:bodyPr wrap="none" rtlCol="0">
            <a:spAutoFit/>
          </a:bodyPr>
          <a:lstStyle/>
          <a:p>
            <a:r>
              <a:rPr lang="en-US" dirty="0" smtClean="0"/>
              <a:t>Heaviside Step Function</a:t>
            </a:r>
          </a:p>
          <a:p>
            <a:endParaRPr lang="en-US" dirty="0"/>
          </a:p>
          <a:p>
            <a:r>
              <a:rPr lang="en-US" dirty="0" smtClean="0"/>
              <a:t>H(y)	=1 if y&gt;0</a:t>
            </a:r>
          </a:p>
          <a:p>
            <a:r>
              <a:rPr lang="en-US" dirty="0" smtClean="0"/>
              <a:t>	=0 if y&lt;0</a:t>
            </a:r>
          </a:p>
          <a:p>
            <a:endParaRPr lang="en-US" dirty="0"/>
          </a:p>
          <a:p>
            <a:r>
              <a:rPr lang="en-US" dirty="0" smtClean="0"/>
              <a:t>Concentration behind x=x</a:t>
            </a:r>
            <a:r>
              <a:rPr lang="en-US" baseline="-25000" dirty="0" smtClean="0"/>
              <a:t>0</a:t>
            </a:r>
          </a:p>
          <a:p>
            <a:r>
              <a:rPr lang="en-US" dirty="0" smtClean="0"/>
              <a:t>Is C</a:t>
            </a:r>
            <a:r>
              <a:rPr lang="en-US" baseline="-25000" dirty="0" smtClean="0"/>
              <a:t>0</a:t>
            </a:r>
            <a:r>
              <a:rPr lang="en-US" dirty="0" smtClean="0"/>
              <a:t> and ahead of it zero</a:t>
            </a:r>
            <a:endParaRPr lang="en-US" dirty="0"/>
          </a:p>
        </p:txBody>
      </p:sp>
      <p:graphicFrame>
        <p:nvGraphicFramePr>
          <p:cNvPr id="9" name="Object 3"/>
          <p:cNvGraphicFramePr>
            <a:graphicFrameLocks noChangeAspect="1"/>
          </p:cNvGraphicFramePr>
          <p:nvPr>
            <p:extLst>
              <p:ext uri="{D42A27DB-BD31-4B8C-83A1-F6EECF244321}">
                <p14:modId xmlns:p14="http://schemas.microsoft.com/office/powerpoint/2010/main" val="1472262181"/>
              </p:ext>
            </p:extLst>
          </p:nvPr>
        </p:nvGraphicFramePr>
        <p:xfrm>
          <a:off x="431519" y="3790818"/>
          <a:ext cx="5222875" cy="1296987"/>
        </p:xfrm>
        <a:graphic>
          <a:graphicData uri="http://schemas.openxmlformats.org/presentationml/2006/ole">
            <mc:AlternateContent xmlns:mc="http://schemas.openxmlformats.org/markup-compatibility/2006">
              <mc:Choice xmlns:v="urn:schemas-microsoft-com:vml" Requires="v">
                <p:oleObj spid="_x0000_s13410" name="Equation" r:id="rId7" imgW="1866900" imgH="495300" progId="Equation.3">
                  <p:embed/>
                </p:oleObj>
              </mc:Choice>
              <mc:Fallback>
                <p:oleObj name="Equation" r:id="rId7" imgW="1866900" imgH="495300" progId="Equation.3">
                  <p:embed/>
                  <p:pic>
                    <p:nvPicPr>
                      <p:cNvPr id="0" name=""/>
                      <p:cNvPicPr>
                        <a:picLocks noChangeAspect="1" noChangeArrowheads="1"/>
                      </p:cNvPicPr>
                      <p:nvPr/>
                    </p:nvPicPr>
                    <p:blipFill>
                      <a:blip r:embed="rId8"/>
                      <a:srcRect/>
                      <a:stretch>
                        <a:fillRect/>
                      </a:stretch>
                    </p:blipFill>
                    <p:spPr bwMode="auto">
                      <a:xfrm>
                        <a:off x="431519" y="3790818"/>
                        <a:ext cx="5222875" cy="1296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173381" y="5527410"/>
            <a:ext cx="6003695" cy="646331"/>
          </a:xfrm>
          <a:prstGeom prst="rect">
            <a:avLst/>
          </a:prstGeom>
          <a:noFill/>
        </p:spPr>
        <p:txBody>
          <a:bodyPr wrap="none" rtlCol="0">
            <a:spAutoFit/>
          </a:bodyPr>
          <a:lstStyle/>
          <a:p>
            <a:r>
              <a:rPr lang="en-US" dirty="0" smtClean="0">
                <a:solidFill>
                  <a:srgbClr val="FF0000"/>
                </a:solidFill>
              </a:rPr>
              <a:t>If you need to calculate </a:t>
            </a:r>
            <a:r>
              <a:rPr lang="en-US" dirty="0" err="1" smtClean="0">
                <a:solidFill>
                  <a:srgbClr val="FF0000"/>
                </a:solidFill>
              </a:rPr>
              <a:t>erfc</a:t>
            </a:r>
            <a:r>
              <a:rPr lang="en-US" dirty="0" smtClean="0">
                <a:solidFill>
                  <a:srgbClr val="FF0000"/>
                </a:solidFill>
              </a:rPr>
              <a:t>(x) you will get a table like this one</a:t>
            </a:r>
          </a:p>
          <a:p>
            <a:endParaRPr lang="en-US" dirty="0">
              <a:solidFill>
                <a:srgbClr val="FF0000"/>
              </a:solidFill>
            </a:endParaRPr>
          </a:p>
        </p:txBody>
      </p:sp>
    </p:spTree>
    <p:extLst>
      <p:ext uri="{BB962C8B-B14F-4D97-AF65-F5344CB8AC3E}">
        <p14:creationId xmlns:p14="http://schemas.microsoft.com/office/powerpoint/2010/main" val="685815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Condition 2: Wide Pulse Condition</a:t>
            </a:r>
            <a:endParaRPr lang="en-US" dirty="0"/>
          </a:p>
        </p:txBody>
      </p:sp>
      <p:graphicFrame>
        <p:nvGraphicFramePr>
          <p:cNvPr id="4" name="Object 2"/>
          <p:cNvGraphicFramePr>
            <a:graphicFrameLocks noChangeAspect="1"/>
          </p:cNvGraphicFramePr>
          <p:nvPr>
            <p:extLst/>
          </p:nvPr>
        </p:nvGraphicFramePr>
        <p:xfrm>
          <a:off x="471676" y="3825469"/>
          <a:ext cx="5704833" cy="561826"/>
        </p:xfrm>
        <a:graphic>
          <a:graphicData uri="http://schemas.openxmlformats.org/presentationml/2006/ole">
            <mc:AlternateContent xmlns:mc="http://schemas.openxmlformats.org/markup-compatibility/2006">
              <mc:Choice xmlns:v="urn:schemas-microsoft-com:vml" Requires="v">
                <p:oleObj spid="_x0000_s14432" name="Equation" r:id="rId3" imgW="2286000" imgH="241300" progId="Equation.3">
                  <p:embed/>
                </p:oleObj>
              </mc:Choice>
              <mc:Fallback>
                <p:oleObj name="Equation" r:id="rId3" imgW="2286000" imgH="241300" progId="Equation.3">
                  <p:embed/>
                  <p:pic>
                    <p:nvPicPr>
                      <p:cNvPr id="0" name=""/>
                      <p:cNvPicPr>
                        <a:picLocks noChangeAspect="1" noChangeArrowheads="1"/>
                      </p:cNvPicPr>
                      <p:nvPr/>
                    </p:nvPicPr>
                    <p:blipFill>
                      <a:blip r:embed="rId4"/>
                      <a:srcRect/>
                      <a:stretch>
                        <a:fillRect/>
                      </a:stretch>
                    </p:blipFill>
                    <p:spPr bwMode="auto">
                      <a:xfrm>
                        <a:off x="471676" y="3825469"/>
                        <a:ext cx="5704833" cy="561826"/>
                      </a:xfrm>
                      <a:prstGeom prst="rect">
                        <a:avLst/>
                      </a:prstGeom>
                      <a:noFill/>
                      <a:extLst/>
                    </p:spPr>
                  </p:pic>
                </p:oleObj>
              </mc:Fallback>
            </mc:AlternateContent>
          </a:graphicData>
        </a:graphic>
      </p:graphicFrame>
      <p:graphicFrame>
        <p:nvGraphicFramePr>
          <p:cNvPr id="5" name="Object 3"/>
          <p:cNvGraphicFramePr>
            <a:graphicFrameLocks noChangeAspect="1"/>
          </p:cNvGraphicFramePr>
          <p:nvPr>
            <p:extLst/>
          </p:nvPr>
        </p:nvGraphicFramePr>
        <p:xfrm>
          <a:off x="914400" y="2045636"/>
          <a:ext cx="3694112" cy="1131888"/>
        </p:xfrm>
        <a:graphic>
          <a:graphicData uri="http://schemas.openxmlformats.org/presentationml/2006/ole">
            <mc:AlternateContent xmlns:mc="http://schemas.openxmlformats.org/markup-compatibility/2006">
              <mc:Choice xmlns:v="urn:schemas-microsoft-com:vml" Requires="v">
                <p:oleObj spid="_x0000_s14433" name="Equation" r:id="rId5" imgW="1320800" imgH="431800" progId="Equation.3">
                  <p:embed/>
                </p:oleObj>
              </mc:Choice>
              <mc:Fallback>
                <p:oleObj name="Equation" r:id="rId5" imgW="1320800" imgH="431800" progId="Equation.3">
                  <p:embed/>
                  <p:pic>
                    <p:nvPicPr>
                      <p:cNvPr id="0" name=""/>
                      <p:cNvPicPr>
                        <a:picLocks noChangeAspect="1" noChangeArrowheads="1"/>
                      </p:cNvPicPr>
                      <p:nvPr/>
                    </p:nvPicPr>
                    <p:blipFill>
                      <a:blip r:embed="rId6"/>
                      <a:srcRect/>
                      <a:stretch>
                        <a:fillRect/>
                      </a:stretch>
                    </p:blipFill>
                    <p:spPr bwMode="auto">
                      <a:xfrm>
                        <a:off x="914400" y="2045636"/>
                        <a:ext cx="3694112" cy="1131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6306769" y="2104521"/>
            <a:ext cx="2412514" cy="2215991"/>
          </a:xfrm>
          <a:prstGeom prst="rect">
            <a:avLst/>
          </a:prstGeom>
          <a:noFill/>
        </p:spPr>
        <p:txBody>
          <a:bodyPr wrap="none" rtlCol="0">
            <a:spAutoFit/>
          </a:bodyPr>
          <a:lstStyle/>
          <a:p>
            <a:r>
              <a:rPr lang="en-US" dirty="0" smtClean="0"/>
              <a:t>Heaviside Step Function</a:t>
            </a:r>
          </a:p>
          <a:p>
            <a:endParaRPr lang="en-US" dirty="0"/>
          </a:p>
          <a:p>
            <a:r>
              <a:rPr lang="en-US" dirty="0" smtClean="0"/>
              <a:t>Concentration between</a:t>
            </a:r>
          </a:p>
          <a:p>
            <a:endParaRPr lang="en-US" dirty="0"/>
          </a:p>
          <a:p>
            <a:r>
              <a:rPr lang="en-US" dirty="0"/>
              <a:t>x</a:t>
            </a:r>
            <a:r>
              <a:rPr lang="en-US" baseline="-25000" dirty="0" smtClean="0"/>
              <a:t>1</a:t>
            </a:r>
            <a:r>
              <a:rPr lang="en-US" dirty="0" smtClean="0"/>
              <a:t>&lt;x&lt;x</a:t>
            </a:r>
            <a:r>
              <a:rPr lang="en-US" baseline="-25000" dirty="0" smtClean="0"/>
              <a:t>0</a:t>
            </a:r>
            <a:r>
              <a:rPr lang="en-US" dirty="0" smtClean="0"/>
              <a:t>  	        is C</a:t>
            </a:r>
            <a:r>
              <a:rPr lang="en-US" baseline="-25000" dirty="0" smtClean="0"/>
              <a:t>0</a:t>
            </a:r>
          </a:p>
          <a:p>
            <a:endParaRPr lang="en-US" baseline="-25000" dirty="0"/>
          </a:p>
          <a:p>
            <a:r>
              <a:rPr lang="en-US" dirty="0" smtClean="0"/>
              <a:t>Elsewhere         is 0 </a:t>
            </a:r>
          </a:p>
          <a:p>
            <a:endParaRPr lang="en-US" dirty="0"/>
          </a:p>
        </p:txBody>
      </p:sp>
      <p:graphicFrame>
        <p:nvGraphicFramePr>
          <p:cNvPr id="9" name="Object 3"/>
          <p:cNvGraphicFramePr>
            <a:graphicFrameLocks noChangeAspect="1"/>
          </p:cNvGraphicFramePr>
          <p:nvPr>
            <p:extLst>
              <p:ext uri="{D42A27DB-BD31-4B8C-83A1-F6EECF244321}">
                <p14:modId xmlns:p14="http://schemas.microsoft.com/office/powerpoint/2010/main" val="1039722697"/>
              </p:ext>
            </p:extLst>
          </p:nvPr>
        </p:nvGraphicFramePr>
        <p:xfrm>
          <a:off x="1140" y="4968457"/>
          <a:ext cx="8457530" cy="1201286"/>
        </p:xfrm>
        <a:graphic>
          <a:graphicData uri="http://schemas.openxmlformats.org/presentationml/2006/ole">
            <mc:AlternateContent xmlns:mc="http://schemas.openxmlformats.org/markup-compatibility/2006">
              <mc:Choice xmlns:v="urn:schemas-microsoft-com:vml" Requires="v">
                <p:oleObj spid="_x0000_s14434" name="Equation" r:id="rId7" imgW="3263900" imgH="495300" progId="Equation.3">
                  <p:embed/>
                </p:oleObj>
              </mc:Choice>
              <mc:Fallback>
                <p:oleObj name="Equation" r:id="rId7" imgW="3263900" imgH="495300" progId="Equation.3">
                  <p:embed/>
                  <p:pic>
                    <p:nvPicPr>
                      <p:cNvPr id="0" name=""/>
                      <p:cNvPicPr>
                        <a:picLocks noChangeAspect="1" noChangeArrowheads="1"/>
                      </p:cNvPicPr>
                      <p:nvPr/>
                    </p:nvPicPr>
                    <p:blipFill>
                      <a:blip r:embed="rId8"/>
                      <a:srcRect/>
                      <a:stretch>
                        <a:fillRect/>
                      </a:stretch>
                    </p:blipFill>
                    <p:spPr bwMode="auto">
                      <a:xfrm>
                        <a:off x="1140" y="4968457"/>
                        <a:ext cx="8457530" cy="1201286"/>
                      </a:xfrm>
                      <a:prstGeom prst="rect">
                        <a:avLst/>
                      </a:prstGeom>
                      <a:noFill/>
                      <a:extLst/>
                    </p:spPr>
                  </p:pic>
                </p:oleObj>
              </mc:Fallback>
            </mc:AlternateContent>
          </a:graphicData>
        </a:graphic>
      </p:graphicFrame>
    </p:spTree>
    <p:extLst>
      <p:ext uri="{BB962C8B-B14F-4D97-AF65-F5344CB8AC3E}">
        <p14:creationId xmlns:p14="http://schemas.microsoft.com/office/powerpoint/2010/main" val="959349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Does Flow in a Stream/River Look Like?</a:t>
            </a:r>
            <a:endParaRPr lang="en-US" dirty="0"/>
          </a:p>
        </p:txBody>
      </p:sp>
      <p:sp>
        <p:nvSpPr>
          <p:cNvPr id="3" name="Content Placeholder 2"/>
          <p:cNvSpPr>
            <a:spLocks noGrp="1"/>
          </p:cNvSpPr>
          <p:nvPr>
            <p:ph idx="4294967295"/>
          </p:nvPr>
        </p:nvSpPr>
        <p:spPr>
          <a:xfrm>
            <a:off x="457200" y="1752600"/>
            <a:ext cx="7620000" cy="4373563"/>
          </a:xfrm>
          <a:prstGeom prst="rect">
            <a:avLst/>
          </a:prstGeom>
        </p:spPr>
        <p:txBody>
          <a:bodyPr/>
          <a:lstStyle/>
          <a:p>
            <a:r>
              <a:rPr lang="en-US" dirty="0" smtClean="0"/>
              <a:t>Flow is Three Dimensional with important features in each direction: x (in direction of flow), y (transverse to flow) and z (vertical).</a:t>
            </a:r>
            <a:endParaRPr lang="en-US" dirty="0"/>
          </a:p>
        </p:txBody>
      </p:sp>
      <p:sp>
        <p:nvSpPr>
          <p:cNvPr id="4" name="TextBox 3"/>
          <p:cNvSpPr txBox="1"/>
          <p:nvPr/>
        </p:nvSpPr>
        <p:spPr>
          <a:xfrm>
            <a:off x="558800" y="3098800"/>
            <a:ext cx="2314343" cy="369332"/>
          </a:xfrm>
          <a:prstGeom prst="rect">
            <a:avLst/>
          </a:prstGeom>
          <a:noFill/>
        </p:spPr>
        <p:txBody>
          <a:bodyPr wrap="none" rtlCol="0">
            <a:spAutoFit/>
          </a:bodyPr>
          <a:lstStyle/>
          <a:p>
            <a:r>
              <a:rPr lang="en-US" b="1" dirty="0" err="1"/>
              <a:t>x</a:t>
            </a:r>
            <a:r>
              <a:rPr lang="en-US" b="1" dirty="0" err="1" smtClean="0"/>
              <a:t>,y</a:t>
            </a:r>
            <a:r>
              <a:rPr lang="en-US" b="1" dirty="0" smtClean="0"/>
              <a:t> (overhead view)</a:t>
            </a:r>
            <a:endParaRPr lang="en-US" b="1" dirty="0"/>
          </a:p>
        </p:txBody>
      </p:sp>
      <p:pic>
        <p:nvPicPr>
          <p:cNvPr id="11" name="Picture 10" descr="Screen Shot 2017-01-12 at 1.42.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3474763"/>
            <a:ext cx="2794000" cy="2348938"/>
          </a:xfrm>
          <a:prstGeom prst="rect">
            <a:avLst/>
          </a:prstGeom>
        </p:spPr>
      </p:pic>
      <p:cxnSp>
        <p:nvCxnSpPr>
          <p:cNvPr id="13" name="Straight Arrow Connector 12"/>
          <p:cNvCxnSpPr/>
          <p:nvPr/>
        </p:nvCxnSpPr>
        <p:spPr>
          <a:xfrm flipH="1" flipV="1">
            <a:off x="317500" y="4114800"/>
            <a:ext cx="12700" cy="393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30200" y="4508500"/>
            <a:ext cx="3175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82600" y="4432300"/>
            <a:ext cx="300082" cy="369332"/>
          </a:xfrm>
          <a:prstGeom prst="rect">
            <a:avLst/>
          </a:prstGeom>
          <a:noFill/>
        </p:spPr>
        <p:txBody>
          <a:bodyPr wrap="none" rtlCol="0">
            <a:spAutoFit/>
          </a:bodyPr>
          <a:lstStyle/>
          <a:p>
            <a:r>
              <a:rPr lang="en-US" dirty="0" smtClean="0"/>
              <a:t>x</a:t>
            </a:r>
            <a:endParaRPr lang="en-US" dirty="0"/>
          </a:p>
        </p:txBody>
      </p:sp>
      <p:sp>
        <p:nvSpPr>
          <p:cNvPr id="20" name="TextBox 19"/>
          <p:cNvSpPr txBox="1"/>
          <p:nvPr/>
        </p:nvSpPr>
        <p:spPr>
          <a:xfrm>
            <a:off x="12700" y="3975100"/>
            <a:ext cx="312906" cy="369332"/>
          </a:xfrm>
          <a:prstGeom prst="rect">
            <a:avLst/>
          </a:prstGeom>
          <a:noFill/>
        </p:spPr>
        <p:txBody>
          <a:bodyPr wrap="none" rtlCol="0">
            <a:spAutoFit/>
          </a:bodyPr>
          <a:lstStyle/>
          <a:p>
            <a:r>
              <a:rPr lang="en-US" dirty="0" smtClean="0"/>
              <a:t>y</a:t>
            </a:r>
            <a:endParaRPr lang="en-US" dirty="0"/>
          </a:p>
        </p:txBody>
      </p:sp>
      <p:sp>
        <p:nvSpPr>
          <p:cNvPr id="21" name="TextBox 20"/>
          <p:cNvSpPr txBox="1"/>
          <p:nvPr/>
        </p:nvSpPr>
        <p:spPr>
          <a:xfrm>
            <a:off x="203200" y="5802997"/>
            <a:ext cx="3082895" cy="923330"/>
          </a:xfrm>
          <a:prstGeom prst="rect">
            <a:avLst/>
          </a:prstGeom>
          <a:noFill/>
        </p:spPr>
        <p:txBody>
          <a:bodyPr wrap="none" rtlCol="0">
            <a:spAutoFit/>
          </a:bodyPr>
          <a:lstStyle/>
          <a:p>
            <a:r>
              <a:rPr lang="en-US" dirty="0" smtClean="0"/>
              <a:t>Turbulent – almost plug flow</a:t>
            </a:r>
          </a:p>
          <a:p>
            <a:r>
              <a:rPr lang="en-US" dirty="0" smtClean="0"/>
              <a:t>At boundary is zero</a:t>
            </a:r>
          </a:p>
          <a:p>
            <a:r>
              <a:rPr lang="en-US" dirty="0" smtClean="0"/>
              <a:t>Typically we treat as uniform</a:t>
            </a:r>
            <a:endParaRPr lang="en-US" dirty="0"/>
          </a:p>
        </p:txBody>
      </p:sp>
      <p:cxnSp>
        <p:nvCxnSpPr>
          <p:cNvPr id="23" name="Straight Arrow Connector 22"/>
          <p:cNvCxnSpPr/>
          <p:nvPr/>
        </p:nvCxnSpPr>
        <p:spPr>
          <a:xfrm flipH="1" flipV="1">
            <a:off x="3213100" y="3784600"/>
            <a:ext cx="72995" cy="5598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3086101" y="4801632"/>
            <a:ext cx="199994" cy="7482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873143" y="4412734"/>
            <a:ext cx="1074257" cy="276999"/>
          </a:xfrm>
          <a:prstGeom prst="rect">
            <a:avLst/>
          </a:prstGeom>
          <a:noFill/>
        </p:spPr>
        <p:txBody>
          <a:bodyPr wrap="none" rtlCol="0">
            <a:spAutoFit/>
          </a:bodyPr>
          <a:lstStyle/>
          <a:p>
            <a:r>
              <a:rPr lang="en-US" sz="1200" b="1" dirty="0" smtClean="0"/>
              <a:t>River Banks</a:t>
            </a:r>
            <a:endParaRPr lang="en-US" sz="1200" b="1" dirty="0"/>
          </a:p>
        </p:txBody>
      </p:sp>
      <p:sp>
        <p:nvSpPr>
          <p:cNvPr id="28" name="TextBox 27"/>
          <p:cNvSpPr txBox="1"/>
          <p:nvPr/>
        </p:nvSpPr>
        <p:spPr>
          <a:xfrm>
            <a:off x="5600700" y="3001334"/>
            <a:ext cx="1736924" cy="369332"/>
          </a:xfrm>
          <a:prstGeom prst="rect">
            <a:avLst/>
          </a:prstGeom>
          <a:noFill/>
        </p:spPr>
        <p:txBody>
          <a:bodyPr wrap="none" rtlCol="0">
            <a:spAutoFit/>
          </a:bodyPr>
          <a:lstStyle/>
          <a:p>
            <a:r>
              <a:rPr lang="en-US" b="1" dirty="0" err="1"/>
              <a:t>x</a:t>
            </a:r>
            <a:r>
              <a:rPr lang="en-US" b="1" dirty="0" err="1" smtClean="0"/>
              <a:t>,z</a:t>
            </a:r>
            <a:r>
              <a:rPr lang="en-US" b="1" dirty="0" smtClean="0"/>
              <a:t> (side view)</a:t>
            </a:r>
            <a:endParaRPr lang="en-US" b="1" dirty="0"/>
          </a:p>
        </p:txBody>
      </p:sp>
      <p:pic>
        <p:nvPicPr>
          <p:cNvPr id="29" name="Picture 28" descr="Screen Shot 2017-01-12 at 1.52.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842" y="3370666"/>
            <a:ext cx="2476957" cy="2420663"/>
          </a:xfrm>
          <a:prstGeom prst="rect">
            <a:avLst/>
          </a:prstGeom>
        </p:spPr>
      </p:pic>
      <p:sp>
        <p:nvSpPr>
          <p:cNvPr id="30" name="TextBox 29"/>
          <p:cNvSpPr txBox="1"/>
          <p:nvPr/>
        </p:nvSpPr>
        <p:spPr>
          <a:xfrm>
            <a:off x="5193842" y="5830802"/>
            <a:ext cx="2404512" cy="923330"/>
          </a:xfrm>
          <a:prstGeom prst="rect">
            <a:avLst/>
          </a:prstGeom>
          <a:noFill/>
        </p:spPr>
        <p:txBody>
          <a:bodyPr wrap="none" rtlCol="0">
            <a:spAutoFit/>
          </a:bodyPr>
          <a:lstStyle/>
          <a:p>
            <a:r>
              <a:rPr lang="en-US" dirty="0" smtClean="0"/>
              <a:t>Log Profile increasing </a:t>
            </a:r>
          </a:p>
          <a:p>
            <a:r>
              <a:rPr lang="en-US" dirty="0" smtClean="0"/>
              <a:t>toward free surface</a:t>
            </a:r>
          </a:p>
          <a:p>
            <a:endParaRPr lang="en-US" dirty="0"/>
          </a:p>
        </p:txBody>
      </p:sp>
      <p:cxnSp>
        <p:nvCxnSpPr>
          <p:cNvPr id="31" name="Straight Arrow Connector 30"/>
          <p:cNvCxnSpPr/>
          <p:nvPr/>
        </p:nvCxnSpPr>
        <p:spPr>
          <a:xfrm flipH="1" flipV="1">
            <a:off x="7670800" y="3695184"/>
            <a:ext cx="406400" cy="4196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7543800" y="5067300"/>
            <a:ext cx="419100" cy="3931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634154" y="4155301"/>
            <a:ext cx="1117013" cy="276999"/>
          </a:xfrm>
          <a:prstGeom prst="rect">
            <a:avLst/>
          </a:prstGeom>
          <a:noFill/>
        </p:spPr>
        <p:txBody>
          <a:bodyPr wrap="none" rtlCol="0">
            <a:spAutoFit/>
          </a:bodyPr>
          <a:lstStyle/>
          <a:p>
            <a:r>
              <a:rPr lang="en-US" sz="1200" b="1" dirty="0" smtClean="0"/>
              <a:t>Free Surface</a:t>
            </a:r>
            <a:endParaRPr lang="en-US" sz="1200" b="1" dirty="0"/>
          </a:p>
        </p:txBody>
      </p:sp>
      <p:sp>
        <p:nvSpPr>
          <p:cNvPr id="36" name="TextBox 35"/>
          <p:cNvSpPr txBox="1"/>
          <p:nvPr/>
        </p:nvSpPr>
        <p:spPr>
          <a:xfrm>
            <a:off x="7786554" y="4764901"/>
            <a:ext cx="903087" cy="276999"/>
          </a:xfrm>
          <a:prstGeom prst="rect">
            <a:avLst/>
          </a:prstGeom>
          <a:noFill/>
        </p:spPr>
        <p:txBody>
          <a:bodyPr wrap="none" rtlCol="0">
            <a:spAutoFit/>
          </a:bodyPr>
          <a:lstStyle/>
          <a:p>
            <a:r>
              <a:rPr lang="en-US" sz="1200" b="1" dirty="0" smtClean="0"/>
              <a:t>River Bed</a:t>
            </a:r>
            <a:endParaRPr lang="en-US" sz="1200" b="1" dirty="0"/>
          </a:p>
        </p:txBody>
      </p:sp>
      <p:cxnSp>
        <p:nvCxnSpPr>
          <p:cNvPr id="38" name="Straight Connector 37"/>
          <p:cNvCxnSpPr/>
          <p:nvPr/>
        </p:nvCxnSpPr>
        <p:spPr>
          <a:xfrm>
            <a:off x="5397500" y="3695184"/>
            <a:ext cx="355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5486400" y="3758684"/>
            <a:ext cx="203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5054600" y="3695184"/>
            <a:ext cx="12700" cy="17653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283200" y="4412734"/>
            <a:ext cx="351366" cy="369332"/>
          </a:xfrm>
          <a:prstGeom prst="rect">
            <a:avLst/>
          </a:prstGeom>
          <a:noFill/>
        </p:spPr>
        <p:txBody>
          <a:bodyPr wrap="none" rtlCol="0">
            <a:spAutoFit/>
          </a:bodyPr>
          <a:lstStyle/>
          <a:p>
            <a:r>
              <a:rPr lang="en-US" dirty="0" smtClean="0"/>
              <a:t>H</a:t>
            </a:r>
            <a:endParaRPr lang="en-US" dirty="0"/>
          </a:p>
        </p:txBody>
      </p:sp>
      <p:cxnSp>
        <p:nvCxnSpPr>
          <p:cNvPr id="44" name="Straight Arrow Connector 43"/>
          <p:cNvCxnSpPr/>
          <p:nvPr/>
        </p:nvCxnSpPr>
        <p:spPr>
          <a:xfrm>
            <a:off x="794924" y="3747016"/>
            <a:ext cx="12700" cy="17653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934624" y="4464566"/>
            <a:ext cx="402674" cy="369332"/>
          </a:xfrm>
          <a:prstGeom prst="rect">
            <a:avLst/>
          </a:prstGeom>
          <a:noFill/>
        </p:spPr>
        <p:txBody>
          <a:bodyPr wrap="none" rtlCol="0">
            <a:spAutoFit/>
          </a:bodyPr>
          <a:lstStyle/>
          <a:p>
            <a:r>
              <a:rPr lang="en-US" dirty="0" smtClean="0"/>
              <a:t>W</a:t>
            </a:r>
            <a:endParaRPr lang="en-US" dirty="0"/>
          </a:p>
        </p:txBody>
      </p:sp>
    </p:spTree>
    <p:extLst>
      <p:ext uri="{BB962C8B-B14F-4D97-AF65-F5344CB8AC3E}">
        <p14:creationId xmlns:p14="http://schemas.microsoft.com/office/powerpoint/2010/main" val="745262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DownsTream</a:t>
            </a:r>
            <a:r>
              <a:rPr lang="en-US" dirty="0" smtClean="0"/>
              <a:t> Transport</a:t>
            </a:r>
            <a:endParaRPr lang="en-US" dirty="0"/>
          </a:p>
        </p:txBody>
      </p:sp>
      <p:sp>
        <p:nvSpPr>
          <p:cNvPr id="3" name="Content Placeholder 2"/>
          <p:cNvSpPr>
            <a:spLocks noGrp="1"/>
          </p:cNvSpPr>
          <p:nvPr>
            <p:ph idx="4294967295"/>
          </p:nvPr>
        </p:nvSpPr>
        <p:spPr>
          <a:xfrm>
            <a:off x="457200" y="1752600"/>
            <a:ext cx="7620000" cy="4373563"/>
          </a:xfrm>
          <a:prstGeom prst="rect">
            <a:avLst/>
          </a:prstGeom>
        </p:spPr>
        <p:txBody>
          <a:bodyPr>
            <a:normAutofit fontScale="92500" lnSpcReduction="20000"/>
          </a:bodyPr>
          <a:lstStyle/>
          <a:p>
            <a:r>
              <a:rPr lang="en-US" dirty="0" smtClean="0"/>
              <a:t>If I am only interested in downstream transport, surely I should only need a one-dimensional transport equation like:</a:t>
            </a:r>
          </a:p>
          <a:p>
            <a:endParaRPr lang="en-US" dirty="0"/>
          </a:p>
          <a:p>
            <a:endParaRPr lang="en-US" dirty="0" smtClean="0"/>
          </a:p>
          <a:p>
            <a:endParaRPr lang="en-US" dirty="0"/>
          </a:p>
          <a:p>
            <a:endParaRPr lang="en-US" dirty="0" smtClean="0"/>
          </a:p>
          <a:p>
            <a:r>
              <a:rPr lang="en-US" dirty="0" smtClean="0"/>
              <a:t>Under what conditions can I do this? – i.e. look at the previous slide equation. What has to be true for the equation to collapse to the above one?</a:t>
            </a:r>
          </a:p>
          <a:p>
            <a:endParaRPr lang="en-US" dirty="0"/>
          </a:p>
          <a:p>
            <a:r>
              <a:rPr lang="en-US" dirty="0" smtClean="0"/>
              <a:t>When vertical and Transverse Directions are Well Mixed dx</a:t>
            </a:r>
          </a:p>
          <a:p>
            <a:endParaRPr lang="en-US" dirty="0"/>
          </a:p>
        </p:txBody>
      </p:sp>
      <p:graphicFrame>
        <p:nvGraphicFramePr>
          <p:cNvPr id="4" name="Object 2"/>
          <p:cNvGraphicFramePr>
            <a:graphicFrameLocks noChangeAspect="1"/>
          </p:cNvGraphicFramePr>
          <p:nvPr>
            <p:extLst/>
          </p:nvPr>
        </p:nvGraphicFramePr>
        <p:xfrm>
          <a:off x="2317750" y="2760663"/>
          <a:ext cx="3663950" cy="1038225"/>
        </p:xfrm>
        <a:graphic>
          <a:graphicData uri="http://schemas.openxmlformats.org/presentationml/2006/ole">
            <mc:AlternateContent xmlns:mc="http://schemas.openxmlformats.org/markup-compatibility/2006">
              <mc:Choice xmlns:v="urn:schemas-microsoft-com:vml" Requires="v">
                <p:oleObj spid="_x0000_s15419" name="Equation" r:id="rId3" imgW="1549400" imgH="469900" progId="Equation.3">
                  <p:embed/>
                </p:oleObj>
              </mc:Choice>
              <mc:Fallback>
                <p:oleObj name="Equation" r:id="rId3" imgW="1549400" imgH="469900" progId="Equation.3">
                  <p:embed/>
                  <p:pic>
                    <p:nvPicPr>
                      <p:cNvPr id="0" name=""/>
                      <p:cNvPicPr>
                        <a:picLocks noChangeAspect="1" noChangeArrowheads="1"/>
                      </p:cNvPicPr>
                      <p:nvPr/>
                    </p:nvPicPr>
                    <p:blipFill>
                      <a:blip r:embed="rId4"/>
                      <a:srcRect/>
                      <a:stretch>
                        <a:fillRect/>
                      </a:stretch>
                    </p:blipFill>
                    <p:spPr bwMode="auto">
                      <a:xfrm>
                        <a:off x="2317750" y="2760663"/>
                        <a:ext cx="3663950" cy="1038225"/>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nvPr>
        </p:nvGraphicFramePr>
        <p:xfrm>
          <a:off x="2209800" y="5848350"/>
          <a:ext cx="1922463" cy="981075"/>
        </p:xfrm>
        <a:graphic>
          <a:graphicData uri="http://schemas.openxmlformats.org/presentationml/2006/ole">
            <mc:AlternateContent xmlns:mc="http://schemas.openxmlformats.org/markup-compatibility/2006">
              <mc:Choice xmlns:v="urn:schemas-microsoft-com:vml" Requires="v">
                <p:oleObj spid="_x0000_s15420" name="Equation" r:id="rId5" imgW="812800" imgH="444500" progId="Equation.3">
                  <p:embed/>
                </p:oleObj>
              </mc:Choice>
              <mc:Fallback>
                <p:oleObj name="Equation" r:id="rId5" imgW="812800" imgH="444500" progId="Equation.3">
                  <p:embed/>
                  <p:pic>
                    <p:nvPicPr>
                      <p:cNvPr id="0" name=""/>
                      <p:cNvPicPr>
                        <a:picLocks noChangeAspect="1" noChangeArrowheads="1"/>
                      </p:cNvPicPr>
                      <p:nvPr/>
                    </p:nvPicPr>
                    <p:blipFill>
                      <a:blip r:embed="rId6"/>
                      <a:srcRect/>
                      <a:stretch>
                        <a:fillRect/>
                      </a:stretch>
                    </p:blipFill>
                    <p:spPr bwMode="auto">
                      <a:xfrm>
                        <a:off x="2209800" y="5848350"/>
                        <a:ext cx="1922463" cy="981075"/>
                      </a:xfrm>
                      <a:prstGeom prst="rect">
                        <a:avLst/>
                      </a:prstGeom>
                      <a:noFill/>
                      <a:extLst/>
                    </p:spPr>
                  </p:pic>
                </p:oleObj>
              </mc:Fallback>
            </mc:AlternateContent>
          </a:graphicData>
        </a:graphic>
      </p:graphicFrame>
    </p:spTree>
    <p:extLst>
      <p:ext uri="{BB962C8B-B14F-4D97-AF65-F5344CB8AC3E}">
        <p14:creationId xmlns:p14="http://schemas.microsoft.com/office/powerpoint/2010/main" val="1505233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429500" cy="1371600"/>
          </a:xfrm>
        </p:spPr>
        <p:txBody>
          <a:bodyPr>
            <a:normAutofit/>
          </a:bodyPr>
          <a:lstStyle/>
          <a:p>
            <a:r>
              <a:rPr lang="en-US" dirty="0" smtClean="0"/>
              <a:t>Well Mixed Transverse to Flow</a:t>
            </a:r>
            <a:endParaRPr lang="en-US" dirty="0"/>
          </a:p>
        </p:txBody>
      </p:sp>
      <p:sp>
        <p:nvSpPr>
          <p:cNvPr id="3" name="Content Placeholder 2"/>
          <p:cNvSpPr>
            <a:spLocks noGrp="1"/>
          </p:cNvSpPr>
          <p:nvPr>
            <p:ph idx="4294967295"/>
          </p:nvPr>
        </p:nvSpPr>
        <p:spPr>
          <a:xfrm>
            <a:off x="457200" y="1752600"/>
            <a:ext cx="7620000" cy="4373563"/>
          </a:xfrm>
          <a:prstGeom prst="rect">
            <a:avLst/>
          </a:prstGeom>
        </p:spPr>
        <p:txBody>
          <a:bodyPr/>
          <a:lstStyle/>
          <a:p>
            <a:r>
              <a:rPr lang="en-US" dirty="0" smtClean="0"/>
              <a:t>You can assume that vertical gradients are negligible after</a:t>
            </a:r>
          </a:p>
          <a:p>
            <a:endParaRPr lang="en-US" dirty="0"/>
          </a:p>
          <a:p>
            <a:endParaRPr lang="en-US" dirty="0" smtClean="0"/>
          </a:p>
          <a:p>
            <a:r>
              <a:rPr lang="en-US" dirty="0" smtClean="0"/>
              <a:t>Likewise transverse gradients are negligible after</a:t>
            </a:r>
          </a:p>
          <a:p>
            <a:endParaRPr lang="en-US" dirty="0"/>
          </a:p>
          <a:p>
            <a:endParaRPr lang="en-US" dirty="0" smtClean="0"/>
          </a:p>
          <a:p>
            <a:r>
              <a:rPr lang="en-US" dirty="0" smtClean="0"/>
              <a:t>Therefore at least one of these times must have passed before you can treat the system as one dimensional</a:t>
            </a:r>
          </a:p>
          <a:p>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945567289"/>
              </p:ext>
            </p:extLst>
          </p:nvPr>
        </p:nvGraphicFramePr>
        <p:xfrm>
          <a:off x="3448049" y="2141473"/>
          <a:ext cx="1292225" cy="1036637"/>
        </p:xfrm>
        <a:graphic>
          <a:graphicData uri="http://schemas.openxmlformats.org/presentationml/2006/ole">
            <mc:AlternateContent xmlns:mc="http://schemas.openxmlformats.org/markup-compatibility/2006">
              <mc:Choice xmlns:v="urn:schemas-microsoft-com:vml" Requires="v">
                <p:oleObj spid="_x0000_s16471" name="Equation" r:id="rId3" imgW="546100" imgH="469900" progId="Equation.3">
                  <p:embed/>
                </p:oleObj>
              </mc:Choice>
              <mc:Fallback>
                <p:oleObj name="Equation" r:id="rId3" imgW="546100" imgH="469900" progId="Equation.3">
                  <p:embed/>
                  <p:pic>
                    <p:nvPicPr>
                      <p:cNvPr id="0" name=""/>
                      <p:cNvPicPr>
                        <a:picLocks noChangeAspect="1" noChangeArrowheads="1"/>
                      </p:cNvPicPr>
                      <p:nvPr/>
                    </p:nvPicPr>
                    <p:blipFill>
                      <a:blip r:embed="rId4"/>
                      <a:srcRect/>
                      <a:stretch>
                        <a:fillRect/>
                      </a:stretch>
                    </p:blipFill>
                    <p:spPr bwMode="auto">
                      <a:xfrm>
                        <a:off x="3448049" y="2141473"/>
                        <a:ext cx="1292225" cy="1036637"/>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770438423"/>
              </p:ext>
            </p:extLst>
          </p:nvPr>
        </p:nvGraphicFramePr>
        <p:xfrm>
          <a:off x="3488482" y="4024501"/>
          <a:ext cx="1292225" cy="1065213"/>
        </p:xfrm>
        <a:graphic>
          <a:graphicData uri="http://schemas.openxmlformats.org/presentationml/2006/ole">
            <mc:AlternateContent xmlns:mc="http://schemas.openxmlformats.org/markup-compatibility/2006">
              <mc:Choice xmlns:v="urn:schemas-microsoft-com:vml" Requires="v">
                <p:oleObj spid="_x0000_s16472" name="Equation" r:id="rId5" imgW="546100" imgH="482600" progId="Equation.3">
                  <p:embed/>
                </p:oleObj>
              </mc:Choice>
              <mc:Fallback>
                <p:oleObj name="Equation" r:id="rId5" imgW="546100" imgH="482600" progId="Equation.3">
                  <p:embed/>
                  <p:pic>
                    <p:nvPicPr>
                      <p:cNvPr id="0" name=""/>
                      <p:cNvPicPr>
                        <a:picLocks noChangeAspect="1" noChangeArrowheads="1"/>
                      </p:cNvPicPr>
                      <p:nvPr/>
                    </p:nvPicPr>
                    <p:blipFill>
                      <a:blip r:embed="rId6"/>
                      <a:srcRect/>
                      <a:stretch>
                        <a:fillRect/>
                      </a:stretch>
                    </p:blipFill>
                    <p:spPr bwMode="auto">
                      <a:xfrm>
                        <a:off x="3488482" y="4024501"/>
                        <a:ext cx="1292225" cy="1065213"/>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1671797924"/>
              </p:ext>
            </p:extLst>
          </p:nvPr>
        </p:nvGraphicFramePr>
        <p:xfrm>
          <a:off x="2549329" y="5902229"/>
          <a:ext cx="2193925" cy="588963"/>
        </p:xfrm>
        <a:graphic>
          <a:graphicData uri="http://schemas.openxmlformats.org/presentationml/2006/ole">
            <mc:AlternateContent xmlns:mc="http://schemas.openxmlformats.org/markup-compatibility/2006">
              <mc:Choice xmlns:v="urn:schemas-microsoft-com:vml" Requires="v">
                <p:oleObj spid="_x0000_s16473" name="Equation" r:id="rId7" imgW="927100" imgH="266700" progId="Equation.3">
                  <p:embed/>
                </p:oleObj>
              </mc:Choice>
              <mc:Fallback>
                <p:oleObj name="Equation" r:id="rId7" imgW="927100" imgH="266700" progId="Equation.3">
                  <p:embed/>
                  <p:pic>
                    <p:nvPicPr>
                      <p:cNvPr id="0" name=""/>
                      <p:cNvPicPr>
                        <a:picLocks noChangeAspect="1" noChangeArrowheads="1"/>
                      </p:cNvPicPr>
                      <p:nvPr/>
                    </p:nvPicPr>
                    <p:blipFill>
                      <a:blip r:embed="rId8"/>
                      <a:srcRect/>
                      <a:stretch>
                        <a:fillRect/>
                      </a:stretch>
                    </p:blipFill>
                    <p:spPr bwMode="auto">
                      <a:xfrm>
                        <a:off x="2549329" y="5902229"/>
                        <a:ext cx="2193925" cy="588963"/>
                      </a:xfrm>
                      <a:prstGeom prst="rect">
                        <a:avLst/>
                      </a:prstGeom>
                      <a:noFill/>
                      <a:extLst/>
                    </p:spPr>
                  </p:pic>
                </p:oleObj>
              </mc:Fallback>
            </mc:AlternateContent>
          </a:graphicData>
        </a:graphic>
      </p:graphicFrame>
    </p:spTree>
    <p:extLst>
      <p:ext uri="{BB962C8B-B14F-4D97-AF65-F5344CB8AC3E}">
        <p14:creationId xmlns:p14="http://schemas.microsoft.com/office/powerpoint/2010/main" val="1101333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Solve These Two Differential Equations</a:t>
            </a:r>
            <a:endParaRPr lang="en-US" dirty="0"/>
          </a:p>
        </p:txBody>
      </p:sp>
      <p:sp>
        <p:nvSpPr>
          <p:cNvPr id="3" name="Content Placeholder 2"/>
          <p:cNvSpPr>
            <a:spLocks noGrp="1"/>
          </p:cNvSpPr>
          <p:nvPr>
            <p:ph sz="quarter" idx="13"/>
          </p:nvPr>
        </p:nvSpPr>
        <p:spPr/>
        <p:txBody>
          <a:bodyPr/>
          <a:lstStyle/>
          <a:p>
            <a:r>
              <a:rPr lang="en-US" dirty="0" smtClean="0"/>
              <a:t>I expect you to be able to Solve the following differential equations with Boundary conditions</a:t>
            </a:r>
            <a:endParaRPr lang="en-US" dirty="0"/>
          </a:p>
        </p:txBody>
      </p:sp>
      <p:graphicFrame>
        <p:nvGraphicFramePr>
          <p:cNvPr id="6" name="Object 2"/>
          <p:cNvGraphicFramePr>
            <a:graphicFrameLocks noChangeAspect="1"/>
          </p:cNvGraphicFramePr>
          <p:nvPr>
            <p:extLst>
              <p:ext uri="{D42A27DB-BD31-4B8C-83A1-F6EECF244321}">
                <p14:modId xmlns:p14="http://schemas.microsoft.com/office/powerpoint/2010/main" val="44217047"/>
              </p:ext>
            </p:extLst>
          </p:nvPr>
        </p:nvGraphicFramePr>
        <p:xfrm>
          <a:off x="3077416" y="4456113"/>
          <a:ext cx="1622425" cy="954087"/>
        </p:xfrm>
        <a:graphic>
          <a:graphicData uri="http://schemas.openxmlformats.org/presentationml/2006/ole">
            <mc:AlternateContent xmlns:mc="http://schemas.openxmlformats.org/markup-compatibility/2006">
              <mc:Choice xmlns:v="urn:schemas-microsoft-com:vml" Requires="v">
                <p:oleObj spid="_x0000_s43018" name="Equation" r:id="rId3" imgW="685800" imgH="431800" progId="Equation.3">
                  <p:embed/>
                </p:oleObj>
              </mc:Choice>
              <mc:Fallback>
                <p:oleObj name="Equation" r:id="rId3" imgW="685800" imgH="431800" progId="Equation.3">
                  <p:embed/>
                  <p:pic>
                    <p:nvPicPr>
                      <p:cNvPr id="0" name=""/>
                      <p:cNvPicPr>
                        <a:picLocks noChangeAspect="1" noChangeArrowheads="1"/>
                      </p:cNvPicPr>
                      <p:nvPr/>
                    </p:nvPicPr>
                    <p:blipFill>
                      <a:blip r:embed="rId4"/>
                      <a:srcRect/>
                      <a:stretch>
                        <a:fillRect/>
                      </a:stretch>
                    </p:blipFill>
                    <p:spPr bwMode="auto">
                      <a:xfrm>
                        <a:off x="3077416" y="4456113"/>
                        <a:ext cx="1622425" cy="954087"/>
                      </a:xfrm>
                      <a:prstGeom prst="rect">
                        <a:avLst/>
                      </a:prstGeom>
                      <a:noFill/>
                      <a:extLst/>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3656878318"/>
              </p:ext>
            </p:extLst>
          </p:nvPr>
        </p:nvGraphicFramePr>
        <p:xfrm>
          <a:off x="3198066" y="3380712"/>
          <a:ext cx="1501775" cy="898525"/>
        </p:xfrm>
        <a:graphic>
          <a:graphicData uri="http://schemas.openxmlformats.org/presentationml/2006/ole">
            <mc:AlternateContent xmlns:mc="http://schemas.openxmlformats.org/markup-compatibility/2006">
              <mc:Choice xmlns:v="urn:schemas-microsoft-com:vml" Requires="v">
                <p:oleObj spid="_x0000_s43019" name="Equation" r:id="rId5" imgW="635000" imgH="406400" progId="Equation.3">
                  <p:embed/>
                </p:oleObj>
              </mc:Choice>
              <mc:Fallback>
                <p:oleObj name="Equation" r:id="rId5" imgW="635000" imgH="406400" progId="Equation.3">
                  <p:embed/>
                  <p:pic>
                    <p:nvPicPr>
                      <p:cNvPr id="0" name=""/>
                      <p:cNvPicPr>
                        <a:picLocks noChangeAspect="1" noChangeArrowheads="1"/>
                      </p:cNvPicPr>
                      <p:nvPr/>
                    </p:nvPicPr>
                    <p:blipFill>
                      <a:blip r:embed="rId6"/>
                      <a:srcRect/>
                      <a:stretch>
                        <a:fillRect/>
                      </a:stretch>
                    </p:blipFill>
                    <p:spPr bwMode="auto">
                      <a:xfrm>
                        <a:off x="3198066" y="3380712"/>
                        <a:ext cx="1501775" cy="898525"/>
                      </a:xfrm>
                      <a:prstGeom prst="rect">
                        <a:avLst/>
                      </a:prstGeom>
                      <a:noFill/>
                      <a:extLst/>
                    </p:spPr>
                  </p:pic>
                </p:oleObj>
              </mc:Fallback>
            </mc:AlternateContent>
          </a:graphicData>
        </a:graphic>
      </p:graphicFrame>
    </p:spTree>
    <p:extLst>
      <p:ext uri="{BB962C8B-B14F-4D97-AF65-F5344CB8AC3E}">
        <p14:creationId xmlns:p14="http://schemas.microsoft.com/office/powerpoint/2010/main" val="31098636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944" y="338513"/>
            <a:ext cx="7773338" cy="896681"/>
          </a:xfrm>
        </p:spPr>
        <p:txBody>
          <a:bodyPr/>
          <a:lstStyle/>
          <a:p>
            <a:r>
              <a:rPr lang="en-US" dirty="0" smtClean="0"/>
              <a:t>Log Law</a:t>
            </a:r>
            <a:endParaRPr lang="en-US" dirty="0"/>
          </a:p>
        </p:txBody>
      </p:sp>
      <p:sp>
        <p:nvSpPr>
          <p:cNvPr id="4" name="TextBox 3"/>
          <p:cNvSpPr txBox="1"/>
          <p:nvPr/>
        </p:nvSpPr>
        <p:spPr>
          <a:xfrm>
            <a:off x="1016000" y="1992071"/>
            <a:ext cx="1736924" cy="369332"/>
          </a:xfrm>
          <a:prstGeom prst="rect">
            <a:avLst/>
          </a:prstGeom>
          <a:noFill/>
        </p:spPr>
        <p:txBody>
          <a:bodyPr wrap="none" rtlCol="0">
            <a:spAutoFit/>
          </a:bodyPr>
          <a:lstStyle/>
          <a:p>
            <a:r>
              <a:rPr lang="en-US" b="1" dirty="0" err="1"/>
              <a:t>x</a:t>
            </a:r>
            <a:r>
              <a:rPr lang="en-US" b="1" dirty="0" err="1" smtClean="0"/>
              <a:t>,z</a:t>
            </a:r>
            <a:r>
              <a:rPr lang="en-US" b="1" dirty="0" smtClean="0"/>
              <a:t> (side view)</a:t>
            </a:r>
            <a:endParaRPr lang="en-US" b="1" dirty="0"/>
          </a:p>
        </p:txBody>
      </p:sp>
      <p:pic>
        <p:nvPicPr>
          <p:cNvPr id="5" name="Picture 4" descr="Screen Shot 2017-01-12 at 1.52.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42" y="2361403"/>
            <a:ext cx="2476957" cy="2420663"/>
          </a:xfrm>
          <a:prstGeom prst="rect">
            <a:avLst/>
          </a:prstGeom>
        </p:spPr>
      </p:pic>
      <p:sp>
        <p:nvSpPr>
          <p:cNvPr id="6" name="TextBox 5"/>
          <p:cNvSpPr txBox="1"/>
          <p:nvPr/>
        </p:nvSpPr>
        <p:spPr>
          <a:xfrm>
            <a:off x="609142" y="4821539"/>
            <a:ext cx="2404512" cy="923330"/>
          </a:xfrm>
          <a:prstGeom prst="rect">
            <a:avLst/>
          </a:prstGeom>
          <a:noFill/>
        </p:spPr>
        <p:txBody>
          <a:bodyPr wrap="none" rtlCol="0">
            <a:spAutoFit/>
          </a:bodyPr>
          <a:lstStyle/>
          <a:p>
            <a:r>
              <a:rPr lang="en-US" dirty="0" smtClean="0"/>
              <a:t>Log Profile increasing </a:t>
            </a:r>
          </a:p>
          <a:p>
            <a:r>
              <a:rPr lang="en-US" dirty="0" smtClean="0"/>
              <a:t>toward free surface</a:t>
            </a:r>
          </a:p>
          <a:p>
            <a:endParaRPr lang="en-US" dirty="0"/>
          </a:p>
        </p:txBody>
      </p:sp>
      <p:cxnSp>
        <p:nvCxnSpPr>
          <p:cNvPr id="7" name="Straight Arrow Connector 6"/>
          <p:cNvCxnSpPr/>
          <p:nvPr/>
        </p:nvCxnSpPr>
        <p:spPr>
          <a:xfrm flipH="1" flipV="1">
            <a:off x="3086100" y="2685921"/>
            <a:ext cx="406400" cy="4196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2959100" y="4058037"/>
            <a:ext cx="419100" cy="3931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049454" y="3146038"/>
            <a:ext cx="1117013" cy="276999"/>
          </a:xfrm>
          <a:prstGeom prst="rect">
            <a:avLst/>
          </a:prstGeom>
          <a:noFill/>
        </p:spPr>
        <p:txBody>
          <a:bodyPr wrap="none" rtlCol="0">
            <a:spAutoFit/>
          </a:bodyPr>
          <a:lstStyle/>
          <a:p>
            <a:r>
              <a:rPr lang="en-US" sz="1200" b="1" dirty="0" smtClean="0"/>
              <a:t>Free Surface</a:t>
            </a:r>
            <a:endParaRPr lang="en-US" sz="1200" b="1" dirty="0"/>
          </a:p>
        </p:txBody>
      </p:sp>
      <p:sp>
        <p:nvSpPr>
          <p:cNvPr id="10" name="TextBox 9"/>
          <p:cNvSpPr txBox="1"/>
          <p:nvPr/>
        </p:nvSpPr>
        <p:spPr>
          <a:xfrm>
            <a:off x="3201854" y="3755638"/>
            <a:ext cx="903087" cy="276999"/>
          </a:xfrm>
          <a:prstGeom prst="rect">
            <a:avLst/>
          </a:prstGeom>
          <a:noFill/>
        </p:spPr>
        <p:txBody>
          <a:bodyPr wrap="none" rtlCol="0">
            <a:spAutoFit/>
          </a:bodyPr>
          <a:lstStyle/>
          <a:p>
            <a:r>
              <a:rPr lang="en-US" sz="1200" b="1" dirty="0" smtClean="0"/>
              <a:t>River Bed</a:t>
            </a:r>
            <a:endParaRPr lang="en-US" sz="1200" b="1" dirty="0"/>
          </a:p>
        </p:txBody>
      </p:sp>
      <p:cxnSp>
        <p:nvCxnSpPr>
          <p:cNvPr id="11" name="Straight Arrow Connector 10"/>
          <p:cNvCxnSpPr/>
          <p:nvPr/>
        </p:nvCxnSpPr>
        <p:spPr>
          <a:xfrm>
            <a:off x="469900" y="2685921"/>
            <a:ext cx="12700" cy="17653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98500" y="3403471"/>
            <a:ext cx="351366" cy="369332"/>
          </a:xfrm>
          <a:prstGeom prst="rect">
            <a:avLst/>
          </a:prstGeom>
          <a:noFill/>
        </p:spPr>
        <p:txBody>
          <a:bodyPr wrap="none" rtlCol="0">
            <a:spAutoFit/>
          </a:bodyPr>
          <a:lstStyle/>
          <a:p>
            <a:r>
              <a:rPr lang="en-US" dirty="0" smtClean="0"/>
              <a:t>H</a:t>
            </a:r>
            <a:endParaRPr lang="en-US" dirty="0"/>
          </a:p>
        </p:txBody>
      </p:sp>
      <p:graphicFrame>
        <p:nvGraphicFramePr>
          <p:cNvPr id="13" name="Object 2"/>
          <p:cNvGraphicFramePr>
            <a:graphicFrameLocks noChangeAspect="1"/>
          </p:cNvGraphicFramePr>
          <p:nvPr>
            <p:extLst/>
          </p:nvPr>
        </p:nvGraphicFramePr>
        <p:xfrm>
          <a:off x="4318867" y="953740"/>
          <a:ext cx="2463800" cy="1093788"/>
        </p:xfrm>
        <a:graphic>
          <a:graphicData uri="http://schemas.openxmlformats.org/presentationml/2006/ole">
            <mc:AlternateContent xmlns:mc="http://schemas.openxmlformats.org/markup-compatibility/2006">
              <mc:Choice xmlns:v="urn:schemas-microsoft-com:vml" Requires="v">
                <p:oleObj spid="_x0000_s17579" name="Equation" r:id="rId4" imgW="1041400" imgH="495300" progId="Equation.3">
                  <p:embed/>
                </p:oleObj>
              </mc:Choice>
              <mc:Fallback>
                <p:oleObj name="Equation" r:id="rId4" imgW="1041400" imgH="495300" progId="Equation.3">
                  <p:embed/>
                  <p:pic>
                    <p:nvPicPr>
                      <p:cNvPr id="0" name=""/>
                      <p:cNvPicPr>
                        <a:picLocks noChangeAspect="1" noChangeArrowheads="1"/>
                      </p:cNvPicPr>
                      <p:nvPr/>
                    </p:nvPicPr>
                    <p:blipFill>
                      <a:blip r:embed="rId5"/>
                      <a:srcRect/>
                      <a:stretch>
                        <a:fillRect/>
                      </a:stretch>
                    </p:blipFill>
                    <p:spPr bwMode="auto">
                      <a:xfrm>
                        <a:off x="4318867" y="953740"/>
                        <a:ext cx="2463800" cy="1093788"/>
                      </a:xfrm>
                      <a:prstGeom prst="rect">
                        <a:avLst/>
                      </a:prstGeom>
                      <a:noFill/>
                      <a:extLst/>
                    </p:spPr>
                  </p:pic>
                </p:oleObj>
              </mc:Fallback>
            </mc:AlternateContent>
          </a:graphicData>
        </a:graphic>
      </p:graphicFrame>
      <p:graphicFrame>
        <p:nvGraphicFramePr>
          <p:cNvPr id="15" name="Object 2"/>
          <p:cNvGraphicFramePr>
            <a:graphicFrameLocks noChangeAspect="1"/>
          </p:cNvGraphicFramePr>
          <p:nvPr>
            <p:extLst/>
          </p:nvPr>
        </p:nvGraphicFramePr>
        <p:xfrm>
          <a:off x="7178675" y="1189077"/>
          <a:ext cx="1622425" cy="533400"/>
        </p:xfrm>
        <a:graphic>
          <a:graphicData uri="http://schemas.openxmlformats.org/presentationml/2006/ole">
            <mc:AlternateContent xmlns:mc="http://schemas.openxmlformats.org/markup-compatibility/2006">
              <mc:Choice xmlns:v="urn:schemas-microsoft-com:vml" Requires="v">
                <p:oleObj spid="_x0000_s17580" name="Equation" r:id="rId6" imgW="685800" imgH="241300" progId="Equation.3">
                  <p:embed/>
                </p:oleObj>
              </mc:Choice>
              <mc:Fallback>
                <p:oleObj name="Equation" r:id="rId6" imgW="685800" imgH="241300" progId="Equation.3">
                  <p:embed/>
                  <p:pic>
                    <p:nvPicPr>
                      <p:cNvPr id="0" name=""/>
                      <p:cNvPicPr>
                        <a:picLocks noChangeAspect="1" noChangeArrowheads="1"/>
                      </p:cNvPicPr>
                      <p:nvPr/>
                    </p:nvPicPr>
                    <p:blipFill>
                      <a:blip r:embed="rId7"/>
                      <a:srcRect/>
                      <a:stretch>
                        <a:fillRect/>
                      </a:stretch>
                    </p:blipFill>
                    <p:spPr bwMode="auto">
                      <a:xfrm>
                        <a:off x="7178675" y="1189077"/>
                        <a:ext cx="1622425" cy="533400"/>
                      </a:xfrm>
                      <a:prstGeom prst="rect">
                        <a:avLst/>
                      </a:prstGeom>
                      <a:noFill/>
                      <a:extLst/>
                    </p:spPr>
                  </p:pic>
                </p:oleObj>
              </mc:Fallback>
            </mc:AlternateContent>
          </a:graphicData>
        </a:graphic>
      </p:graphicFrame>
      <p:graphicFrame>
        <p:nvGraphicFramePr>
          <p:cNvPr id="16" name="Object 2"/>
          <p:cNvGraphicFramePr>
            <a:graphicFrameLocks noChangeAspect="1"/>
          </p:cNvGraphicFramePr>
          <p:nvPr>
            <p:extLst/>
          </p:nvPr>
        </p:nvGraphicFramePr>
        <p:xfrm>
          <a:off x="4686300" y="2217390"/>
          <a:ext cx="2492375" cy="927100"/>
        </p:xfrm>
        <a:graphic>
          <a:graphicData uri="http://schemas.openxmlformats.org/presentationml/2006/ole">
            <mc:AlternateContent xmlns:mc="http://schemas.openxmlformats.org/markup-compatibility/2006">
              <mc:Choice xmlns:v="urn:schemas-microsoft-com:vml" Requires="v">
                <p:oleObj spid="_x0000_s17581" name="Equation" r:id="rId8" imgW="1054100" imgH="419100" progId="Equation.3">
                  <p:embed/>
                </p:oleObj>
              </mc:Choice>
              <mc:Fallback>
                <p:oleObj name="Equation" r:id="rId8" imgW="1054100" imgH="419100" progId="Equation.3">
                  <p:embed/>
                  <p:pic>
                    <p:nvPicPr>
                      <p:cNvPr id="0" name=""/>
                      <p:cNvPicPr>
                        <a:picLocks noChangeAspect="1" noChangeArrowheads="1"/>
                      </p:cNvPicPr>
                      <p:nvPr/>
                    </p:nvPicPr>
                    <p:blipFill>
                      <a:blip r:embed="rId9"/>
                      <a:srcRect/>
                      <a:stretch>
                        <a:fillRect/>
                      </a:stretch>
                    </p:blipFill>
                    <p:spPr bwMode="auto">
                      <a:xfrm>
                        <a:off x="4686300" y="2217390"/>
                        <a:ext cx="2492375" cy="927100"/>
                      </a:xfrm>
                      <a:prstGeom prst="rect">
                        <a:avLst/>
                      </a:prstGeom>
                      <a:noFill/>
                      <a:extLst/>
                    </p:spPr>
                  </p:pic>
                </p:oleObj>
              </mc:Fallback>
            </mc:AlternateContent>
          </a:graphicData>
        </a:graphic>
      </p:graphicFrame>
      <p:graphicFrame>
        <p:nvGraphicFramePr>
          <p:cNvPr id="17" name="Object 2"/>
          <p:cNvGraphicFramePr>
            <a:graphicFrameLocks noChangeAspect="1"/>
          </p:cNvGraphicFramePr>
          <p:nvPr>
            <p:extLst/>
          </p:nvPr>
        </p:nvGraphicFramePr>
        <p:xfrm>
          <a:off x="5427663" y="3457228"/>
          <a:ext cx="1111250" cy="392112"/>
        </p:xfrm>
        <a:graphic>
          <a:graphicData uri="http://schemas.openxmlformats.org/presentationml/2006/ole">
            <mc:AlternateContent xmlns:mc="http://schemas.openxmlformats.org/markup-compatibility/2006">
              <mc:Choice xmlns:v="urn:schemas-microsoft-com:vml" Requires="v">
                <p:oleObj spid="_x0000_s17582" name="Equation" r:id="rId10" imgW="469900" imgH="177800" progId="Equation.3">
                  <p:embed/>
                </p:oleObj>
              </mc:Choice>
              <mc:Fallback>
                <p:oleObj name="Equation" r:id="rId10" imgW="469900" imgH="177800" progId="Equation.3">
                  <p:embed/>
                  <p:pic>
                    <p:nvPicPr>
                      <p:cNvPr id="0" name=""/>
                      <p:cNvPicPr>
                        <a:picLocks noChangeAspect="1" noChangeArrowheads="1"/>
                      </p:cNvPicPr>
                      <p:nvPr/>
                    </p:nvPicPr>
                    <p:blipFill>
                      <a:blip r:embed="rId11"/>
                      <a:srcRect/>
                      <a:stretch>
                        <a:fillRect/>
                      </a:stretch>
                    </p:blipFill>
                    <p:spPr bwMode="auto">
                      <a:xfrm>
                        <a:off x="5427663" y="3457228"/>
                        <a:ext cx="1111250" cy="392112"/>
                      </a:xfrm>
                      <a:prstGeom prst="rect">
                        <a:avLst/>
                      </a:prstGeom>
                      <a:noFill/>
                      <a:extLst/>
                    </p:spPr>
                  </p:pic>
                </p:oleObj>
              </mc:Fallback>
            </mc:AlternateContent>
          </a:graphicData>
        </a:graphic>
      </p:graphicFrame>
      <p:graphicFrame>
        <p:nvGraphicFramePr>
          <p:cNvPr id="18" name="Object 2"/>
          <p:cNvGraphicFramePr>
            <a:graphicFrameLocks noChangeAspect="1"/>
          </p:cNvGraphicFramePr>
          <p:nvPr>
            <p:extLst/>
          </p:nvPr>
        </p:nvGraphicFramePr>
        <p:xfrm>
          <a:off x="5218113" y="4197003"/>
          <a:ext cx="1682750" cy="615950"/>
        </p:xfrm>
        <a:graphic>
          <a:graphicData uri="http://schemas.openxmlformats.org/presentationml/2006/ole">
            <mc:AlternateContent xmlns:mc="http://schemas.openxmlformats.org/markup-compatibility/2006">
              <mc:Choice xmlns:v="urn:schemas-microsoft-com:vml" Requires="v">
                <p:oleObj spid="_x0000_s17583" name="Equation" r:id="rId12" imgW="711200" imgH="279400" progId="Equation.3">
                  <p:embed/>
                </p:oleObj>
              </mc:Choice>
              <mc:Fallback>
                <p:oleObj name="Equation" r:id="rId12" imgW="711200" imgH="279400" progId="Equation.3">
                  <p:embed/>
                  <p:pic>
                    <p:nvPicPr>
                      <p:cNvPr id="0" name=""/>
                      <p:cNvPicPr>
                        <a:picLocks noChangeAspect="1" noChangeArrowheads="1"/>
                      </p:cNvPicPr>
                      <p:nvPr/>
                    </p:nvPicPr>
                    <p:blipFill>
                      <a:blip r:embed="rId13"/>
                      <a:srcRect/>
                      <a:stretch>
                        <a:fillRect/>
                      </a:stretch>
                    </p:blipFill>
                    <p:spPr bwMode="auto">
                      <a:xfrm>
                        <a:off x="5218113" y="4197003"/>
                        <a:ext cx="1682750" cy="615950"/>
                      </a:xfrm>
                      <a:prstGeom prst="rect">
                        <a:avLst/>
                      </a:prstGeom>
                      <a:noFill/>
                      <a:extLst/>
                    </p:spPr>
                  </p:pic>
                </p:oleObj>
              </mc:Fallback>
            </mc:AlternateContent>
          </a:graphicData>
        </a:graphic>
      </p:graphicFrame>
      <p:sp>
        <p:nvSpPr>
          <p:cNvPr id="19" name="TextBox 18"/>
          <p:cNvSpPr txBox="1"/>
          <p:nvPr/>
        </p:nvSpPr>
        <p:spPr>
          <a:xfrm>
            <a:off x="6900863" y="3561873"/>
            <a:ext cx="1668896" cy="276999"/>
          </a:xfrm>
          <a:prstGeom prst="rect">
            <a:avLst/>
          </a:prstGeom>
          <a:noFill/>
        </p:spPr>
        <p:txBody>
          <a:bodyPr wrap="none" rtlCol="0">
            <a:spAutoFit/>
          </a:bodyPr>
          <a:lstStyle/>
          <a:p>
            <a:r>
              <a:rPr lang="en-US" sz="1200" dirty="0" smtClean="0"/>
              <a:t>Von Karman constant</a:t>
            </a:r>
            <a:endParaRPr lang="en-US" sz="1200" dirty="0"/>
          </a:p>
        </p:txBody>
      </p:sp>
      <p:sp>
        <p:nvSpPr>
          <p:cNvPr id="20" name="TextBox 19"/>
          <p:cNvSpPr txBox="1"/>
          <p:nvPr/>
        </p:nvSpPr>
        <p:spPr>
          <a:xfrm>
            <a:off x="7350312" y="2524462"/>
            <a:ext cx="1450788" cy="276999"/>
          </a:xfrm>
          <a:prstGeom prst="rect">
            <a:avLst/>
          </a:prstGeom>
          <a:noFill/>
        </p:spPr>
        <p:txBody>
          <a:bodyPr wrap="none" rtlCol="0">
            <a:spAutoFit/>
          </a:bodyPr>
          <a:lstStyle/>
          <a:p>
            <a:r>
              <a:rPr lang="en-US" sz="1200" dirty="0" smtClean="0"/>
              <a:t>Roughness Height</a:t>
            </a:r>
            <a:endParaRPr lang="en-US" sz="1200" dirty="0"/>
          </a:p>
        </p:txBody>
      </p:sp>
      <p:sp>
        <p:nvSpPr>
          <p:cNvPr id="21" name="TextBox 20"/>
          <p:cNvSpPr txBox="1"/>
          <p:nvPr/>
        </p:nvSpPr>
        <p:spPr>
          <a:xfrm>
            <a:off x="7132204" y="4211935"/>
            <a:ext cx="1578978" cy="646331"/>
          </a:xfrm>
          <a:prstGeom prst="rect">
            <a:avLst/>
          </a:prstGeom>
          <a:noFill/>
        </p:spPr>
        <p:txBody>
          <a:bodyPr wrap="none" rtlCol="0">
            <a:spAutoFit/>
          </a:bodyPr>
          <a:lstStyle/>
          <a:p>
            <a:r>
              <a:rPr lang="en-US" sz="1200" dirty="0" smtClean="0"/>
              <a:t>Friction Velocity</a:t>
            </a:r>
          </a:p>
          <a:p>
            <a:endParaRPr lang="en-US" sz="1200" dirty="0"/>
          </a:p>
          <a:p>
            <a:r>
              <a:rPr lang="en-US" sz="1200" dirty="0" smtClean="0"/>
              <a:t>S – Energy Gradient</a:t>
            </a:r>
            <a:endParaRPr lang="en-US" sz="1200" dirty="0"/>
          </a:p>
        </p:txBody>
      </p:sp>
      <p:graphicFrame>
        <p:nvGraphicFramePr>
          <p:cNvPr id="22" name="Object 2"/>
          <p:cNvGraphicFramePr>
            <a:graphicFrameLocks noChangeAspect="1"/>
          </p:cNvGraphicFramePr>
          <p:nvPr>
            <p:extLst/>
          </p:nvPr>
        </p:nvGraphicFramePr>
        <p:xfrm>
          <a:off x="1016000" y="5438775"/>
          <a:ext cx="7329488" cy="1231900"/>
        </p:xfrm>
        <a:graphic>
          <a:graphicData uri="http://schemas.openxmlformats.org/presentationml/2006/ole">
            <mc:AlternateContent xmlns:mc="http://schemas.openxmlformats.org/markup-compatibility/2006">
              <mc:Choice xmlns:v="urn:schemas-microsoft-com:vml" Requires="v">
                <p:oleObj spid="_x0000_s17584" name="Equation" r:id="rId14" imgW="3098800" imgH="558800" progId="Equation.3">
                  <p:embed/>
                </p:oleObj>
              </mc:Choice>
              <mc:Fallback>
                <p:oleObj name="Equation" r:id="rId14" imgW="3098800" imgH="558800" progId="Equation.3">
                  <p:embed/>
                  <p:pic>
                    <p:nvPicPr>
                      <p:cNvPr id="0" name=""/>
                      <p:cNvPicPr>
                        <a:picLocks noChangeAspect="1" noChangeArrowheads="1"/>
                      </p:cNvPicPr>
                      <p:nvPr/>
                    </p:nvPicPr>
                    <p:blipFill>
                      <a:blip r:embed="rId15"/>
                      <a:srcRect/>
                      <a:stretch>
                        <a:fillRect/>
                      </a:stretch>
                    </p:blipFill>
                    <p:spPr bwMode="auto">
                      <a:xfrm>
                        <a:off x="1016000" y="5438775"/>
                        <a:ext cx="7329488" cy="1231900"/>
                      </a:xfrm>
                      <a:prstGeom prst="rect">
                        <a:avLst/>
                      </a:prstGeom>
                      <a:noFill/>
                      <a:extLst/>
                    </p:spPr>
                  </p:pic>
                </p:oleObj>
              </mc:Fallback>
            </mc:AlternateContent>
          </a:graphicData>
        </a:graphic>
      </p:graphicFrame>
    </p:spTree>
    <p:extLst>
      <p:ext uri="{BB962C8B-B14F-4D97-AF65-F5344CB8AC3E}">
        <p14:creationId xmlns:p14="http://schemas.microsoft.com/office/powerpoint/2010/main" val="947757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Dispersion</a:t>
            </a:r>
            <a:endParaRPr lang="en-US" dirty="0"/>
          </a:p>
        </p:txBody>
      </p:sp>
      <p:sp>
        <p:nvSpPr>
          <p:cNvPr id="3" name="Content Placeholder 2"/>
          <p:cNvSpPr>
            <a:spLocks noGrp="1"/>
          </p:cNvSpPr>
          <p:nvPr>
            <p:ph idx="4294967295"/>
          </p:nvPr>
        </p:nvSpPr>
        <p:spPr>
          <a:xfrm>
            <a:off x="457200" y="1752600"/>
            <a:ext cx="7620000" cy="4373563"/>
          </a:xfrm>
          <a:prstGeom prst="rect">
            <a:avLst/>
          </a:prstGeom>
        </p:spPr>
        <p:txBody>
          <a:bodyPr/>
          <a:lstStyle/>
          <a:p>
            <a:r>
              <a:rPr lang="en-US" dirty="0" smtClean="0"/>
              <a:t>People like Fisher and GI Taylor produced an elegant formula for longitudinal dispersion. It is rigorous, but the derivation of it is cumbersome (if you’re interested take my advanced grad class).</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119529658"/>
              </p:ext>
            </p:extLst>
          </p:nvPr>
        </p:nvGraphicFramePr>
        <p:xfrm>
          <a:off x="2578230" y="3600054"/>
          <a:ext cx="3427412" cy="1092200"/>
        </p:xfrm>
        <a:graphic>
          <a:graphicData uri="http://schemas.openxmlformats.org/presentationml/2006/ole">
            <mc:AlternateContent xmlns:mc="http://schemas.openxmlformats.org/markup-compatibility/2006">
              <mc:Choice xmlns:v="urn:schemas-microsoft-com:vml" Requires="v">
                <p:oleObj spid="_x0000_s18519" name="Equation" r:id="rId3" imgW="1447800" imgH="495300" progId="Equation.3">
                  <p:embed/>
                </p:oleObj>
              </mc:Choice>
              <mc:Fallback>
                <p:oleObj name="Equation" r:id="rId3" imgW="1447800" imgH="495300" progId="Equation.3">
                  <p:embed/>
                  <p:pic>
                    <p:nvPicPr>
                      <p:cNvPr id="0" name=""/>
                      <p:cNvPicPr>
                        <a:picLocks noChangeAspect="1" noChangeArrowheads="1"/>
                      </p:cNvPicPr>
                      <p:nvPr/>
                    </p:nvPicPr>
                    <p:blipFill>
                      <a:blip r:embed="rId4"/>
                      <a:srcRect/>
                      <a:stretch>
                        <a:fillRect/>
                      </a:stretch>
                    </p:blipFill>
                    <p:spPr bwMode="auto">
                      <a:xfrm>
                        <a:off x="2578230" y="3600054"/>
                        <a:ext cx="3427412" cy="1092200"/>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1092596098"/>
              </p:ext>
            </p:extLst>
          </p:nvPr>
        </p:nvGraphicFramePr>
        <p:xfrm>
          <a:off x="3097149" y="4869539"/>
          <a:ext cx="2255837" cy="531812"/>
        </p:xfrm>
        <a:graphic>
          <a:graphicData uri="http://schemas.openxmlformats.org/presentationml/2006/ole">
            <mc:AlternateContent xmlns:mc="http://schemas.openxmlformats.org/markup-compatibility/2006">
              <mc:Choice xmlns:v="urn:schemas-microsoft-com:vml" Requires="v">
                <p:oleObj spid="_x0000_s18520" name="Equation" r:id="rId5" imgW="952500" imgH="241300" progId="Equation.3">
                  <p:embed/>
                </p:oleObj>
              </mc:Choice>
              <mc:Fallback>
                <p:oleObj name="Equation" r:id="rId5" imgW="952500" imgH="241300" progId="Equation.3">
                  <p:embed/>
                  <p:pic>
                    <p:nvPicPr>
                      <p:cNvPr id="0" name=""/>
                      <p:cNvPicPr>
                        <a:picLocks noChangeAspect="1" noChangeArrowheads="1"/>
                      </p:cNvPicPr>
                      <p:nvPr/>
                    </p:nvPicPr>
                    <p:blipFill>
                      <a:blip r:embed="rId6"/>
                      <a:srcRect/>
                      <a:stretch>
                        <a:fillRect/>
                      </a:stretch>
                    </p:blipFill>
                    <p:spPr bwMode="auto">
                      <a:xfrm>
                        <a:off x="3097149" y="4869539"/>
                        <a:ext cx="2255837" cy="531812"/>
                      </a:xfrm>
                      <a:prstGeom prst="rect">
                        <a:avLst/>
                      </a:prstGeom>
                      <a:noFill/>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00993516"/>
              </p:ext>
            </p:extLst>
          </p:nvPr>
        </p:nvGraphicFramePr>
        <p:xfrm>
          <a:off x="3254505" y="5656660"/>
          <a:ext cx="2074863" cy="587375"/>
        </p:xfrm>
        <a:graphic>
          <a:graphicData uri="http://schemas.openxmlformats.org/presentationml/2006/ole">
            <mc:AlternateContent xmlns:mc="http://schemas.openxmlformats.org/markup-compatibility/2006">
              <mc:Choice xmlns:v="urn:schemas-microsoft-com:vml" Requires="v">
                <p:oleObj spid="_x0000_s18521" name="Equation" r:id="rId7" imgW="876300" imgH="266700" progId="Equation.3">
                  <p:embed/>
                </p:oleObj>
              </mc:Choice>
              <mc:Fallback>
                <p:oleObj name="Equation" r:id="rId7" imgW="876300" imgH="266700" progId="Equation.3">
                  <p:embed/>
                  <p:pic>
                    <p:nvPicPr>
                      <p:cNvPr id="0" name=""/>
                      <p:cNvPicPr>
                        <a:picLocks noChangeAspect="1" noChangeArrowheads="1"/>
                      </p:cNvPicPr>
                      <p:nvPr/>
                    </p:nvPicPr>
                    <p:blipFill>
                      <a:blip r:embed="rId8"/>
                      <a:srcRect/>
                      <a:stretch>
                        <a:fillRect/>
                      </a:stretch>
                    </p:blipFill>
                    <p:spPr bwMode="auto">
                      <a:xfrm>
                        <a:off x="3254505" y="5656660"/>
                        <a:ext cx="2074863" cy="587375"/>
                      </a:xfrm>
                      <a:prstGeom prst="rect">
                        <a:avLst/>
                      </a:prstGeom>
                      <a:noFill/>
                      <a:extLst/>
                    </p:spPr>
                  </p:pic>
                </p:oleObj>
              </mc:Fallback>
            </mc:AlternateContent>
          </a:graphicData>
        </a:graphic>
      </p:graphicFrame>
    </p:spTree>
    <p:extLst>
      <p:ext uri="{BB962C8B-B14F-4D97-AF65-F5344CB8AC3E}">
        <p14:creationId xmlns:p14="http://schemas.microsoft.com/office/powerpoint/2010/main" val="1072933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812482"/>
          </a:xfrm>
        </p:spPr>
        <p:txBody>
          <a:bodyPr/>
          <a:lstStyle/>
          <a:p>
            <a:r>
              <a:rPr lang="en-US" dirty="0" smtClean="0"/>
              <a:t>SO</a:t>
            </a:r>
            <a:endParaRPr lang="en-US" dirty="0"/>
          </a:p>
        </p:txBody>
      </p:sp>
      <p:sp>
        <p:nvSpPr>
          <p:cNvPr id="3" name="Content Placeholder 2"/>
          <p:cNvSpPr>
            <a:spLocks noGrp="1"/>
          </p:cNvSpPr>
          <p:nvPr>
            <p:ph idx="4294967295"/>
          </p:nvPr>
        </p:nvSpPr>
        <p:spPr>
          <a:xfrm>
            <a:off x="457200" y="1016000"/>
            <a:ext cx="7620000" cy="4373563"/>
          </a:xfrm>
          <a:prstGeom prst="rect">
            <a:avLst/>
          </a:prstGeom>
        </p:spPr>
        <p:txBody>
          <a:bodyPr/>
          <a:lstStyle/>
          <a:p>
            <a:r>
              <a:rPr lang="en-US" dirty="0" smtClean="0"/>
              <a:t>Once</a:t>
            </a:r>
          </a:p>
          <a:p>
            <a:endParaRPr lang="en-US" dirty="0"/>
          </a:p>
          <a:p>
            <a:endParaRPr lang="en-US" dirty="0" smtClean="0"/>
          </a:p>
          <a:p>
            <a:endParaRPr lang="en-US" dirty="0"/>
          </a:p>
          <a:p>
            <a:r>
              <a:rPr lang="en-US" dirty="0" smtClean="0"/>
              <a:t>Then</a:t>
            </a:r>
          </a:p>
          <a:p>
            <a:endParaRPr lang="en-US" dirty="0"/>
          </a:p>
          <a:p>
            <a:endParaRPr lang="en-US" dirty="0"/>
          </a:p>
        </p:txBody>
      </p:sp>
      <p:graphicFrame>
        <p:nvGraphicFramePr>
          <p:cNvPr id="4" name="Object 2"/>
          <p:cNvGraphicFramePr>
            <a:graphicFrameLocks noChangeAspect="1"/>
          </p:cNvGraphicFramePr>
          <p:nvPr>
            <p:extLst/>
          </p:nvPr>
        </p:nvGraphicFramePr>
        <p:xfrm>
          <a:off x="5340350" y="1366043"/>
          <a:ext cx="1292225" cy="1036637"/>
        </p:xfrm>
        <a:graphic>
          <a:graphicData uri="http://schemas.openxmlformats.org/presentationml/2006/ole">
            <mc:AlternateContent xmlns:mc="http://schemas.openxmlformats.org/markup-compatibility/2006">
              <mc:Choice xmlns:v="urn:schemas-microsoft-com:vml" Requires="v">
                <p:oleObj spid="_x0000_s19711" name="Equation" r:id="rId3" imgW="546100" imgH="469900" progId="Equation.3">
                  <p:embed/>
                </p:oleObj>
              </mc:Choice>
              <mc:Fallback>
                <p:oleObj name="Equation" r:id="rId3" imgW="546100" imgH="469900" progId="Equation.3">
                  <p:embed/>
                  <p:pic>
                    <p:nvPicPr>
                      <p:cNvPr id="0" name=""/>
                      <p:cNvPicPr>
                        <a:picLocks noChangeAspect="1" noChangeArrowheads="1"/>
                      </p:cNvPicPr>
                      <p:nvPr/>
                    </p:nvPicPr>
                    <p:blipFill>
                      <a:blip r:embed="rId4"/>
                      <a:srcRect/>
                      <a:stretch>
                        <a:fillRect/>
                      </a:stretch>
                    </p:blipFill>
                    <p:spPr bwMode="auto">
                      <a:xfrm>
                        <a:off x="5340350" y="1366043"/>
                        <a:ext cx="1292225" cy="1036637"/>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nvPr>
        </p:nvGraphicFramePr>
        <p:xfrm>
          <a:off x="3683000" y="1366043"/>
          <a:ext cx="1292225" cy="1065213"/>
        </p:xfrm>
        <a:graphic>
          <a:graphicData uri="http://schemas.openxmlformats.org/presentationml/2006/ole">
            <mc:AlternateContent xmlns:mc="http://schemas.openxmlformats.org/markup-compatibility/2006">
              <mc:Choice xmlns:v="urn:schemas-microsoft-com:vml" Requires="v">
                <p:oleObj spid="_x0000_s19712" name="Equation" r:id="rId5" imgW="546100" imgH="482600" progId="Equation.3">
                  <p:embed/>
                </p:oleObj>
              </mc:Choice>
              <mc:Fallback>
                <p:oleObj name="Equation" r:id="rId5" imgW="546100" imgH="482600" progId="Equation.3">
                  <p:embed/>
                  <p:pic>
                    <p:nvPicPr>
                      <p:cNvPr id="0" name=""/>
                      <p:cNvPicPr>
                        <a:picLocks noChangeAspect="1" noChangeArrowheads="1"/>
                      </p:cNvPicPr>
                      <p:nvPr/>
                    </p:nvPicPr>
                    <p:blipFill>
                      <a:blip r:embed="rId6"/>
                      <a:srcRect/>
                      <a:stretch>
                        <a:fillRect/>
                      </a:stretch>
                    </p:blipFill>
                    <p:spPr bwMode="auto">
                      <a:xfrm>
                        <a:off x="3683000" y="1366043"/>
                        <a:ext cx="1292225" cy="1065213"/>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nvPr>
        </p:nvGraphicFramePr>
        <p:xfrm>
          <a:off x="939800" y="1599406"/>
          <a:ext cx="2193925" cy="588963"/>
        </p:xfrm>
        <a:graphic>
          <a:graphicData uri="http://schemas.openxmlformats.org/presentationml/2006/ole">
            <mc:AlternateContent xmlns:mc="http://schemas.openxmlformats.org/markup-compatibility/2006">
              <mc:Choice xmlns:v="urn:schemas-microsoft-com:vml" Requires="v">
                <p:oleObj spid="_x0000_s19713" name="Equation" r:id="rId7" imgW="927100" imgH="266700" progId="Equation.3">
                  <p:embed/>
                </p:oleObj>
              </mc:Choice>
              <mc:Fallback>
                <p:oleObj name="Equation" r:id="rId7" imgW="927100" imgH="266700" progId="Equation.3">
                  <p:embed/>
                  <p:pic>
                    <p:nvPicPr>
                      <p:cNvPr id="0" name=""/>
                      <p:cNvPicPr>
                        <a:picLocks noChangeAspect="1" noChangeArrowheads="1"/>
                      </p:cNvPicPr>
                      <p:nvPr/>
                    </p:nvPicPr>
                    <p:blipFill>
                      <a:blip r:embed="rId8"/>
                      <a:srcRect/>
                      <a:stretch>
                        <a:fillRect/>
                      </a:stretch>
                    </p:blipFill>
                    <p:spPr bwMode="auto">
                      <a:xfrm>
                        <a:off x="939800" y="1599406"/>
                        <a:ext cx="2193925" cy="588963"/>
                      </a:xfrm>
                      <a:prstGeom prst="rect">
                        <a:avLst/>
                      </a:prstGeom>
                      <a:noFill/>
                      <a:extLst/>
                    </p:spPr>
                  </p:pic>
                </p:oleObj>
              </mc:Fallback>
            </mc:AlternateContent>
          </a:graphicData>
        </a:graphic>
      </p:graphicFrame>
      <p:graphicFrame>
        <p:nvGraphicFramePr>
          <p:cNvPr id="7" name="Object 2"/>
          <p:cNvGraphicFramePr>
            <a:graphicFrameLocks noChangeAspect="1"/>
          </p:cNvGraphicFramePr>
          <p:nvPr>
            <p:extLst/>
          </p:nvPr>
        </p:nvGraphicFramePr>
        <p:xfrm>
          <a:off x="2178050" y="2925763"/>
          <a:ext cx="3663950" cy="1038225"/>
        </p:xfrm>
        <a:graphic>
          <a:graphicData uri="http://schemas.openxmlformats.org/presentationml/2006/ole">
            <mc:AlternateContent xmlns:mc="http://schemas.openxmlformats.org/markup-compatibility/2006">
              <mc:Choice xmlns:v="urn:schemas-microsoft-com:vml" Requires="v">
                <p:oleObj spid="_x0000_s19714" name="Equation" r:id="rId9" imgW="1549400" imgH="469900" progId="Equation.3">
                  <p:embed/>
                </p:oleObj>
              </mc:Choice>
              <mc:Fallback>
                <p:oleObj name="Equation" r:id="rId9" imgW="1549400" imgH="469900" progId="Equation.3">
                  <p:embed/>
                  <p:pic>
                    <p:nvPicPr>
                      <p:cNvPr id="0" name=""/>
                      <p:cNvPicPr>
                        <a:picLocks noChangeAspect="1" noChangeArrowheads="1"/>
                      </p:cNvPicPr>
                      <p:nvPr/>
                    </p:nvPicPr>
                    <p:blipFill>
                      <a:blip r:embed="rId10"/>
                      <a:srcRect/>
                      <a:stretch>
                        <a:fillRect/>
                      </a:stretch>
                    </p:blipFill>
                    <p:spPr bwMode="auto">
                      <a:xfrm>
                        <a:off x="2178050" y="2925763"/>
                        <a:ext cx="3663950" cy="1038225"/>
                      </a:xfrm>
                      <a:prstGeom prst="rect">
                        <a:avLst/>
                      </a:prstGeom>
                      <a:noFill/>
                      <a:extLst/>
                    </p:spPr>
                  </p:pic>
                </p:oleObj>
              </mc:Fallback>
            </mc:AlternateContent>
          </a:graphicData>
        </a:graphic>
      </p:graphicFrame>
      <p:graphicFrame>
        <p:nvGraphicFramePr>
          <p:cNvPr id="8" name="Object 2"/>
          <p:cNvGraphicFramePr>
            <a:graphicFrameLocks noChangeAspect="1"/>
          </p:cNvGraphicFramePr>
          <p:nvPr>
            <p:extLst/>
          </p:nvPr>
        </p:nvGraphicFramePr>
        <p:xfrm>
          <a:off x="498548" y="4386413"/>
          <a:ext cx="4265612" cy="1063625"/>
        </p:xfrm>
        <a:graphic>
          <a:graphicData uri="http://schemas.openxmlformats.org/presentationml/2006/ole">
            <mc:AlternateContent xmlns:mc="http://schemas.openxmlformats.org/markup-compatibility/2006">
              <mc:Choice xmlns:v="urn:schemas-microsoft-com:vml" Requires="v">
                <p:oleObj spid="_x0000_s19715" name="Equation" r:id="rId11" imgW="1803400" imgH="482600" progId="Equation.3">
                  <p:embed/>
                </p:oleObj>
              </mc:Choice>
              <mc:Fallback>
                <p:oleObj name="Equation" r:id="rId11" imgW="1803400" imgH="482600" progId="Equation.3">
                  <p:embed/>
                  <p:pic>
                    <p:nvPicPr>
                      <p:cNvPr id="0" name=""/>
                      <p:cNvPicPr>
                        <a:picLocks noChangeAspect="1" noChangeArrowheads="1"/>
                      </p:cNvPicPr>
                      <p:nvPr/>
                    </p:nvPicPr>
                    <p:blipFill>
                      <a:blip r:embed="rId12"/>
                      <a:srcRect/>
                      <a:stretch>
                        <a:fillRect/>
                      </a:stretch>
                    </p:blipFill>
                    <p:spPr bwMode="auto">
                      <a:xfrm>
                        <a:off x="498548" y="4386413"/>
                        <a:ext cx="4265612" cy="1063625"/>
                      </a:xfrm>
                      <a:prstGeom prst="rect">
                        <a:avLst/>
                      </a:prstGeom>
                      <a:noFill/>
                      <a:extLst/>
                    </p:spPr>
                  </p:pic>
                </p:oleObj>
              </mc:Fallback>
            </mc:AlternateContent>
          </a:graphicData>
        </a:graphic>
      </p:graphicFrame>
      <p:graphicFrame>
        <p:nvGraphicFramePr>
          <p:cNvPr id="9" name="Object 2"/>
          <p:cNvGraphicFramePr>
            <a:graphicFrameLocks noChangeAspect="1"/>
          </p:cNvGraphicFramePr>
          <p:nvPr>
            <p:extLst/>
          </p:nvPr>
        </p:nvGraphicFramePr>
        <p:xfrm>
          <a:off x="5613400" y="4416199"/>
          <a:ext cx="2463800" cy="1065212"/>
        </p:xfrm>
        <a:graphic>
          <a:graphicData uri="http://schemas.openxmlformats.org/presentationml/2006/ole">
            <mc:AlternateContent xmlns:mc="http://schemas.openxmlformats.org/markup-compatibility/2006">
              <mc:Choice xmlns:v="urn:schemas-microsoft-com:vml" Requires="v">
                <p:oleObj spid="_x0000_s19716" name="Equation" r:id="rId13" imgW="1041400" imgH="482600" progId="Equation.3">
                  <p:embed/>
                </p:oleObj>
              </mc:Choice>
              <mc:Fallback>
                <p:oleObj name="Equation" r:id="rId13" imgW="1041400" imgH="482600" progId="Equation.3">
                  <p:embed/>
                  <p:pic>
                    <p:nvPicPr>
                      <p:cNvPr id="0" name=""/>
                      <p:cNvPicPr>
                        <a:picLocks noChangeAspect="1" noChangeArrowheads="1"/>
                      </p:cNvPicPr>
                      <p:nvPr/>
                    </p:nvPicPr>
                    <p:blipFill>
                      <a:blip r:embed="rId14"/>
                      <a:srcRect/>
                      <a:stretch>
                        <a:fillRect/>
                      </a:stretch>
                    </p:blipFill>
                    <p:spPr bwMode="auto">
                      <a:xfrm>
                        <a:off x="5613400" y="4416199"/>
                        <a:ext cx="2463800" cy="1065212"/>
                      </a:xfrm>
                      <a:prstGeom prst="rect">
                        <a:avLst/>
                      </a:prstGeom>
                      <a:noFill/>
                      <a:ex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139101324"/>
              </p:ext>
            </p:extLst>
          </p:nvPr>
        </p:nvGraphicFramePr>
        <p:xfrm>
          <a:off x="331982" y="5574353"/>
          <a:ext cx="2492375" cy="927100"/>
        </p:xfrm>
        <a:graphic>
          <a:graphicData uri="http://schemas.openxmlformats.org/presentationml/2006/ole">
            <mc:AlternateContent xmlns:mc="http://schemas.openxmlformats.org/markup-compatibility/2006">
              <mc:Choice xmlns:v="urn:schemas-microsoft-com:vml" Requires="v">
                <p:oleObj spid="_x0000_s19717" name="Equation" r:id="rId15" imgW="1054100" imgH="419100" progId="Equation.3">
                  <p:embed/>
                </p:oleObj>
              </mc:Choice>
              <mc:Fallback>
                <p:oleObj name="Equation" r:id="rId15" imgW="1054100" imgH="419100" progId="Equation.3">
                  <p:embed/>
                  <p:pic>
                    <p:nvPicPr>
                      <p:cNvPr id="0" name=""/>
                      <p:cNvPicPr>
                        <a:picLocks noChangeAspect="1" noChangeArrowheads="1"/>
                      </p:cNvPicPr>
                      <p:nvPr/>
                    </p:nvPicPr>
                    <p:blipFill>
                      <a:blip r:embed="rId16"/>
                      <a:srcRect/>
                      <a:stretch>
                        <a:fillRect/>
                      </a:stretch>
                    </p:blipFill>
                    <p:spPr bwMode="auto">
                      <a:xfrm>
                        <a:off x="331982" y="5574353"/>
                        <a:ext cx="2492375" cy="927100"/>
                      </a:xfrm>
                      <a:prstGeom prst="rect">
                        <a:avLst/>
                      </a:prstGeom>
                      <a:noFill/>
                      <a:ex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129953589"/>
              </p:ext>
            </p:extLst>
          </p:nvPr>
        </p:nvGraphicFramePr>
        <p:xfrm>
          <a:off x="4010025" y="5797581"/>
          <a:ext cx="1111250" cy="392112"/>
        </p:xfrm>
        <a:graphic>
          <a:graphicData uri="http://schemas.openxmlformats.org/presentationml/2006/ole">
            <mc:AlternateContent xmlns:mc="http://schemas.openxmlformats.org/markup-compatibility/2006">
              <mc:Choice xmlns:v="urn:schemas-microsoft-com:vml" Requires="v">
                <p:oleObj spid="_x0000_s19718" name="Equation" r:id="rId17" imgW="469900" imgH="177800" progId="Equation.3">
                  <p:embed/>
                </p:oleObj>
              </mc:Choice>
              <mc:Fallback>
                <p:oleObj name="Equation" r:id="rId17" imgW="469900" imgH="177800" progId="Equation.3">
                  <p:embed/>
                  <p:pic>
                    <p:nvPicPr>
                      <p:cNvPr id="0" name=""/>
                      <p:cNvPicPr>
                        <a:picLocks noChangeAspect="1" noChangeArrowheads="1"/>
                      </p:cNvPicPr>
                      <p:nvPr/>
                    </p:nvPicPr>
                    <p:blipFill>
                      <a:blip r:embed="rId18"/>
                      <a:srcRect/>
                      <a:stretch>
                        <a:fillRect/>
                      </a:stretch>
                    </p:blipFill>
                    <p:spPr bwMode="auto">
                      <a:xfrm>
                        <a:off x="4010025" y="5797581"/>
                        <a:ext cx="1111250" cy="392112"/>
                      </a:xfrm>
                      <a:prstGeom prst="rect">
                        <a:avLst/>
                      </a:prstGeom>
                      <a:noFill/>
                      <a:extLst/>
                    </p:spPr>
                  </p:pic>
                </p:oleObj>
              </mc:Fallback>
            </mc:AlternateContent>
          </a:graphicData>
        </a:graphic>
      </p:graphicFrame>
      <p:graphicFrame>
        <p:nvGraphicFramePr>
          <p:cNvPr id="12" name="Object 2"/>
          <p:cNvGraphicFramePr>
            <a:graphicFrameLocks noChangeAspect="1"/>
          </p:cNvGraphicFramePr>
          <p:nvPr>
            <p:extLst>
              <p:ext uri="{D42A27DB-BD31-4B8C-83A1-F6EECF244321}">
                <p14:modId xmlns:p14="http://schemas.microsoft.com/office/powerpoint/2010/main" val="1413744532"/>
              </p:ext>
            </p:extLst>
          </p:nvPr>
        </p:nvGraphicFramePr>
        <p:xfrm>
          <a:off x="5842000" y="5739606"/>
          <a:ext cx="1682750" cy="615950"/>
        </p:xfrm>
        <a:graphic>
          <a:graphicData uri="http://schemas.openxmlformats.org/presentationml/2006/ole">
            <mc:AlternateContent xmlns:mc="http://schemas.openxmlformats.org/markup-compatibility/2006">
              <mc:Choice xmlns:v="urn:schemas-microsoft-com:vml" Requires="v">
                <p:oleObj spid="_x0000_s19719" name="Equation" r:id="rId19" imgW="711200" imgH="279400" progId="Equation.3">
                  <p:embed/>
                </p:oleObj>
              </mc:Choice>
              <mc:Fallback>
                <p:oleObj name="Equation" r:id="rId19" imgW="711200" imgH="279400" progId="Equation.3">
                  <p:embed/>
                  <p:pic>
                    <p:nvPicPr>
                      <p:cNvPr id="0" name=""/>
                      <p:cNvPicPr>
                        <a:picLocks noChangeAspect="1" noChangeArrowheads="1"/>
                      </p:cNvPicPr>
                      <p:nvPr/>
                    </p:nvPicPr>
                    <p:blipFill>
                      <a:blip r:embed="rId20"/>
                      <a:srcRect/>
                      <a:stretch>
                        <a:fillRect/>
                      </a:stretch>
                    </p:blipFill>
                    <p:spPr bwMode="auto">
                      <a:xfrm>
                        <a:off x="5842000" y="5739606"/>
                        <a:ext cx="1682750" cy="615950"/>
                      </a:xfrm>
                      <a:prstGeom prst="rect">
                        <a:avLst/>
                      </a:prstGeom>
                      <a:noFill/>
                      <a:extLst/>
                    </p:spPr>
                  </p:pic>
                </p:oleObj>
              </mc:Fallback>
            </mc:AlternateContent>
          </a:graphicData>
        </a:graphic>
      </p:graphicFrame>
    </p:spTree>
    <p:extLst>
      <p:ext uri="{BB962C8B-B14F-4D97-AF65-F5344CB8AC3E}">
        <p14:creationId xmlns:p14="http://schemas.microsoft.com/office/powerpoint/2010/main" val="365049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a:t>
            </a:r>
            <a:endParaRPr lang="en-US" dirty="0"/>
          </a:p>
        </p:txBody>
      </p:sp>
      <p:sp>
        <p:nvSpPr>
          <p:cNvPr id="3" name="Content Placeholder 2"/>
          <p:cNvSpPr>
            <a:spLocks noGrp="1"/>
          </p:cNvSpPr>
          <p:nvPr>
            <p:ph idx="4294967295"/>
          </p:nvPr>
        </p:nvSpPr>
        <p:spPr>
          <a:xfrm>
            <a:off x="457200" y="1752600"/>
            <a:ext cx="7620000" cy="4373563"/>
          </a:xfrm>
          <a:prstGeom prst="rect">
            <a:avLst/>
          </a:prstGeom>
        </p:spPr>
        <p:txBody>
          <a:bodyPr/>
          <a:lstStyle/>
          <a:p>
            <a:r>
              <a:rPr lang="en-US" dirty="0" smtClean="0"/>
              <a:t>I know the time when I can apply Taylor dispersion (i.e. assume transport is one-dimensional) – how far from a point spill must I be to be able to apply it?</a:t>
            </a:r>
            <a:endParaRPr lang="en-US" dirty="0"/>
          </a:p>
        </p:txBody>
      </p:sp>
      <p:graphicFrame>
        <p:nvGraphicFramePr>
          <p:cNvPr id="4" name="Object 2"/>
          <p:cNvGraphicFramePr>
            <a:graphicFrameLocks noChangeAspect="1"/>
          </p:cNvGraphicFramePr>
          <p:nvPr>
            <p:extLst/>
          </p:nvPr>
        </p:nvGraphicFramePr>
        <p:xfrm>
          <a:off x="5889625" y="2953543"/>
          <a:ext cx="1292225" cy="1036637"/>
        </p:xfrm>
        <a:graphic>
          <a:graphicData uri="http://schemas.openxmlformats.org/presentationml/2006/ole">
            <mc:AlternateContent xmlns:mc="http://schemas.openxmlformats.org/markup-compatibility/2006">
              <mc:Choice xmlns:v="urn:schemas-microsoft-com:vml" Requires="v">
                <p:oleObj spid="_x0000_s21603" name="Equation" r:id="rId3" imgW="546100" imgH="469900" progId="Equation.3">
                  <p:embed/>
                </p:oleObj>
              </mc:Choice>
              <mc:Fallback>
                <p:oleObj name="Equation" r:id="rId3" imgW="546100" imgH="469900" progId="Equation.3">
                  <p:embed/>
                  <p:pic>
                    <p:nvPicPr>
                      <p:cNvPr id="0" name=""/>
                      <p:cNvPicPr>
                        <a:picLocks noChangeAspect="1" noChangeArrowheads="1"/>
                      </p:cNvPicPr>
                      <p:nvPr/>
                    </p:nvPicPr>
                    <p:blipFill>
                      <a:blip r:embed="rId4"/>
                      <a:srcRect/>
                      <a:stretch>
                        <a:fillRect/>
                      </a:stretch>
                    </p:blipFill>
                    <p:spPr bwMode="auto">
                      <a:xfrm>
                        <a:off x="5889625" y="2953543"/>
                        <a:ext cx="1292225" cy="1036637"/>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nvPr>
        </p:nvGraphicFramePr>
        <p:xfrm>
          <a:off x="4232275" y="2953543"/>
          <a:ext cx="1292225" cy="1065213"/>
        </p:xfrm>
        <a:graphic>
          <a:graphicData uri="http://schemas.openxmlformats.org/presentationml/2006/ole">
            <mc:AlternateContent xmlns:mc="http://schemas.openxmlformats.org/markup-compatibility/2006">
              <mc:Choice xmlns:v="urn:schemas-microsoft-com:vml" Requires="v">
                <p:oleObj spid="_x0000_s21604" name="Equation" r:id="rId5" imgW="546100" imgH="482600" progId="Equation.3">
                  <p:embed/>
                </p:oleObj>
              </mc:Choice>
              <mc:Fallback>
                <p:oleObj name="Equation" r:id="rId5" imgW="546100" imgH="482600" progId="Equation.3">
                  <p:embed/>
                  <p:pic>
                    <p:nvPicPr>
                      <p:cNvPr id="0" name=""/>
                      <p:cNvPicPr>
                        <a:picLocks noChangeAspect="1" noChangeArrowheads="1"/>
                      </p:cNvPicPr>
                      <p:nvPr/>
                    </p:nvPicPr>
                    <p:blipFill>
                      <a:blip r:embed="rId6"/>
                      <a:srcRect/>
                      <a:stretch>
                        <a:fillRect/>
                      </a:stretch>
                    </p:blipFill>
                    <p:spPr bwMode="auto">
                      <a:xfrm>
                        <a:off x="4232275" y="2953543"/>
                        <a:ext cx="1292225" cy="1065213"/>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nvPr>
        </p:nvGraphicFramePr>
        <p:xfrm>
          <a:off x="1219200" y="3186113"/>
          <a:ext cx="2735263" cy="590550"/>
        </p:xfrm>
        <a:graphic>
          <a:graphicData uri="http://schemas.openxmlformats.org/presentationml/2006/ole">
            <mc:AlternateContent xmlns:mc="http://schemas.openxmlformats.org/markup-compatibility/2006">
              <mc:Choice xmlns:v="urn:schemas-microsoft-com:vml" Requires="v">
                <p:oleObj spid="_x0000_s21605" name="Equation" r:id="rId7" imgW="1155700" imgH="266700" progId="Equation.3">
                  <p:embed/>
                </p:oleObj>
              </mc:Choice>
              <mc:Fallback>
                <p:oleObj name="Equation" r:id="rId7" imgW="1155700" imgH="266700" progId="Equation.3">
                  <p:embed/>
                  <p:pic>
                    <p:nvPicPr>
                      <p:cNvPr id="0" name=""/>
                      <p:cNvPicPr>
                        <a:picLocks noChangeAspect="1" noChangeArrowheads="1"/>
                      </p:cNvPicPr>
                      <p:nvPr/>
                    </p:nvPicPr>
                    <p:blipFill>
                      <a:blip r:embed="rId8"/>
                      <a:srcRect/>
                      <a:stretch>
                        <a:fillRect/>
                      </a:stretch>
                    </p:blipFill>
                    <p:spPr bwMode="auto">
                      <a:xfrm>
                        <a:off x="1219200" y="3186113"/>
                        <a:ext cx="2735263" cy="590550"/>
                      </a:xfrm>
                      <a:prstGeom prst="rect">
                        <a:avLst/>
                      </a:prstGeom>
                      <a:noFill/>
                      <a:extLst/>
                    </p:spPr>
                  </p:pic>
                </p:oleObj>
              </mc:Fallback>
            </mc:AlternateContent>
          </a:graphicData>
        </a:graphic>
      </p:graphicFrame>
      <p:graphicFrame>
        <p:nvGraphicFramePr>
          <p:cNvPr id="9" name="Object 2"/>
          <p:cNvGraphicFramePr>
            <a:graphicFrameLocks noChangeAspect="1"/>
          </p:cNvGraphicFramePr>
          <p:nvPr>
            <p:extLst/>
          </p:nvPr>
        </p:nvGraphicFramePr>
        <p:xfrm>
          <a:off x="3375025" y="5038725"/>
          <a:ext cx="1563688" cy="365125"/>
        </p:xfrm>
        <a:graphic>
          <a:graphicData uri="http://schemas.openxmlformats.org/presentationml/2006/ole">
            <mc:AlternateContent xmlns:mc="http://schemas.openxmlformats.org/markup-compatibility/2006">
              <mc:Choice xmlns:v="urn:schemas-microsoft-com:vml" Requires="v">
                <p:oleObj spid="_x0000_s21606" name="Equation" r:id="rId9" imgW="660400" imgH="165100" progId="Equation.3">
                  <p:embed/>
                </p:oleObj>
              </mc:Choice>
              <mc:Fallback>
                <p:oleObj name="Equation" r:id="rId9" imgW="660400" imgH="165100" progId="Equation.3">
                  <p:embed/>
                  <p:pic>
                    <p:nvPicPr>
                      <p:cNvPr id="0" name=""/>
                      <p:cNvPicPr>
                        <a:picLocks noChangeAspect="1" noChangeArrowheads="1"/>
                      </p:cNvPicPr>
                      <p:nvPr/>
                    </p:nvPicPr>
                    <p:blipFill>
                      <a:blip r:embed="rId10"/>
                      <a:srcRect/>
                      <a:stretch>
                        <a:fillRect/>
                      </a:stretch>
                    </p:blipFill>
                    <p:spPr bwMode="auto">
                      <a:xfrm>
                        <a:off x="3375025" y="5038725"/>
                        <a:ext cx="1563688" cy="365125"/>
                      </a:xfrm>
                      <a:prstGeom prst="rect">
                        <a:avLst/>
                      </a:prstGeom>
                      <a:noFill/>
                      <a:extLst/>
                    </p:spPr>
                  </p:pic>
                </p:oleObj>
              </mc:Fallback>
            </mc:AlternateContent>
          </a:graphicData>
        </a:graphic>
      </p:graphicFrame>
    </p:spTree>
    <p:extLst>
      <p:ext uri="{BB962C8B-B14F-4D97-AF65-F5344CB8AC3E}">
        <p14:creationId xmlns:p14="http://schemas.microsoft.com/office/powerpoint/2010/main" val="201973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t>
            </a:r>
            <a:r>
              <a:rPr lang="en-US" dirty="0" err="1" smtClean="0"/>
              <a:t>oRder</a:t>
            </a:r>
            <a:r>
              <a:rPr lang="en-US" dirty="0" smtClean="0"/>
              <a:t> </a:t>
            </a:r>
            <a:r>
              <a:rPr lang="en-US" dirty="0" err="1" smtClean="0"/>
              <a:t>REaction</a:t>
            </a:r>
            <a:endParaRPr lang="en-US" dirty="0"/>
          </a:p>
        </p:txBody>
      </p:sp>
      <p:sp>
        <p:nvSpPr>
          <p:cNvPr id="3" name="Content Placeholder 2"/>
          <p:cNvSpPr>
            <a:spLocks noGrp="1"/>
          </p:cNvSpPr>
          <p:nvPr>
            <p:ph idx="4294967295"/>
          </p:nvPr>
        </p:nvSpPr>
        <p:spPr>
          <a:xfrm>
            <a:off x="457200" y="1752600"/>
            <a:ext cx="7620000" cy="5105400"/>
          </a:xfrm>
          <a:prstGeom prst="rect">
            <a:avLst/>
          </a:prstGeom>
        </p:spPr>
        <p:txBody>
          <a:bodyPr>
            <a:normAutofit fontScale="85000" lnSpcReduction="20000"/>
          </a:bodyPr>
          <a:lstStyle/>
          <a:p>
            <a:r>
              <a:rPr lang="en-US" dirty="0" smtClean="0"/>
              <a:t>The solution to</a:t>
            </a:r>
          </a:p>
          <a:p>
            <a:endParaRPr lang="en-US" dirty="0"/>
          </a:p>
          <a:p>
            <a:endParaRPr lang="en-US" dirty="0" smtClean="0"/>
          </a:p>
          <a:p>
            <a:endParaRPr lang="en-US" dirty="0"/>
          </a:p>
          <a:p>
            <a:endParaRPr lang="en-US" dirty="0" smtClean="0"/>
          </a:p>
          <a:p>
            <a:r>
              <a:rPr lang="en-US" dirty="0" smtClean="0"/>
              <a:t>Is</a:t>
            </a:r>
          </a:p>
          <a:p>
            <a:endParaRPr lang="en-US" dirty="0"/>
          </a:p>
          <a:p>
            <a:endParaRPr lang="en-US" dirty="0" smtClean="0"/>
          </a:p>
          <a:p>
            <a:endParaRPr lang="en-US" dirty="0"/>
          </a:p>
          <a:p>
            <a:endParaRPr lang="en-US" dirty="0" smtClean="0"/>
          </a:p>
          <a:p>
            <a:endParaRPr lang="en-US" dirty="0">
              <a:solidFill>
                <a:srgbClr val="0000FF"/>
              </a:solidFill>
            </a:endParaRPr>
          </a:p>
          <a:p>
            <a:r>
              <a:rPr lang="en-US" dirty="0" smtClean="0">
                <a:solidFill>
                  <a:srgbClr val="0000FF"/>
                </a:solidFill>
              </a:rPr>
              <a:t>In general if you know answer for conservative, multiply by decaying exponential like this!!</a:t>
            </a:r>
          </a:p>
          <a:p>
            <a:endParaRPr lang="en-US" dirty="0"/>
          </a:p>
        </p:txBody>
      </p:sp>
      <p:graphicFrame>
        <p:nvGraphicFramePr>
          <p:cNvPr id="4" name="Object 2"/>
          <p:cNvGraphicFramePr>
            <a:graphicFrameLocks noChangeAspect="1"/>
          </p:cNvGraphicFramePr>
          <p:nvPr>
            <p:extLst/>
          </p:nvPr>
        </p:nvGraphicFramePr>
        <p:xfrm>
          <a:off x="487363" y="2308225"/>
          <a:ext cx="4386262" cy="1038225"/>
        </p:xfrm>
        <a:graphic>
          <a:graphicData uri="http://schemas.openxmlformats.org/presentationml/2006/ole">
            <mc:AlternateContent xmlns:mc="http://schemas.openxmlformats.org/markup-compatibility/2006">
              <mc:Choice xmlns:v="urn:schemas-microsoft-com:vml" Requires="v">
                <p:oleObj spid="_x0000_s22615" name="Equation" r:id="rId3" imgW="1854200" imgH="469900" progId="Equation.3">
                  <p:embed/>
                </p:oleObj>
              </mc:Choice>
              <mc:Fallback>
                <p:oleObj name="Equation" r:id="rId3" imgW="1854200" imgH="469900" progId="Equation.3">
                  <p:embed/>
                  <p:pic>
                    <p:nvPicPr>
                      <p:cNvPr id="0" name=""/>
                      <p:cNvPicPr>
                        <a:picLocks noChangeAspect="1" noChangeArrowheads="1"/>
                      </p:cNvPicPr>
                      <p:nvPr/>
                    </p:nvPicPr>
                    <p:blipFill>
                      <a:blip r:embed="rId4"/>
                      <a:srcRect/>
                      <a:stretch>
                        <a:fillRect/>
                      </a:stretch>
                    </p:blipFill>
                    <p:spPr bwMode="auto">
                      <a:xfrm>
                        <a:off x="487363" y="2308225"/>
                        <a:ext cx="4386262" cy="1038225"/>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nvPr>
        </p:nvGraphicFramePr>
        <p:xfrm>
          <a:off x="5881688" y="2520950"/>
          <a:ext cx="2673350" cy="533400"/>
        </p:xfrm>
        <a:graphic>
          <a:graphicData uri="http://schemas.openxmlformats.org/presentationml/2006/ole">
            <mc:AlternateContent xmlns:mc="http://schemas.openxmlformats.org/markup-compatibility/2006">
              <mc:Choice xmlns:v="urn:schemas-microsoft-com:vml" Requires="v">
                <p:oleObj spid="_x0000_s22616" name="Equation" r:id="rId5" imgW="1130300" imgH="241300" progId="Equation.3">
                  <p:embed/>
                </p:oleObj>
              </mc:Choice>
              <mc:Fallback>
                <p:oleObj name="Equation" r:id="rId5" imgW="1130300" imgH="241300" progId="Equation.3">
                  <p:embed/>
                  <p:pic>
                    <p:nvPicPr>
                      <p:cNvPr id="0" name=""/>
                      <p:cNvPicPr>
                        <a:picLocks noChangeAspect="1" noChangeArrowheads="1"/>
                      </p:cNvPicPr>
                      <p:nvPr/>
                    </p:nvPicPr>
                    <p:blipFill>
                      <a:blip r:embed="rId6"/>
                      <a:srcRect/>
                      <a:stretch>
                        <a:fillRect/>
                      </a:stretch>
                    </p:blipFill>
                    <p:spPr bwMode="auto">
                      <a:xfrm>
                        <a:off x="5881688" y="2520950"/>
                        <a:ext cx="2673350" cy="533400"/>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548398221"/>
              </p:ext>
            </p:extLst>
          </p:nvPr>
        </p:nvGraphicFramePr>
        <p:xfrm>
          <a:off x="487363" y="4305300"/>
          <a:ext cx="3736975" cy="1336675"/>
        </p:xfrm>
        <a:graphic>
          <a:graphicData uri="http://schemas.openxmlformats.org/presentationml/2006/ole">
            <mc:AlternateContent xmlns:mc="http://schemas.openxmlformats.org/markup-compatibility/2006">
              <mc:Choice xmlns:v="urn:schemas-microsoft-com:vml" Requires="v">
                <p:oleObj spid="_x0000_s22617" name="Equation" r:id="rId7" imgW="1663700" imgH="635000" progId="Equation.3">
                  <p:embed/>
                </p:oleObj>
              </mc:Choice>
              <mc:Fallback>
                <p:oleObj name="Equation" r:id="rId7" imgW="1663700" imgH="635000" progId="Equation.3">
                  <p:embed/>
                  <p:pic>
                    <p:nvPicPr>
                      <p:cNvPr id="0" name=""/>
                      <p:cNvPicPr>
                        <a:picLocks noChangeAspect="1" noChangeArrowheads="1"/>
                      </p:cNvPicPr>
                      <p:nvPr/>
                    </p:nvPicPr>
                    <p:blipFill>
                      <a:blip r:embed="rId8"/>
                      <a:srcRect/>
                      <a:stretch>
                        <a:fillRect/>
                      </a:stretch>
                    </p:blipFill>
                    <p:spPr bwMode="auto">
                      <a:xfrm>
                        <a:off x="487363" y="4305300"/>
                        <a:ext cx="3736975" cy="1336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1009076875"/>
              </p:ext>
            </p:extLst>
          </p:nvPr>
        </p:nvGraphicFramePr>
        <p:xfrm>
          <a:off x="5881688" y="3702969"/>
          <a:ext cx="2252662" cy="1038225"/>
        </p:xfrm>
        <a:graphic>
          <a:graphicData uri="http://schemas.openxmlformats.org/presentationml/2006/ole">
            <mc:AlternateContent xmlns:mc="http://schemas.openxmlformats.org/markup-compatibility/2006">
              <mc:Choice xmlns:v="urn:schemas-microsoft-com:vml" Requires="v">
                <p:oleObj spid="_x0000_s22618" name="Equation" r:id="rId9" imgW="952500" imgH="469900" progId="Equation.3">
                  <p:embed/>
                </p:oleObj>
              </mc:Choice>
              <mc:Fallback>
                <p:oleObj name="Equation" r:id="rId9" imgW="952500" imgH="469900" progId="Equation.3">
                  <p:embed/>
                  <p:pic>
                    <p:nvPicPr>
                      <p:cNvPr id="0" name=""/>
                      <p:cNvPicPr>
                        <a:picLocks noChangeAspect="1" noChangeArrowheads="1"/>
                      </p:cNvPicPr>
                      <p:nvPr/>
                    </p:nvPicPr>
                    <p:blipFill>
                      <a:blip r:embed="rId10"/>
                      <a:srcRect/>
                      <a:stretch>
                        <a:fillRect/>
                      </a:stretch>
                    </p:blipFill>
                    <p:spPr bwMode="auto">
                      <a:xfrm>
                        <a:off x="5881688" y="3702969"/>
                        <a:ext cx="2252662" cy="1038225"/>
                      </a:xfrm>
                      <a:prstGeom prst="rect">
                        <a:avLst/>
                      </a:prstGeom>
                      <a:noFill/>
                      <a:extLst/>
                    </p:spPr>
                  </p:pic>
                </p:oleObj>
              </mc:Fallback>
            </mc:AlternateContent>
          </a:graphicData>
        </a:graphic>
      </p:graphicFrame>
      <p:sp>
        <p:nvSpPr>
          <p:cNvPr id="8" name="TextBox 7"/>
          <p:cNvSpPr txBox="1"/>
          <p:nvPr/>
        </p:nvSpPr>
        <p:spPr>
          <a:xfrm>
            <a:off x="5453642" y="4718645"/>
            <a:ext cx="3108754" cy="923330"/>
          </a:xfrm>
          <a:prstGeom prst="rect">
            <a:avLst/>
          </a:prstGeom>
          <a:noFill/>
        </p:spPr>
        <p:txBody>
          <a:bodyPr wrap="square" rtlCol="0">
            <a:spAutoFit/>
          </a:bodyPr>
          <a:lstStyle/>
          <a:p>
            <a:r>
              <a:rPr lang="en-US" dirty="0" smtClean="0"/>
              <a:t>The total amount of mass in your system is decaying exponentially over time</a:t>
            </a:r>
            <a:endParaRPr lang="en-US" dirty="0"/>
          </a:p>
        </p:txBody>
      </p:sp>
    </p:spTree>
    <p:extLst>
      <p:ext uri="{BB962C8B-B14F-4D97-AF65-F5344CB8AC3E}">
        <p14:creationId xmlns:p14="http://schemas.microsoft.com/office/powerpoint/2010/main" val="1959857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If we include both advection and dispersion</a:t>
            </a:r>
            <a:endParaRPr lang="en-US" dirty="0"/>
          </a:p>
        </p:txBody>
      </p:sp>
      <p:sp>
        <p:nvSpPr>
          <p:cNvPr id="4" name="Content Placeholder 2"/>
          <p:cNvSpPr txBox="1">
            <a:spLocks/>
          </p:cNvSpPr>
          <p:nvPr/>
        </p:nvSpPr>
        <p:spPr>
          <a:xfrm>
            <a:off x="658814" y="2202656"/>
            <a:ext cx="7824787" cy="3840163"/>
          </a:xfrm>
          <a:prstGeom prst="rect">
            <a:avLst/>
          </a:prstGeom>
        </p:spPr>
        <p:txBody>
          <a:bodyPr vert="horz" lIns="91440" tIns="45720" rIns="91440" bIns="45720" rtlCol="0">
            <a:normAutofit/>
          </a:bodyPr>
          <a:lst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Imagine you have a continuous source at x=0 and you are only interested in x greater than zero (semi-infinite domain)</a:t>
            </a:r>
          </a:p>
          <a:p>
            <a:endParaRPr lang="en-US" dirty="0" smtClean="0"/>
          </a:p>
          <a:p>
            <a:pPr marL="0" indent="0">
              <a:buNone/>
            </a:pPr>
            <a:endParaRPr lang="en-US" dirty="0" smtClean="0"/>
          </a:p>
          <a:p>
            <a:r>
              <a:rPr lang="en-US" dirty="0" smtClean="0"/>
              <a:t>The general solution to this ODE is</a:t>
            </a:r>
            <a:endParaRPr lang="en-US" dirty="0"/>
          </a:p>
        </p:txBody>
      </p:sp>
      <p:graphicFrame>
        <p:nvGraphicFramePr>
          <p:cNvPr id="7" name="Object 5"/>
          <p:cNvGraphicFramePr>
            <a:graphicFrameLocks noChangeAspect="1"/>
          </p:cNvGraphicFramePr>
          <p:nvPr>
            <p:extLst/>
          </p:nvPr>
        </p:nvGraphicFramePr>
        <p:xfrm>
          <a:off x="3250703" y="3101950"/>
          <a:ext cx="2370138" cy="842962"/>
        </p:xfrm>
        <a:graphic>
          <a:graphicData uri="http://schemas.openxmlformats.org/presentationml/2006/ole">
            <mc:AlternateContent xmlns:mc="http://schemas.openxmlformats.org/markup-compatibility/2006">
              <mc:Choice xmlns:v="urn:schemas-microsoft-com:vml" Requires="v">
                <p:oleObj spid="_x0000_s25649" name="Equation" r:id="rId3" imgW="1066800" imgH="406400" progId="Equation.3">
                  <p:embed/>
                </p:oleObj>
              </mc:Choice>
              <mc:Fallback>
                <p:oleObj name="Equation" r:id="rId3" imgW="1066800" imgH="406400" progId="Equation.3">
                  <p:embed/>
                  <p:pic>
                    <p:nvPicPr>
                      <p:cNvPr id="0" name=""/>
                      <p:cNvPicPr>
                        <a:picLocks noChangeAspect="1" noChangeArrowheads="1"/>
                      </p:cNvPicPr>
                      <p:nvPr/>
                    </p:nvPicPr>
                    <p:blipFill>
                      <a:blip r:embed="rId4"/>
                      <a:srcRect/>
                      <a:stretch>
                        <a:fillRect/>
                      </a:stretch>
                    </p:blipFill>
                    <p:spPr bwMode="auto">
                      <a:xfrm>
                        <a:off x="3250703" y="3101950"/>
                        <a:ext cx="2370138" cy="842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Oval 2"/>
          <p:cNvSpPr/>
          <p:nvPr/>
        </p:nvSpPr>
        <p:spPr>
          <a:xfrm>
            <a:off x="5093888" y="3282923"/>
            <a:ext cx="648558" cy="621459"/>
          </a:xfrm>
          <a:prstGeom prst="ellipse">
            <a:avLst/>
          </a:prstGeom>
          <a:noFill/>
          <a:ln w="412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Object 5"/>
          <p:cNvGraphicFramePr>
            <a:graphicFrameLocks noChangeAspect="1"/>
          </p:cNvGraphicFramePr>
          <p:nvPr>
            <p:extLst/>
          </p:nvPr>
        </p:nvGraphicFramePr>
        <p:xfrm>
          <a:off x="2257425" y="5013325"/>
          <a:ext cx="4629150" cy="949325"/>
        </p:xfrm>
        <a:graphic>
          <a:graphicData uri="http://schemas.openxmlformats.org/presentationml/2006/ole">
            <mc:AlternateContent xmlns:mc="http://schemas.openxmlformats.org/markup-compatibility/2006">
              <mc:Choice xmlns:v="urn:schemas-microsoft-com:vml" Requires="v">
                <p:oleObj spid="_x0000_s25650" name="Equation" r:id="rId5" imgW="2082800" imgH="457200" progId="Equation.3">
                  <p:embed/>
                </p:oleObj>
              </mc:Choice>
              <mc:Fallback>
                <p:oleObj name="Equation" r:id="rId5" imgW="2082800" imgH="457200" progId="Equation.3">
                  <p:embed/>
                  <p:pic>
                    <p:nvPicPr>
                      <p:cNvPr id="0" name=""/>
                      <p:cNvPicPr>
                        <a:picLocks noChangeAspect="1" noChangeArrowheads="1"/>
                      </p:cNvPicPr>
                      <p:nvPr/>
                    </p:nvPicPr>
                    <p:blipFill>
                      <a:blip r:embed="rId6"/>
                      <a:srcRect/>
                      <a:stretch>
                        <a:fillRect/>
                      </a:stretch>
                    </p:blipFill>
                    <p:spPr bwMode="auto">
                      <a:xfrm>
                        <a:off x="2257425" y="5013325"/>
                        <a:ext cx="4629150"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Arrow Connector 5"/>
          <p:cNvCxnSpPr/>
          <p:nvPr/>
        </p:nvCxnSpPr>
        <p:spPr>
          <a:xfrm flipV="1">
            <a:off x="2616200" y="5257800"/>
            <a:ext cx="634503" cy="927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101679" y="6203434"/>
            <a:ext cx="5984418" cy="369332"/>
          </a:xfrm>
          <a:prstGeom prst="rect">
            <a:avLst/>
          </a:prstGeom>
          <a:noFill/>
        </p:spPr>
        <p:txBody>
          <a:bodyPr wrap="none" rtlCol="0">
            <a:spAutoFit/>
          </a:bodyPr>
          <a:lstStyle/>
          <a:p>
            <a:r>
              <a:rPr lang="en-US" dirty="0" smtClean="0"/>
              <a:t>A</a:t>
            </a:r>
            <a:r>
              <a:rPr lang="en-US" baseline="-25000" dirty="0" smtClean="0"/>
              <a:t>1</a:t>
            </a:r>
            <a:r>
              <a:rPr lang="en-US" dirty="0" smtClean="0"/>
              <a:t>=0, because concentration must be finite as x-&gt;infinity</a:t>
            </a:r>
            <a:endParaRPr lang="en-US" dirty="0"/>
          </a:p>
        </p:txBody>
      </p:sp>
    </p:spTree>
    <p:extLst>
      <p:ext uri="{BB962C8B-B14F-4D97-AF65-F5344CB8AC3E}">
        <p14:creationId xmlns:p14="http://schemas.microsoft.com/office/powerpoint/2010/main" val="1207712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Mathematical Model</a:t>
            </a:r>
            <a:endParaRPr lang="en-US" dirty="0"/>
          </a:p>
        </p:txBody>
      </p:sp>
      <p:sp>
        <p:nvSpPr>
          <p:cNvPr id="3" name="Content Placeholder 2"/>
          <p:cNvSpPr>
            <a:spLocks noGrp="1"/>
          </p:cNvSpPr>
          <p:nvPr>
            <p:ph idx="4294967295"/>
          </p:nvPr>
        </p:nvSpPr>
        <p:spPr>
          <a:xfrm>
            <a:off x="457200" y="1752600"/>
            <a:ext cx="7620000" cy="4373563"/>
          </a:xfrm>
          <a:prstGeom prst="rect">
            <a:avLst/>
          </a:prstGeom>
        </p:spPr>
        <p:txBody>
          <a:bodyPr/>
          <a:lstStyle/>
          <a:p>
            <a:r>
              <a:rPr lang="en-US" dirty="0" smtClean="0"/>
              <a:t>Based on our conceptual figure and ideas</a:t>
            </a:r>
            <a:endParaRPr lang="en-US" dirty="0"/>
          </a:p>
        </p:txBody>
      </p:sp>
      <p:sp>
        <p:nvSpPr>
          <p:cNvPr id="4" name="TextBox 3"/>
          <p:cNvSpPr txBox="1"/>
          <p:nvPr/>
        </p:nvSpPr>
        <p:spPr>
          <a:xfrm>
            <a:off x="3584272" y="3159035"/>
            <a:ext cx="3845073" cy="1200329"/>
          </a:xfrm>
          <a:prstGeom prst="rect">
            <a:avLst/>
          </a:prstGeom>
          <a:noFill/>
        </p:spPr>
        <p:txBody>
          <a:bodyPr wrap="none" rtlCol="0">
            <a:spAutoFit/>
          </a:bodyPr>
          <a:lstStyle/>
          <a:p>
            <a:endParaRPr lang="en-US" dirty="0" smtClean="0"/>
          </a:p>
          <a:p>
            <a:r>
              <a:rPr lang="en-US" dirty="0" smtClean="0"/>
              <a:t>Transport is by vertical dispersion</a:t>
            </a:r>
            <a:r>
              <a:rPr lang="is-IS" dirty="0" smtClean="0"/>
              <a:t>…</a:t>
            </a:r>
          </a:p>
          <a:p>
            <a:endParaRPr lang="is-IS" dirty="0"/>
          </a:p>
          <a:p>
            <a:endParaRPr lang="en-US" dirty="0"/>
          </a:p>
        </p:txBody>
      </p:sp>
      <p:graphicFrame>
        <p:nvGraphicFramePr>
          <p:cNvPr id="5" name="Object 2"/>
          <p:cNvGraphicFramePr>
            <a:graphicFrameLocks noChangeAspect="1"/>
          </p:cNvGraphicFramePr>
          <p:nvPr>
            <p:extLst/>
          </p:nvPr>
        </p:nvGraphicFramePr>
        <p:xfrm>
          <a:off x="2863850" y="4410075"/>
          <a:ext cx="3095625" cy="1038225"/>
        </p:xfrm>
        <a:graphic>
          <a:graphicData uri="http://schemas.openxmlformats.org/presentationml/2006/ole">
            <mc:AlternateContent xmlns:mc="http://schemas.openxmlformats.org/markup-compatibility/2006">
              <mc:Choice xmlns:v="urn:schemas-microsoft-com:vml" Requires="v">
                <p:oleObj spid="_x0000_s26742" name="Equation" r:id="rId3" imgW="1308100" imgH="469900" progId="Equation.3">
                  <p:embed/>
                </p:oleObj>
              </mc:Choice>
              <mc:Fallback>
                <p:oleObj name="Equation" r:id="rId3" imgW="1308100" imgH="469900" progId="Equation.3">
                  <p:embed/>
                  <p:pic>
                    <p:nvPicPr>
                      <p:cNvPr id="0" name=""/>
                      <p:cNvPicPr>
                        <a:picLocks noChangeAspect="1" noChangeArrowheads="1"/>
                      </p:cNvPicPr>
                      <p:nvPr/>
                    </p:nvPicPr>
                    <p:blipFill>
                      <a:blip r:embed="rId4"/>
                      <a:srcRect/>
                      <a:stretch>
                        <a:fillRect/>
                      </a:stretch>
                    </p:blipFill>
                    <p:spPr bwMode="auto">
                      <a:xfrm>
                        <a:off x="2863850" y="4410075"/>
                        <a:ext cx="3095625" cy="1038225"/>
                      </a:xfrm>
                      <a:prstGeom prst="rect">
                        <a:avLst/>
                      </a:prstGeom>
                      <a:noFill/>
                      <a:extLst/>
                    </p:spPr>
                  </p:pic>
                </p:oleObj>
              </mc:Fallback>
            </mc:AlternateContent>
          </a:graphicData>
        </a:graphic>
      </p:graphicFrame>
      <p:sp>
        <p:nvSpPr>
          <p:cNvPr id="6" name="Rectangle 5"/>
          <p:cNvSpPr/>
          <p:nvPr/>
        </p:nvSpPr>
        <p:spPr>
          <a:xfrm>
            <a:off x="1066800" y="3987800"/>
            <a:ext cx="609600" cy="2463800"/>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1206500" y="3378200"/>
            <a:ext cx="1905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1454150" y="3378200"/>
            <a:ext cx="1905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1701800" y="3378200"/>
            <a:ext cx="1905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9192" y="2926834"/>
            <a:ext cx="685216" cy="369332"/>
          </a:xfrm>
          <a:prstGeom prst="rect">
            <a:avLst/>
          </a:prstGeom>
          <a:noFill/>
        </p:spPr>
        <p:txBody>
          <a:bodyPr wrap="none" rtlCol="0">
            <a:spAutoFit/>
          </a:bodyPr>
          <a:lstStyle/>
          <a:p>
            <a:r>
              <a:rPr lang="en-US" dirty="0" smtClean="0"/>
              <a:t>Light</a:t>
            </a:r>
            <a:endParaRPr lang="en-US" dirty="0"/>
          </a:p>
        </p:txBody>
      </p:sp>
      <p:cxnSp>
        <p:nvCxnSpPr>
          <p:cNvPr id="11" name="Straight Arrow Connector 10"/>
          <p:cNvCxnSpPr/>
          <p:nvPr/>
        </p:nvCxnSpPr>
        <p:spPr>
          <a:xfrm>
            <a:off x="2044408" y="3987800"/>
            <a:ext cx="0" cy="24638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222500" y="4559300"/>
            <a:ext cx="351366" cy="369332"/>
          </a:xfrm>
          <a:prstGeom prst="rect">
            <a:avLst/>
          </a:prstGeom>
          <a:noFill/>
        </p:spPr>
        <p:txBody>
          <a:bodyPr wrap="none" rtlCol="0">
            <a:spAutoFit/>
          </a:bodyPr>
          <a:lstStyle/>
          <a:p>
            <a:r>
              <a:rPr lang="en-US" dirty="0" smtClean="0"/>
              <a:t>H</a:t>
            </a:r>
            <a:endParaRPr lang="en-US" dirty="0"/>
          </a:p>
        </p:txBody>
      </p:sp>
      <p:cxnSp>
        <p:nvCxnSpPr>
          <p:cNvPr id="13" name="Straight Arrow Connector 12"/>
          <p:cNvCxnSpPr/>
          <p:nvPr/>
        </p:nvCxnSpPr>
        <p:spPr>
          <a:xfrm>
            <a:off x="1549400" y="6565900"/>
            <a:ext cx="11811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971800" y="6381234"/>
            <a:ext cx="4457545" cy="369332"/>
          </a:xfrm>
          <a:prstGeom prst="rect">
            <a:avLst/>
          </a:prstGeom>
          <a:noFill/>
        </p:spPr>
        <p:txBody>
          <a:bodyPr wrap="none" rtlCol="0">
            <a:spAutoFit/>
          </a:bodyPr>
          <a:lstStyle/>
          <a:p>
            <a:r>
              <a:rPr lang="en-US" dirty="0" smtClean="0"/>
              <a:t>Constant Concentration Bottom Boundary</a:t>
            </a:r>
            <a:endParaRPr lang="en-US" dirty="0"/>
          </a:p>
        </p:txBody>
      </p:sp>
      <p:graphicFrame>
        <p:nvGraphicFramePr>
          <p:cNvPr id="16" name="Object 2"/>
          <p:cNvGraphicFramePr>
            <a:graphicFrameLocks noChangeAspect="1"/>
          </p:cNvGraphicFramePr>
          <p:nvPr>
            <p:extLst/>
          </p:nvPr>
        </p:nvGraphicFramePr>
        <p:xfrm>
          <a:off x="6762750" y="4092575"/>
          <a:ext cx="2133600" cy="533400"/>
        </p:xfrm>
        <a:graphic>
          <a:graphicData uri="http://schemas.openxmlformats.org/presentationml/2006/ole">
            <mc:AlternateContent xmlns:mc="http://schemas.openxmlformats.org/markup-compatibility/2006">
              <mc:Choice xmlns:v="urn:schemas-microsoft-com:vml" Requires="v">
                <p:oleObj spid="_x0000_s26743" name="Equation" r:id="rId5" imgW="901700" imgH="241300" progId="Equation.3">
                  <p:embed/>
                </p:oleObj>
              </mc:Choice>
              <mc:Fallback>
                <p:oleObj name="Equation" r:id="rId5" imgW="901700" imgH="241300" progId="Equation.3">
                  <p:embed/>
                  <p:pic>
                    <p:nvPicPr>
                      <p:cNvPr id="0" name=""/>
                      <p:cNvPicPr>
                        <a:picLocks noChangeAspect="1" noChangeArrowheads="1"/>
                      </p:cNvPicPr>
                      <p:nvPr/>
                    </p:nvPicPr>
                    <p:blipFill>
                      <a:blip r:embed="rId6"/>
                      <a:srcRect/>
                      <a:stretch>
                        <a:fillRect/>
                      </a:stretch>
                    </p:blipFill>
                    <p:spPr bwMode="auto">
                      <a:xfrm>
                        <a:off x="6762750" y="4092575"/>
                        <a:ext cx="2133600" cy="533400"/>
                      </a:xfrm>
                      <a:prstGeom prst="rect">
                        <a:avLst/>
                      </a:prstGeom>
                      <a:noFill/>
                      <a:extLst/>
                    </p:spPr>
                  </p:pic>
                </p:oleObj>
              </mc:Fallback>
            </mc:AlternateContent>
          </a:graphicData>
        </a:graphic>
      </p:graphicFrame>
      <p:graphicFrame>
        <p:nvGraphicFramePr>
          <p:cNvPr id="19" name="Object 2"/>
          <p:cNvGraphicFramePr>
            <a:graphicFrameLocks noChangeAspect="1"/>
          </p:cNvGraphicFramePr>
          <p:nvPr>
            <p:extLst/>
          </p:nvPr>
        </p:nvGraphicFramePr>
        <p:xfrm>
          <a:off x="6991350" y="4929188"/>
          <a:ext cx="1533525" cy="1038225"/>
        </p:xfrm>
        <a:graphic>
          <a:graphicData uri="http://schemas.openxmlformats.org/presentationml/2006/ole">
            <mc:AlternateContent xmlns:mc="http://schemas.openxmlformats.org/markup-compatibility/2006">
              <mc:Choice xmlns:v="urn:schemas-microsoft-com:vml" Requires="v">
                <p:oleObj spid="_x0000_s26744" name="Equation" r:id="rId7" imgW="647700" imgH="469900" progId="Equation.3">
                  <p:embed/>
                </p:oleObj>
              </mc:Choice>
              <mc:Fallback>
                <p:oleObj name="Equation" r:id="rId7" imgW="647700" imgH="469900" progId="Equation.3">
                  <p:embed/>
                  <p:pic>
                    <p:nvPicPr>
                      <p:cNvPr id="0" name=""/>
                      <p:cNvPicPr>
                        <a:picLocks noChangeAspect="1" noChangeArrowheads="1"/>
                      </p:cNvPicPr>
                      <p:nvPr/>
                    </p:nvPicPr>
                    <p:blipFill>
                      <a:blip r:embed="rId8"/>
                      <a:srcRect/>
                      <a:stretch>
                        <a:fillRect/>
                      </a:stretch>
                    </p:blipFill>
                    <p:spPr bwMode="auto">
                      <a:xfrm>
                        <a:off x="6991350" y="4929188"/>
                        <a:ext cx="1533525" cy="1038225"/>
                      </a:xfrm>
                      <a:prstGeom prst="rect">
                        <a:avLst/>
                      </a:prstGeom>
                      <a:noFill/>
                      <a:extLst/>
                    </p:spPr>
                  </p:pic>
                </p:oleObj>
              </mc:Fallback>
            </mc:AlternateContent>
          </a:graphicData>
        </a:graphic>
      </p:graphicFrame>
      <p:cxnSp>
        <p:nvCxnSpPr>
          <p:cNvPr id="24" name="Straight Arrow Connector 23"/>
          <p:cNvCxnSpPr/>
          <p:nvPr/>
        </p:nvCxnSpPr>
        <p:spPr>
          <a:xfrm flipV="1">
            <a:off x="2863850" y="4359364"/>
            <a:ext cx="720422" cy="10889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25" name="Object 2"/>
          <p:cNvGraphicFramePr>
            <a:graphicFrameLocks noChangeAspect="1"/>
          </p:cNvGraphicFramePr>
          <p:nvPr>
            <p:extLst/>
          </p:nvPr>
        </p:nvGraphicFramePr>
        <p:xfrm>
          <a:off x="203200" y="3781425"/>
          <a:ext cx="811213" cy="392113"/>
        </p:xfrm>
        <a:graphic>
          <a:graphicData uri="http://schemas.openxmlformats.org/presentationml/2006/ole">
            <mc:AlternateContent xmlns:mc="http://schemas.openxmlformats.org/markup-compatibility/2006">
              <mc:Choice xmlns:v="urn:schemas-microsoft-com:vml" Requires="v">
                <p:oleObj spid="_x0000_s26745" name="Equation" r:id="rId9" imgW="342900" imgH="177800" progId="Equation.3">
                  <p:embed/>
                </p:oleObj>
              </mc:Choice>
              <mc:Fallback>
                <p:oleObj name="Equation" r:id="rId9" imgW="342900" imgH="177800" progId="Equation.3">
                  <p:embed/>
                  <p:pic>
                    <p:nvPicPr>
                      <p:cNvPr id="0" name=""/>
                      <p:cNvPicPr>
                        <a:picLocks noChangeAspect="1" noChangeArrowheads="1"/>
                      </p:cNvPicPr>
                      <p:nvPr/>
                    </p:nvPicPr>
                    <p:blipFill>
                      <a:blip r:embed="rId10"/>
                      <a:srcRect/>
                      <a:stretch>
                        <a:fillRect/>
                      </a:stretch>
                    </p:blipFill>
                    <p:spPr bwMode="auto">
                      <a:xfrm>
                        <a:off x="203200" y="3781425"/>
                        <a:ext cx="811213" cy="392113"/>
                      </a:xfrm>
                      <a:prstGeom prst="rect">
                        <a:avLst/>
                      </a:prstGeom>
                      <a:noFill/>
                      <a:extLst/>
                    </p:spPr>
                  </p:pic>
                </p:oleObj>
              </mc:Fallback>
            </mc:AlternateContent>
          </a:graphicData>
        </a:graphic>
      </p:graphicFrame>
      <p:graphicFrame>
        <p:nvGraphicFramePr>
          <p:cNvPr id="26" name="Object 2"/>
          <p:cNvGraphicFramePr>
            <a:graphicFrameLocks noChangeAspect="1"/>
          </p:cNvGraphicFramePr>
          <p:nvPr>
            <p:extLst/>
          </p:nvPr>
        </p:nvGraphicFramePr>
        <p:xfrm>
          <a:off x="106363" y="6211888"/>
          <a:ext cx="931862" cy="336550"/>
        </p:xfrm>
        <a:graphic>
          <a:graphicData uri="http://schemas.openxmlformats.org/presentationml/2006/ole">
            <mc:AlternateContent xmlns:mc="http://schemas.openxmlformats.org/markup-compatibility/2006">
              <mc:Choice xmlns:v="urn:schemas-microsoft-com:vml" Requires="v">
                <p:oleObj spid="_x0000_s26746" name="Equation" r:id="rId11" imgW="393700" imgH="152400" progId="Equation.3">
                  <p:embed/>
                </p:oleObj>
              </mc:Choice>
              <mc:Fallback>
                <p:oleObj name="Equation" r:id="rId11" imgW="393700" imgH="152400" progId="Equation.3">
                  <p:embed/>
                  <p:pic>
                    <p:nvPicPr>
                      <p:cNvPr id="0" name=""/>
                      <p:cNvPicPr>
                        <a:picLocks noChangeAspect="1" noChangeArrowheads="1"/>
                      </p:cNvPicPr>
                      <p:nvPr/>
                    </p:nvPicPr>
                    <p:blipFill>
                      <a:blip r:embed="rId12"/>
                      <a:srcRect/>
                      <a:stretch>
                        <a:fillRect/>
                      </a:stretch>
                    </p:blipFill>
                    <p:spPr bwMode="auto">
                      <a:xfrm>
                        <a:off x="106363" y="6211888"/>
                        <a:ext cx="931862" cy="336550"/>
                      </a:xfrm>
                      <a:prstGeom prst="rect">
                        <a:avLst/>
                      </a:prstGeom>
                      <a:noFill/>
                      <a:extLst/>
                    </p:spPr>
                  </p:pic>
                </p:oleObj>
              </mc:Fallback>
            </mc:AlternateContent>
          </a:graphicData>
        </a:graphic>
      </p:graphicFrame>
    </p:spTree>
    <p:extLst>
      <p:ext uri="{BB962C8B-B14F-4D97-AF65-F5344CB8AC3E}">
        <p14:creationId xmlns:p14="http://schemas.microsoft.com/office/powerpoint/2010/main" val="1866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reaction</a:t>
            </a:r>
            <a:endParaRPr lang="en-US" dirty="0"/>
          </a:p>
        </p:txBody>
      </p:sp>
      <p:sp>
        <p:nvSpPr>
          <p:cNvPr id="3" name="Content Placeholder 2"/>
          <p:cNvSpPr>
            <a:spLocks noGrp="1"/>
          </p:cNvSpPr>
          <p:nvPr>
            <p:ph idx="4294967295"/>
          </p:nvPr>
        </p:nvSpPr>
        <p:spPr>
          <a:xfrm>
            <a:off x="449262" y="1752600"/>
            <a:ext cx="7932738" cy="4373563"/>
          </a:xfrm>
          <a:prstGeom prst="rect">
            <a:avLst/>
          </a:prstGeom>
        </p:spPr>
        <p:txBody>
          <a:bodyPr>
            <a:normAutofit fontScale="92500" lnSpcReduction="20000"/>
          </a:bodyPr>
          <a:lstStyle/>
          <a:p>
            <a:r>
              <a:rPr lang="en-US" dirty="0" smtClean="0"/>
              <a:t>Assume </a:t>
            </a:r>
            <a:r>
              <a:rPr lang="en-US" dirty="0" err="1" smtClean="0"/>
              <a:t>zeroth</a:t>
            </a:r>
            <a:r>
              <a:rPr lang="en-US" dirty="0" smtClean="0"/>
              <a:t> order (often assume first order, but </a:t>
            </a:r>
            <a:r>
              <a:rPr lang="en-US" dirty="0" err="1" smtClean="0"/>
              <a:t>maths</a:t>
            </a:r>
            <a:r>
              <a:rPr lang="en-US" dirty="0" smtClean="0"/>
              <a:t> gets complicated and I want to focus on general idea first – we will look at complicated </a:t>
            </a:r>
            <a:r>
              <a:rPr lang="en-US" dirty="0" err="1" smtClean="0"/>
              <a:t>maths</a:t>
            </a:r>
            <a:r>
              <a:rPr lang="en-US" dirty="0" smtClean="0"/>
              <a:t> next):</a:t>
            </a:r>
          </a:p>
          <a:p>
            <a:r>
              <a:rPr lang="en-US" dirty="0" smtClean="0"/>
              <a:t>					</a:t>
            </a:r>
          </a:p>
          <a:p>
            <a:r>
              <a:rPr lang="en-US" dirty="0"/>
              <a:t>	 </a:t>
            </a:r>
            <a:r>
              <a:rPr lang="en-US" dirty="0" smtClean="0"/>
              <a:t>        i.e. does not depend on C – what does this mean?</a:t>
            </a:r>
            <a:endParaRPr lang="en-US" dirty="0"/>
          </a:p>
          <a:p>
            <a:endParaRPr lang="en-US" dirty="0" smtClean="0"/>
          </a:p>
          <a:p>
            <a:r>
              <a:rPr lang="en-US" dirty="0" smtClean="0"/>
              <a:t>Light attenuation means light intensity decays exponentially with depth in water</a:t>
            </a:r>
          </a:p>
          <a:p>
            <a:endParaRPr lang="en-US" dirty="0"/>
          </a:p>
          <a:p>
            <a:endParaRPr lang="en-US" dirty="0" smtClean="0"/>
          </a:p>
          <a:p>
            <a:r>
              <a:rPr lang="en-US" dirty="0" smtClean="0"/>
              <a:t>How about:</a:t>
            </a:r>
            <a:endParaRPr lang="en-US" dirty="0"/>
          </a:p>
        </p:txBody>
      </p:sp>
      <p:graphicFrame>
        <p:nvGraphicFramePr>
          <p:cNvPr id="5" name="Object 2"/>
          <p:cNvGraphicFramePr>
            <a:graphicFrameLocks noChangeAspect="1"/>
          </p:cNvGraphicFramePr>
          <p:nvPr>
            <p:extLst/>
          </p:nvPr>
        </p:nvGraphicFramePr>
        <p:xfrm>
          <a:off x="3486150" y="4483100"/>
          <a:ext cx="1900238" cy="560388"/>
        </p:xfrm>
        <a:graphic>
          <a:graphicData uri="http://schemas.openxmlformats.org/presentationml/2006/ole">
            <mc:AlternateContent xmlns:mc="http://schemas.openxmlformats.org/markup-compatibility/2006">
              <mc:Choice xmlns:v="urn:schemas-microsoft-com:vml" Requires="v">
                <p:oleObj spid="_x0000_s27720" name="Equation" r:id="rId3" imgW="800100" imgH="254000" progId="Equation.3">
                  <p:embed/>
                </p:oleObj>
              </mc:Choice>
              <mc:Fallback>
                <p:oleObj name="Equation" r:id="rId3" imgW="800100" imgH="254000" progId="Equation.3">
                  <p:embed/>
                  <p:pic>
                    <p:nvPicPr>
                      <p:cNvPr id="0" name=""/>
                      <p:cNvPicPr>
                        <a:picLocks noChangeAspect="1" noChangeArrowheads="1"/>
                      </p:cNvPicPr>
                      <p:nvPr/>
                    </p:nvPicPr>
                    <p:blipFill>
                      <a:blip r:embed="rId4"/>
                      <a:srcRect/>
                      <a:stretch>
                        <a:fillRect/>
                      </a:stretch>
                    </p:blipFill>
                    <p:spPr bwMode="auto">
                      <a:xfrm>
                        <a:off x="3486150" y="4483100"/>
                        <a:ext cx="1900238" cy="560388"/>
                      </a:xfrm>
                      <a:prstGeom prst="rect">
                        <a:avLst/>
                      </a:prstGeom>
                      <a:noFill/>
                      <a:extLst/>
                    </p:spPr>
                  </p:pic>
                </p:oleObj>
              </mc:Fallback>
            </mc:AlternateContent>
          </a:graphicData>
        </a:graphic>
      </p:graphicFrame>
      <p:graphicFrame>
        <p:nvGraphicFramePr>
          <p:cNvPr id="7" name="Object 2"/>
          <p:cNvGraphicFramePr>
            <a:graphicFrameLocks noChangeAspect="1"/>
          </p:cNvGraphicFramePr>
          <p:nvPr>
            <p:extLst/>
          </p:nvPr>
        </p:nvGraphicFramePr>
        <p:xfrm>
          <a:off x="3040063" y="5565775"/>
          <a:ext cx="2714625" cy="560388"/>
        </p:xfrm>
        <a:graphic>
          <a:graphicData uri="http://schemas.openxmlformats.org/presentationml/2006/ole">
            <mc:AlternateContent xmlns:mc="http://schemas.openxmlformats.org/markup-compatibility/2006">
              <mc:Choice xmlns:v="urn:schemas-microsoft-com:vml" Requires="v">
                <p:oleObj spid="_x0000_s27721" name="Equation" r:id="rId5" imgW="1143000" imgH="254000" progId="Equation.3">
                  <p:embed/>
                </p:oleObj>
              </mc:Choice>
              <mc:Fallback>
                <p:oleObj name="Equation" r:id="rId5" imgW="1143000" imgH="254000" progId="Equation.3">
                  <p:embed/>
                  <p:pic>
                    <p:nvPicPr>
                      <p:cNvPr id="0" name=""/>
                      <p:cNvPicPr>
                        <a:picLocks noChangeAspect="1" noChangeArrowheads="1"/>
                      </p:cNvPicPr>
                      <p:nvPr/>
                    </p:nvPicPr>
                    <p:blipFill>
                      <a:blip r:embed="rId6"/>
                      <a:srcRect/>
                      <a:stretch>
                        <a:fillRect/>
                      </a:stretch>
                    </p:blipFill>
                    <p:spPr bwMode="auto">
                      <a:xfrm>
                        <a:off x="3040063" y="5565775"/>
                        <a:ext cx="2714625" cy="560388"/>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nvPr>
        </p:nvGraphicFramePr>
        <p:xfrm>
          <a:off x="811326" y="2974975"/>
          <a:ext cx="995362" cy="476250"/>
        </p:xfrm>
        <a:graphic>
          <a:graphicData uri="http://schemas.openxmlformats.org/presentationml/2006/ole">
            <mc:AlternateContent xmlns:mc="http://schemas.openxmlformats.org/markup-compatibility/2006">
              <mc:Choice xmlns:v="urn:schemas-microsoft-com:vml" Requires="v">
                <p:oleObj spid="_x0000_s27722" name="Equation" r:id="rId7" imgW="419100" imgH="215900" progId="Equation.3">
                  <p:embed/>
                </p:oleObj>
              </mc:Choice>
              <mc:Fallback>
                <p:oleObj name="Equation" r:id="rId7" imgW="419100" imgH="215900" progId="Equation.3">
                  <p:embed/>
                  <p:pic>
                    <p:nvPicPr>
                      <p:cNvPr id="0" name=""/>
                      <p:cNvPicPr>
                        <a:picLocks noChangeAspect="1" noChangeArrowheads="1"/>
                      </p:cNvPicPr>
                      <p:nvPr/>
                    </p:nvPicPr>
                    <p:blipFill>
                      <a:blip r:embed="rId8"/>
                      <a:srcRect/>
                      <a:stretch>
                        <a:fillRect/>
                      </a:stretch>
                    </p:blipFill>
                    <p:spPr bwMode="auto">
                      <a:xfrm>
                        <a:off x="811326" y="2974975"/>
                        <a:ext cx="995362" cy="476250"/>
                      </a:xfrm>
                      <a:prstGeom prst="rect">
                        <a:avLst/>
                      </a:prstGeom>
                      <a:noFill/>
                      <a:extLst/>
                    </p:spPr>
                  </p:pic>
                </p:oleObj>
              </mc:Fallback>
            </mc:AlternateContent>
          </a:graphicData>
        </a:graphic>
      </p:graphicFrame>
    </p:spTree>
    <p:extLst>
      <p:ext uri="{BB962C8B-B14F-4D97-AF65-F5344CB8AC3E}">
        <p14:creationId xmlns:p14="http://schemas.microsoft.com/office/powerpoint/2010/main" val="1311713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Therefore</a:t>
            </a:r>
            <a:endParaRPr lang="en-US" dirty="0"/>
          </a:p>
        </p:txBody>
      </p:sp>
      <p:sp>
        <p:nvSpPr>
          <p:cNvPr id="3" name="Content Placeholder 2"/>
          <p:cNvSpPr>
            <a:spLocks noGrp="1"/>
          </p:cNvSpPr>
          <p:nvPr>
            <p:ph idx="4294967295"/>
          </p:nvPr>
        </p:nvSpPr>
        <p:spPr>
          <a:xfrm>
            <a:off x="457200" y="5675652"/>
            <a:ext cx="7620000" cy="901019"/>
          </a:xfrm>
          <a:prstGeom prst="rect">
            <a:avLst/>
          </a:prstGeom>
        </p:spPr>
        <p:txBody>
          <a:bodyPr>
            <a:normAutofit fontScale="70000" lnSpcReduction="20000"/>
          </a:bodyPr>
          <a:lstStyle/>
          <a:p>
            <a:r>
              <a:rPr lang="en-US" dirty="0" smtClean="0"/>
              <a:t>Do you see a problem with this solution?</a:t>
            </a:r>
          </a:p>
          <a:p>
            <a:r>
              <a:rPr lang="en-US" dirty="0" err="1" smtClean="0"/>
              <a:t>Zeroth</a:t>
            </a:r>
            <a:r>
              <a:rPr lang="en-US" dirty="0" smtClean="0"/>
              <a:t> order approximation only good in certain circumstances – what are they?</a:t>
            </a:r>
            <a:endParaRPr lang="en-US" dirty="0"/>
          </a:p>
        </p:txBody>
      </p:sp>
      <p:graphicFrame>
        <p:nvGraphicFramePr>
          <p:cNvPr id="4" name="Object 2"/>
          <p:cNvGraphicFramePr>
            <a:graphicFrameLocks noChangeAspect="1"/>
          </p:cNvGraphicFramePr>
          <p:nvPr>
            <p:extLst/>
          </p:nvPr>
        </p:nvGraphicFramePr>
        <p:xfrm>
          <a:off x="1484313" y="1801813"/>
          <a:ext cx="2103437" cy="954087"/>
        </p:xfrm>
        <a:graphic>
          <a:graphicData uri="http://schemas.openxmlformats.org/presentationml/2006/ole">
            <mc:AlternateContent xmlns:mc="http://schemas.openxmlformats.org/markup-compatibility/2006">
              <mc:Choice xmlns:v="urn:schemas-microsoft-com:vml" Requires="v">
                <p:oleObj spid="_x0000_s30861" name="Equation" r:id="rId3" imgW="889000" imgH="431800" progId="Equation.3">
                  <p:embed/>
                </p:oleObj>
              </mc:Choice>
              <mc:Fallback>
                <p:oleObj name="Equation" r:id="rId3" imgW="889000" imgH="431800" progId="Equation.3">
                  <p:embed/>
                  <p:pic>
                    <p:nvPicPr>
                      <p:cNvPr id="0" name=""/>
                      <p:cNvPicPr>
                        <a:picLocks noChangeAspect="1" noChangeArrowheads="1"/>
                      </p:cNvPicPr>
                      <p:nvPr/>
                    </p:nvPicPr>
                    <p:blipFill>
                      <a:blip r:embed="rId4"/>
                      <a:srcRect/>
                      <a:stretch>
                        <a:fillRect/>
                      </a:stretch>
                    </p:blipFill>
                    <p:spPr bwMode="auto">
                      <a:xfrm>
                        <a:off x="1484313" y="1801813"/>
                        <a:ext cx="2103437" cy="954087"/>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nvPr>
        </p:nvGraphicFramePr>
        <p:xfrm>
          <a:off x="5371798" y="1975909"/>
          <a:ext cx="2133600" cy="533400"/>
        </p:xfrm>
        <a:graphic>
          <a:graphicData uri="http://schemas.openxmlformats.org/presentationml/2006/ole">
            <mc:AlternateContent xmlns:mc="http://schemas.openxmlformats.org/markup-compatibility/2006">
              <mc:Choice xmlns:v="urn:schemas-microsoft-com:vml" Requires="v">
                <p:oleObj spid="_x0000_s30862" name="Equation" r:id="rId5" imgW="901700" imgH="241300" progId="Equation.3">
                  <p:embed/>
                </p:oleObj>
              </mc:Choice>
              <mc:Fallback>
                <p:oleObj name="Equation" r:id="rId5" imgW="901700" imgH="241300" progId="Equation.3">
                  <p:embed/>
                  <p:pic>
                    <p:nvPicPr>
                      <p:cNvPr id="0" name=""/>
                      <p:cNvPicPr>
                        <a:picLocks noChangeAspect="1" noChangeArrowheads="1"/>
                      </p:cNvPicPr>
                      <p:nvPr/>
                    </p:nvPicPr>
                    <p:blipFill>
                      <a:blip r:embed="rId6"/>
                      <a:srcRect/>
                      <a:stretch>
                        <a:fillRect/>
                      </a:stretch>
                    </p:blipFill>
                    <p:spPr bwMode="auto">
                      <a:xfrm>
                        <a:off x="5371798" y="1975909"/>
                        <a:ext cx="2133600" cy="533400"/>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nvPr>
        </p:nvGraphicFramePr>
        <p:xfrm>
          <a:off x="5600397" y="2582711"/>
          <a:ext cx="1533525" cy="1038225"/>
        </p:xfrm>
        <a:graphic>
          <a:graphicData uri="http://schemas.openxmlformats.org/presentationml/2006/ole">
            <mc:AlternateContent xmlns:mc="http://schemas.openxmlformats.org/markup-compatibility/2006">
              <mc:Choice xmlns:v="urn:schemas-microsoft-com:vml" Requires="v">
                <p:oleObj spid="_x0000_s30863" name="Equation" r:id="rId7" imgW="647700" imgH="469900" progId="Equation.3">
                  <p:embed/>
                </p:oleObj>
              </mc:Choice>
              <mc:Fallback>
                <p:oleObj name="Equation" r:id="rId7" imgW="647700" imgH="469900" progId="Equation.3">
                  <p:embed/>
                  <p:pic>
                    <p:nvPicPr>
                      <p:cNvPr id="0" name=""/>
                      <p:cNvPicPr>
                        <a:picLocks noChangeAspect="1" noChangeArrowheads="1"/>
                      </p:cNvPicPr>
                      <p:nvPr/>
                    </p:nvPicPr>
                    <p:blipFill>
                      <a:blip r:embed="rId8"/>
                      <a:srcRect/>
                      <a:stretch>
                        <a:fillRect/>
                      </a:stretch>
                    </p:blipFill>
                    <p:spPr bwMode="auto">
                      <a:xfrm>
                        <a:off x="5600397" y="2582711"/>
                        <a:ext cx="1533525" cy="1038225"/>
                      </a:xfrm>
                      <a:prstGeom prst="rect">
                        <a:avLst/>
                      </a:prstGeom>
                      <a:noFill/>
                      <a:extLst/>
                    </p:spPr>
                  </p:pic>
                </p:oleObj>
              </mc:Fallback>
            </mc:AlternateContent>
          </a:graphicData>
        </a:graphic>
      </p:graphicFrame>
      <p:graphicFrame>
        <p:nvGraphicFramePr>
          <p:cNvPr id="8" name="Object 2"/>
          <p:cNvGraphicFramePr>
            <a:graphicFrameLocks noChangeAspect="1"/>
          </p:cNvGraphicFramePr>
          <p:nvPr>
            <p:extLst/>
          </p:nvPr>
        </p:nvGraphicFramePr>
        <p:xfrm>
          <a:off x="1138313" y="2826090"/>
          <a:ext cx="2714625" cy="560388"/>
        </p:xfrm>
        <a:graphic>
          <a:graphicData uri="http://schemas.openxmlformats.org/presentationml/2006/ole">
            <mc:AlternateContent xmlns:mc="http://schemas.openxmlformats.org/markup-compatibility/2006">
              <mc:Choice xmlns:v="urn:schemas-microsoft-com:vml" Requires="v">
                <p:oleObj spid="_x0000_s30864" name="Equation" r:id="rId9" imgW="1143000" imgH="254000" progId="Equation.3">
                  <p:embed/>
                </p:oleObj>
              </mc:Choice>
              <mc:Fallback>
                <p:oleObj name="Equation" r:id="rId9" imgW="1143000" imgH="254000" progId="Equation.3">
                  <p:embed/>
                  <p:pic>
                    <p:nvPicPr>
                      <p:cNvPr id="0" name=""/>
                      <p:cNvPicPr>
                        <a:picLocks noChangeAspect="1" noChangeArrowheads="1"/>
                      </p:cNvPicPr>
                      <p:nvPr/>
                    </p:nvPicPr>
                    <p:blipFill>
                      <a:blip r:embed="rId10"/>
                      <a:srcRect/>
                      <a:stretch>
                        <a:fillRect/>
                      </a:stretch>
                    </p:blipFill>
                    <p:spPr bwMode="auto">
                      <a:xfrm>
                        <a:off x="1138313" y="2826090"/>
                        <a:ext cx="2714625" cy="560388"/>
                      </a:xfrm>
                      <a:prstGeom prst="rect">
                        <a:avLst/>
                      </a:prstGeom>
                      <a:noFill/>
                      <a:extLst/>
                    </p:spPr>
                  </p:pic>
                </p:oleObj>
              </mc:Fallback>
            </mc:AlternateContent>
          </a:graphicData>
        </a:graphic>
      </p:graphicFrame>
      <p:graphicFrame>
        <p:nvGraphicFramePr>
          <p:cNvPr id="9" name="Object 2"/>
          <p:cNvGraphicFramePr>
            <a:graphicFrameLocks noChangeAspect="1"/>
          </p:cNvGraphicFramePr>
          <p:nvPr>
            <p:extLst/>
          </p:nvPr>
        </p:nvGraphicFramePr>
        <p:xfrm>
          <a:off x="1139363" y="4186238"/>
          <a:ext cx="6548438" cy="1038225"/>
        </p:xfrm>
        <a:graphic>
          <a:graphicData uri="http://schemas.openxmlformats.org/presentationml/2006/ole">
            <mc:AlternateContent xmlns:mc="http://schemas.openxmlformats.org/markup-compatibility/2006">
              <mc:Choice xmlns:v="urn:schemas-microsoft-com:vml" Requires="v">
                <p:oleObj spid="_x0000_s30865" name="Equation" r:id="rId11" imgW="2768600" imgH="469900" progId="Equation.3">
                  <p:embed/>
                </p:oleObj>
              </mc:Choice>
              <mc:Fallback>
                <p:oleObj name="Equation" r:id="rId11" imgW="2768600" imgH="469900" progId="Equation.3">
                  <p:embed/>
                  <p:pic>
                    <p:nvPicPr>
                      <p:cNvPr id="0" name=""/>
                      <p:cNvPicPr>
                        <a:picLocks noChangeAspect="1" noChangeArrowheads="1"/>
                      </p:cNvPicPr>
                      <p:nvPr/>
                    </p:nvPicPr>
                    <p:blipFill>
                      <a:blip r:embed="rId12"/>
                      <a:srcRect/>
                      <a:stretch>
                        <a:fillRect/>
                      </a:stretch>
                    </p:blipFill>
                    <p:spPr bwMode="auto">
                      <a:xfrm>
                        <a:off x="1139363" y="4186238"/>
                        <a:ext cx="6548438" cy="1038225"/>
                      </a:xfrm>
                      <a:prstGeom prst="rect">
                        <a:avLst/>
                      </a:prstGeom>
                      <a:noFill/>
                      <a:extLst/>
                    </p:spPr>
                  </p:pic>
                </p:oleObj>
              </mc:Fallback>
            </mc:AlternateContent>
          </a:graphicData>
        </a:graphic>
      </p:graphicFrame>
      <p:graphicFrame>
        <p:nvGraphicFramePr>
          <p:cNvPr id="10" name="Object 2"/>
          <p:cNvGraphicFramePr>
            <a:graphicFrameLocks noChangeAspect="1"/>
          </p:cNvGraphicFramePr>
          <p:nvPr>
            <p:extLst/>
          </p:nvPr>
        </p:nvGraphicFramePr>
        <p:xfrm>
          <a:off x="6097588" y="4289425"/>
          <a:ext cx="301625" cy="420688"/>
        </p:xfrm>
        <a:graphic>
          <a:graphicData uri="http://schemas.openxmlformats.org/presentationml/2006/ole">
            <mc:AlternateContent xmlns:mc="http://schemas.openxmlformats.org/markup-compatibility/2006">
              <mc:Choice xmlns:v="urn:schemas-microsoft-com:vml" Requires="v">
                <p:oleObj spid="_x0000_s30866" name="Equation" r:id="rId13" imgW="127000" imgH="190500" progId="Equation.3">
                  <p:embed/>
                </p:oleObj>
              </mc:Choice>
              <mc:Fallback>
                <p:oleObj name="Equation" r:id="rId13" imgW="127000" imgH="190500" progId="Equation.3">
                  <p:embed/>
                  <p:pic>
                    <p:nvPicPr>
                      <p:cNvPr id="0" name=""/>
                      <p:cNvPicPr>
                        <a:picLocks noChangeAspect="1" noChangeArrowheads="1"/>
                      </p:cNvPicPr>
                      <p:nvPr/>
                    </p:nvPicPr>
                    <p:blipFill>
                      <a:blip r:embed="rId14"/>
                      <a:srcRect/>
                      <a:stretch>
                        <a:fillRect/>
                      </a:stretch>
                    </p:blipFill>
                    <p:spPr bwMode="auto">
                      <a:xfrm>
                        <a:off x="6097588" y="4289425"/>
                        <a:ext cx="301625" cy="420688"/>
                      </a:xfrm>
                      <a:prstGeom prst="rect">
                        <a:avLst/>
                      </a:prstGeom>
                      <a:noFill/>
                      <a:extLst/>
                    </p:spPr>
                  </p:pic>
                </p:oleObj>
              </mc:Fallback>
            </mc:AlternateContent>
          </a:graphicData>
        </a:graphic>
      </p:graphicFrame>
      <p:sp>
        <p:nvSpPr>
          <p:cNvPr id="11" name="Rectangle 10"/>
          <p:cNvSpPr/>
          <p:nvPr/>
        </p:nvSpPr>
        <p:spPr>
          <a:xfrm>
            <a:off x="931330" y="4113668"/>
            <a:ext cx="6882191" cy="1147762"/>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03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57106" cy="679218"/>
          </a:xfrm>
        </p:spPr>
        <p:txBody>
          <a:bodyPr/>
          <a:lstStyle/>
          <a:p>
            <a:r>
              <a:rPr lang="en-US" dirty="0" smtClean="0"/>
              <a:t>Compartmental Models</a:t>
            </a:r>
            <a:endParaRPr lang="en-US" dirty="0"/>
          </a:p>
        </p:txBody>
      </p:sp>
      <p:sp>
        <p:nvSpPr>
          <p:cNvPr id="3" name="Content Placeholder 2"/>
          <p:cNvSpPr>
            <a:spLocks noGrp="1"/>
          </p:cNvSpPr>
          <p:nvPr>
            <p:ph idx="4294967295"/>
          </p:nvPr>
        </p:nvSpPr>
        <p:spPr>
          <a:xfrm>
            <a:off x="457200" y="986345"/>
            <a:ext cx="7620000" cy="4373563"/>
          </a:xfrm>
          <a:prstGeom prst="rect">
            <a:avLst/>
          </a:prstGeom>
        </p:spPr>
        <p:txBody>
          <a:bodyPr/>
          <a:lstStyle/>
          <a:p>
            <a:r>
              <a:rPr lang="en-US" dirty="0" smtClean="0"/>
              <a:t>Lakes are often modeled as different sections, each of which are well mixed, e.g. </a:t>
            </a:r>
            <a:endParaRPr lang="en-US" dirty="0"/>
          </a:p>
        </p:txBody>
      </p:sp>
      <p:sp>
        <p:nvSpPr>
          <p:cNvPr id="4" name="Rectangle 3"/>
          <p:cNvSpPr/>
          <p:nvPr/>
        </p:nvSpPr>
        <p:spPr>
          <a:xfrm>
            <a:off x="2145734" y="2562585"/>
            <a:ext cx="3919248" cy="336763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145734" y="3657238"/>
            <a:ext cx="39192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145734" y="4816719"/>
            <a:ext cx="391924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517952" y="3042050"/>
            <a:ext cx="954596" cy="369332"/>
          </a:xfrm>
          <a:prstGeom prst="rect">
            <a:avLst/>
          </a:prstGeom>
          <a:noFill/>
        </p:spPr>
        <p:txBody>
          <a:bodyPr wrap="none" rtlCol="0">
            <a:spAutoFit/>
          </a:bodyPr>
          <a:lstStyle/>
          <a:p>
            <a:r>
              <a:rPr lang="en-US" dirty="0" smtClean="0"/>
              <a:t>Layer 1</a:t>
            </a:r>
            <a:endParaRPr lang="en-US" dirty="0"/>
          </a:p>
        </p:txBody>
      </p:sp>
      <p:sp>
        <p:nvSpPr>
          <p:cNvPr id="9" name="TextBox 8"/>
          <p:cNvSpPr txBox="1"/>
          <p:nvPr/>
        </p:nvSpPr>
        <p:spPr>
          <a:xfrm>
            <a:off x="2517952" y="4201531"/>
            <a:ext cx="954596" cy="369332"/>
          </a:xfrm>
          <a:prstGeom prst="rect">
            <a:avLst/>
          </a:prstGeom>
          <a:noFill/>
        </p:spPr>
        <p:txBody>
          <a:bodyPr wrap="none" rtlCol="0">
            <a:spAutoFit/>
          </a:bodyPr>
          <a:lstStyle/>
          <a:p>
            <a:r>
              <a:rPr lang="en-US" dirty="0" smtClean="0"/>
              <a:t>Layer 2</a:t>
            </a:r>
            <a:endParaRPr lang="en-US" dirty="0"/>
          </a:p>
        </p:txBody>
      </p:sp>
      <p:sp>
        <p:nvSpPr>
          <p:cNvPr id="10" name="TextBox 9"/>
          <p:cNvSpPr txBox="1"/>
          <p:nvPr/>
        </p:nvSpPr>
        <p:spPr>
          <a:xfrm>
            <a:off x="2517952" y="5185867"/>
            <a:ext cx="954596" cy="369332"/>
          </a:xfrm>
          <a:prstGeom prst="rect">
            <a:avLst/>
          </a:prstGeom>
          <a:noFill/>
        </p:spPr>
        <p:txBody>
          <a:bodyPr wrap="none" rtlCol="0">
            <a:spAutoFit/>
          </a:bodyPr>
          <a:lstStyle/>
          <a:p>
            <a:r>
              <a:rPr lang="en-US" dirty="0" smtClean="0"/>
              <a:t>Layer 3</a:t>
            </a:r>
            <a:endParaRPr lang="en-US" dirty="0"/>
          </a:p>
        </p:txBody>
      </p:sp>
      <p:cxnSp>
        <p:nvCxnSpPr>
          <p:cNvPr id="12" name="Straight Arrow Connector 11"/>
          <p:cNvCxnSpPr/>
          <p:nvPr/>
        </p:nvCxnSpPr>
        <p:spPr>
          <a:xfrm>
            <a:off x="1248029" y="2825302"/>
            <a:ext cx="124802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853419" y="2825302"/>
            <a:ext cx="124802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3459448" y="1904699"/>
            <a:ext cx="0" cy="9206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4751269" y="1992271"/>
            <a:ext cx="0" cy="9206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773515" y="4181820"/>
            <a:ext cx="72254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1784463" y="5359908"/>
            <a:ext cx="72254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853419" y="4181213"/>
            <a:ext cx="72254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864367" y="5359301"/>
            <a:ext cx="72254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887129" y="3368564"/>
            <a:ext cx="72254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1784463" y="3391671"/>
            <a:ext cx="72254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459448" y="1579153"/>
            <a:ext cx="710802" cy="369332"/>
          </a:xfrm>
          <a:prstGeom prst="rect">
            <a:avLst/>
          </a:prstGeom>
          <a:noFill/>
        </p:spPr>
        <p:txBody>
          <a:bodyPr wrap="none" rtlCol="0">
            <a:spAutoFit/>
          </a:bodyPr>
          <a:lstStyle/>
          <a:p>
            <a:r>
              <a:rPr lang="en-US" dirty="0" err="1" smtClean="0"/>
              <a:t>Evap</a:t>
            </a:r>
            <a:endParaRPr lang="en-US" baseline="-25000" dirty="0"/>
          </a:p>
        </p:txBody>
      </p:sp>
      <p:sp>
        <p:nvSpPr>
          <p:cNvPr id="28" name="TextBox 27"/>
          <p:cNvSpPr txBox="1"/>
          <p:nvPr/>
        </p:nvSpPr>
        <p:spPr>
          <a:xfrm>
            <a:off x="4761423" y="1600196"/>
            <a:ext cx="838954" cy="369332"/>
          </a:xfrm>
          <a:prstGeom prst="rect">
            <a:avLst/>
          </a:prstGeom>
          <a:noFill/>
        </p:spPr>
        <p:txBody>
          <a:bodyPr wrap="none" rtlCol="0">
            <a:spAutoFit/>
          </a:bodyPr>
          <a:lstStyle/>
          <a:p>
            <a:r>
              <a:rPr lang="en-US" dirty="0" err="1" smtClean="0"/>
              <a:t>Precip</a:t>
            </a:r>
            <a:endParaRPr lang="en-US" dirty="0"/>
          </a:p>
        </p:txBody>
      </p:sp>
      <p:sp>
        <p:nvSpPr>
          <p:cNvPr id="29" name="TextBox 28"/>
          <p:cNvSpPr txBox="1"/>
          <p:nvPr/>
        </p:nvSpPr>
        <p:spPr>
          <a:xfrm>
            <a:off x="7291115" y="2562585"/>
            <a:ext cx="847595" cy="369332"/>
          </a:xfrm>
          <a:prstGeom prst="rect">
            <a:avLst/>
          </a:prstGeom>
          <a:noFill/>
        </p:spPr>
        <p:txBody>
          <a:bodyPr wrap="none" rtlCol="0">
            <a:spAutoFit/>
          </a:bodyPr>
          <a:lstStyle/>
          <a:p>
            <a:r>
              <a:rPr lang="en-US" dirty="0" smtClean="0"/>
              <a:t>Sw</a:t>
            </a:r>
            <a:r>
              <a:rPr lang="en-US" baseline="-25000" dirty="0" smtClean="0"/>
              <a:t>out,1</a:t>
            </a:r>
            <a:endParaRPr lang="en-US" baseline="-25000" dirty="0"/>
          </a:p>
        </p:txBody>
      </p:sp>
      <p:sp>
        <p:nvSpPr>
          <p:cNvPr id="30" name="TextBox 29"/>
          <p:cNvSpPr txBox="1"/>
          <p:nvPr/>
        </p:nvSpPr>
        <p:spPr>
          <a:xfrm>
            <a:off x="239981" y="2562585"/>
            <a:ext cx="753444" cy="369332"/>
          </a:xfrm>
          <a:prstGeom prst="rect">
            <a:avLst/>
          </a:prstGeom>
          <a:noFill/>
        </p:spPr>
        <p:txBody>
          <a:bodyPr wrap="none" rtlCol="0">
            <a:spAutoFit/>
          </a:bodyPr>
          <a:lstStyle/>
          <a:p>
            <a:r>
              <a:rPr lang="en-US" dirty="0" smtClean="0"/>
              <a:t>Sw</a:t>
            </a:r>
            <a:r>
              <a:rPr lang="en-US" baseline="-25000" dirty="0" smtClean="0"/>
              <a:t>in,1</a:t>
            </a:r>
            <a:endParaRPr lang="en-US" baseline="-25000" dirty="0"/>
          </a:p>
        </p:txBody>
      </p:sp>
      <p:sp>
        <p:nvSpPr>
          <p:cNvPr id="31" name="TextBox 30"/>
          <p:cNvSpPr txBox="1"/>
          <p:nvPr/>
        </p:nvSpPr>
        <p:spPr>
          <a:xfrm>
            <a:off x="956700" y="3207005"/>
            <a:ext cx="779029" cy="369332"/>
          </a:xfrm>
          <a:prstGeom prst="rect">
            <a:avLst/>
          </a:prstGeom>
          <a:noFill/>
        </p:spPr>
        <p:txBody>
          <a:bodyPr wrap="none" rtlCol="0">
            <a:spAutoFit/>
          </a:bodyPr>
          <a:lstStyle/>
          <a:p>
            <a:r>
              <a:rPr lang="en-US" dirty="0" smtClean="0"/>
              <a:t>Gw</a:t>
            </a:r>
            <a:r>
              <a:rPr lang="en-US" baseline="-25000" dirty="0" smtClean="0"/>
              <a:t>in,1</a:t>
            </a:r>
            <a:endParaRPr lang="en-US" baseline="-25000" dirty="0"/>
          </a:p>
        </p:txBody>
      </p:sp>
      <p:sp>
        <p:nvSpPr>
          <p:cNvPr id="32" name="TextBox 31"/>
          <p:cNvSpPr txBox="1"/>
          <p:nvPr/>
        </p:nvSpPr>
        <p:spPr>
          <a:xfrm>
            <a:off x="995012" y="3996547"/>
            <a:ext cx="779029" cy="369332"/>
          </a:xfrm>
          <a:prstGeom prst="rect">
            <a:avLst/>
          </a:prstGeom>
          <a:noFill/>
        </p:spPr>
        <p:txBody>
          <a:bodyPr wrap="none" rtlCol="0">
            <a:spAutoFit/>
          </a:bodyPr>
          <a:lstStyle/>
          <a:p>
            <a:r>
              <a:rPr lang="en-US" dirty="0" smtClean="0"/>
              <a:t>Gw</a:t>
            </a:r>
            <a:r>
              <a:rPr lang="en-US" baseline="-25000" dirty="0" smtClean="0"/>
              <a:t>in,2</a:t>
            </a:r>
            <a:endParaRPr lang="en-US" baseline="-25000" dirty="0"/>
          </a:p>
        </p:txBody>
      </p:sp>
      <p:sp>
        <p:nvSpPr>
          <p:cNvPr id="34" name="TextBox 33"/>
          <p:cNvSpPr txBox="1"/>
          <p:nvPr/>
        </p:nvSpPr>
        <p:spPr>
          <a:xfrm>
            <a:off x="6671358" y="5152570"/>
            <a:ext cx="873181" cy="369332"/>
          </a:xfrm>
          <a:prstGeom prst="rect">
            <a:avLst/>
          </a:prstGeom>
          <a:noFill/>
        </p:spPr>
        <p:txBody>
          <a:bodyPr wrap="none" rtlCol="0">
            <a:spAutoFit/>
          </a:bodyPr>
          <a:lstStyle/>
          <a:p>
            <a:r>
              <a:rPr lang="en-US" dirty="0" smtClean="0"/>
              <a:t>Gw</a:t>
            </a:r>
            <a:r>
              <a:rPr lang="en-US" baseline="-25000" dirty="0" smtClean="0"/>
              <a:t>out,3</a:t>
            </a:r>
            <a:endParaRPr lang="en-US" baseline="-25000" dirty="0"/>
          </a:p>
        </p:txBody>
      </p:sp>
      <p:sp>
        <p:nvSpPr>
          <p:cNvPr id="35" name="TextBox 34"/>
          <p:cNvSpPr txBox="1"/>
          <p:nvPr/>
        </p:nvSpPr>
        <p:spPr>
          <a:xfrm>
            <a:off x="6703441" y="4003395"/>
            <a:ext cx="873181" cy="369332"/>
          </a:xfrm>
          <a:prstGeom prst="rect">
            <a:avLst/>
          </a:prstGeom>
          <a:noFill/>
        </p:spPr>
        <p:txBody>
          <a:bodyPr wrap="none" rtlCol="0">
            <a:spAutoFit/>
          </a:bodyPr>
          <a:lstStyle/>
          <a:p>
            <a:r>
              <a:rPr lang="en-US" dirty="0" smtClean="0"/>
              <a:t>Gw</a:t>
            </a:r>
            <a:r>
              <a:rPr lang="en-US" baseline="-25000" dirty="0" smtClean="0"/>
              <a:t>out,2</a:t>
            </a:r>
            <a:endParaRPr lang="en-US" baseline="-25000" dirty="0"/>
          </a:p>
        </p:txBody>
      </p:sp>
      <p:sp>
        <p:nvSpPr>
          <p:cNvPr id="36" name="TextBox 35"/>
          <p:cNvSpPr txBox="1"/>
          <p:nvPr/>
        </p:nvSpPr>
        <p:spPr>
          <a:xfrm>
            <a:off x="6703441" y="3183898"/>
            <a:ext cx="873181" cy="369332"/>
          </a:xfrm>
          <a:prstGeom prst="rect">
            <a:avLst/>
          </a:prstGeom>
          <a:noFill/>
        </p:spPr>
        <p:txBody>
          <a:bodyPr wrap="none" rtlCol="0">
            <a:spAutoFit/>
          </a:bodyPr>
          <a:lstStyle/>
          <a:p>
            <a:r>
              <a:rPr lang="en-US" dirty="0" smtClean="0"/>
              <a:t>Gw</a:t>
            </a:r>
            <a:r>
              <a:rPr lang="en-US" baseline="-25000" dirty="0" smtClean="0"/>
              <a:t>out,2</a:t>
            </a:r>
            <a:endParaRPr lang="en-US" baseline="-25000" dirty="0"/>
          </a:p>
        </p:txBody>
      </p:sp>
      <p:cxnSp>
        <p:nvCxnSpPr>
          <p:cNvPr id="38" name="Straight Arrow Connector 37"/>
          <p:cNvCxnSpPr/>
          <p:nvPr/>
        </p:nvCxnSpPr>
        <p:spPr>
          <a:xfrm>
            <a:off x="5002268" y="3391671"/>
            <a:ext cx="0" cy="6048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5211065" y="3391671"/>
            <a:ext cx="0" cy="6048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5067087" y="4529503"/>
            <a:ext cx="0" cy="6048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5275884" y="4529503"/>
            <a:ext cx="0" cy="6048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956700" y="5134379"/>
            <a:ext cx="779029" cy="369332"/>
          </a:xfrm>
          <a:prstGeom prst="rect">
            <a:avLst/>
          </a:prstGeom>
          <a:noFill/>
        </p:spPr>
        <p:txBody>
          <a:bodyPr wrap="none" rtlCol="0">
            <a:spAutoFit/>
          </a:bodyPr>
          <a:lstStyle/>
          <a:p>
            <a:r>
              <a:rPr lang="en-US" dirty="0" smtClean="0"/>
              <a:t>Gw</a:t>
            </a:r>
            <a:r>
              <a:rPr lang="en-US" baseline="-25000" dirty="0" smtClean="0"/>
              <a:t>in,3</a:t>
            </a:r>
            <a:endParaRPr lang="en-US" baseline="-25000" dirty="0"/>
          </a:p>
        </p:txBody>
      </p:sp>
      <p:sp>
        <p:nvSpPr>
          <p:cNvPr id="45" name="TextBox 44"/>
          <p:cNvSpPr txBox="1"/>
          <p:nvPr/>
        </p:nvSpPr>
        <p:spPr>
          <a:xfrm>
            <a:off x="4458700" y="3088019"/>
            <a:ext cx="1382522" cy="369332"/>
          </a:xfrm>
          <a:prstGeom prst="rect">
            <a:avLst/>
          </a:prstGeom>
          <a:noFill/>
        </p:spPr>
        <p:txBody>
          <a:bodyPr wrap="none" rtlCol="0">
            <a:spAutoFit/>
          </a:bodyPr>
          <a:lstStyle/>
          <a:p>
            <a:r>
              <a:rPr lang="en-US" dirty="0" smtClean="0"/>
              <a:t>Exchange</a:t>
            </a:r>
            <a:r>
              <a:rPr lang="en-US" baseline="-25000" dirty="0" smtClean="0"/>
              <a:t>12</a:t>
            </a:r>
            <a:endParaRPr lang="en-US" baseline="-25000" dirty="0"/>
          </a:p>
        </p:txBody>
      </p:sp>
      <p:sp>
        <p:nvSpPr>
          <p:cNvPr id="46" name="TextBox 45"/>
          <p:cNvSpPr txBox="1"/>
          <p:nvPr/>
        </p:nvSpPr>
        <p:spPr>
          <a:xfrm>
            <a:off x="4611100" y="5140932"/>
            <a:ext cx="1382522" cy="369332"/>
          </a:xfrm>
          <a:prstGeom prst="rect">
            <a:avLst/>
          </a:prstGeom>
          <a:noFill/>
        </p:spPr>
        <p:txBody>
          <a:bodyPr wrap="none" rtlCol="0">
            <a:spAutoFit/>
          </a:bodyPr>
          <a:lstStyle/>
          <a:p>
            <a:r>
              <a:rPr lang="en-US" dirty="0" smtClean="0"/>
              <a:t>Exchange</a:t>
            </a:r>
            <a:r>
              <a:rPr lang="en-US" baseline="-25000" dirty="0" smtClean="0"/>
              <a:t>23</a:t>
            </a:r>
            <a:endParaRPr lang="en-US" baseline="-25000" dirty="0"/>
          </a:p>
        </p:txBody>
      </p:sp>
      <p:sp>
        <p:nvSpPr>
          <p:cNvPr id="47" name="TextBox 46"/>
          <p:cNvSpPr txBox="1"/>
          <p:nvPr/>
        </p:nvSpPr>
        <p:spPr>
          <a:xfrm>
            <a:off x="905842" y="6421795"/>
            <a:ext cx="5107212" cy="369332"/>
          </a:xfrm>
          <a:prstGeom prst="rect">
            <a:avLst/>
          </a:prstGeom>
          <a:noFill/>
        </p:spPr>
        <p:txBody>
          <a:bodyPr wrap="none" rtlCol="0">
            <a:spAutoFit/>
          </a:bodyPr>
          <a:lstStyle/>
          <a:p>
            <a:r>
              <a:rPr lang="en-US" dirty="0" smtClean="0"/>
              <a:t>Write a Mass Balance Equation For Each Layer! </a:t>
            </a:r>
            <a:endParaRPr lang="en-US" dirty="0"/>
          </a:p>
        </p:txBody>
      </p:sp>
      <p:sp>
        <p:nvSpPr>
          <p:cNvPr id="48" name="TextBox 47"/>
          <p:cNvSpPr txBox="1"/>
          <p:nvPr/>
        </p:nvSpPr>
        <p:spPr>
          <a:xfrm>
            <a:off x="3572705" y="3088689"/>
            <a:ext cx="757614" cy="369332"/>
          </a:xfrm>
          <a:prstGeom prst="rect">
            <a:avLst/>
          </a:prstGeom>
          <a:noFill/>
        </p:spPr>
        <p:txBody>
          <a:bodyPr wrap="none" rtlCol="0">
            <a:spAutoFit/>
          </a:bodyPr>
          <a:lstStyle/>
          <a:p>
            <a:r>
              <a:rPr lang="en-US" dirty="0" smtClean="0"/>
              <a:t>RXN</a:t>
            </a:r>
            <a:r>
              <a:rPr lang="en-US" baseline="-25000" dirty="0" smtClean="0"/>
              <a:t>1</a:t>
            </a:r>
            <a:endParaRPr lang="en-US" baseline="-25000" dirty="0"/>
          </a:p>
        </p:txBody>
      </p:sp>
      <p:sp>
        <p:nvSpPr>
          <p:cNvPr id="49" name="TextBox 48"/>
          <p:cNvSpPr txBox="1"/>
          <p:nvPr/>
        </p:nvSpPr>
        <p:spPr>
          <a:xfrm>
            <a:off x="3725105" y="4209300"/>
            <a:ext cx="757614" cy="369332"/>
          </a:xfrm>
          <a:prstGeom prst="rect">
            <a:avLst/>
          </a:prstGeom>
          <a:noFill/>
        </p:spPr>
        <p:txBody>
          <a:bodyPr wrap="none" rtlCol="0">
            <a:spAutoFit/>
          </a:bodyPr>
          <a:lstStyle/>
          <a:p>
            <a:r>
              <a:rPr lang="en-US" dirty="0" smtClean="0"/>
              <a:t>RXN</a:t>
            </a:r>
            <a:r>
              <a:rPr lang="en-US" baseline="-25000" dirty="0"/>
              <a:t>2</a:t>
            </a:r>
          </a:p>
        </p:txBody>
      </p:sp>
      <p:sp>
        <p:nvSpPr>
          <p:cNvPr id="50" name="TextBox 49"/>
          <p:cNvSpPr txBox="1"/>
          <p:nvPr/>
        </p:nvSpPr>
        <p:spPr>
          <a:xfrm>
            <a:off x="3647678" y="5370533"/>
            <a:ext cx="757614" cy="369332"/>
          </a:xfrm>
          <a:prstGeom prst="rect">
            <a:avLst/>
          </a:prstGeom>
          <a:noFill/>
        </p:spPr>
        <p:txBody>
          <a:bodyPr wrap="none" rtlCol="0">
            <a:spAutoFit/>
          </a:bodyPr>
          <a:lstStyle/>
          <a:p>
            <a:r>
              <a:rPr lang="en-US" dirty="0" smtClean="0"/>
              <a:t>RXN</a:t>
            </a:r>
            <a:r>
              <a:rPr lang="en-US" baseline="-25000" dirty="0"/>
              <a:t>3</a:t>
            </a:r>
          </a:p>
        </p:txBody>
      </p:sp>
      <p:sp>
        <p:nvSpPr>
          <p:cNvPr id="5" name="TextBox 4"/>
          <p:cNvSpPr txBox="1"/>
          <p:nvPr/>
        </p:nvSpPr>
        <p:spPr>
          <a:xfrm>
            <a:off x="6943839" y="5853710"/>
            <a:ext cx="1770467" cy="923330"/>
          </a:xfrm>
          <a:prstGeom prst="rect">
            <a:avLst/>
          </a:prstGeom>
          <a:noFill/>
        </p:spPr>
        <p:txBody>
          <a:bodyPr wrap="square" rtlCol="0">
            <a:spAutoFit/>
          </a:bodyPr>
          <a:lstStyle/>
          <a:p>
            <a:r>
              <a:rPr lang="en-US" dirty="0" smtClean="0">
                <a:solidFill>
                  <a:srgbClr val="FF0000"/>
                </a:solidFill>
              </a:rPr>
              <a:t>We can as many layers as we want</a:t>
            </a:r>
            <a:endParaRPr lang="en-US" dirty="0">
              <a:solidFill>
                <a:srgbClr val="FF0000"/>
              </a:solidFill>
            </a:endParaRPr>
          </a:p>
        </p:txBody>
      </p:sp>
    </p:spTree>
    <p:extLst>
      <p:ext uri="{BB962C8B-B14F-4D97-AF65-F5344CB8AC3E}">
        <p14:creationId xmlns:p14="http://schemas.microsoft.com/office/powerpoint/2010/main" val="139332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6905"/>
            <a:ext cx="7313613" cy="868362"/>
          </a:xfrm>
        </p:spPr>
        <p:txBody>
          <a:bodyPr/>
          <a:lstStyle/>
          <a:p>
            <a:r>
              <a:rPr lang="en-US" dirty="0" smtClean="0"/>
              <a:t>Control Volume</a:t>
            </a:r>
            <a:endParaRPr lang="en-US" dirty="0"/>
          </a:p>
        </p:txBody>
      </p:sp>
      <p:sp>
        <p:nvSpPr>
          <p:cNvPr id="3" name="Content Placeholder 2"/>
          <p:cNvSpPr>
            <a:spLocks noGrp="1"/>
          </p:cNvSpPr>
          <p:nvPr>
            <p:ph idx="4294967295"/>
          </p:nvPr>
        </p:nvSpPr>
        <p:spPr>
          <a:xfrm>
            <a:off x="550334" y="1081087"/>
            <a:ext cx="8128000" cy="4682595"/>
          </a:xfrm>
          <a:prstGeom prst="rect">
            <a:avLst/>
          </a:prstGeom>
        </p:spPr>
        <p:txBody>
          <a:bodyPr>
            <a:normAutofit/>
          </a:bodyPr>
          <a:lstStyle/>
          <a:p>
            <a:r>
              <a:rPr lang="en-US" dirty="0" smtClean="0"/>
              <a:t>Recall the idea of a Control Volume - Consider an arbitrary volume of your choosing and write an equation for conservation of mass for it</a:t>
            </a:r>
          </a:p>
          <a:p>
            <a:r>
              <a:rPr lang="en-US" dirty="0" smtClean="0"/>
              <a:t>This is the most fundamental and important law for anything relating to transport of contaminants</a:t>
            </a:r>
          </a:p>
          <a:p>
            <a:pPr marL="0" indent="0" algn="ctr">
              <a:buNone/>
            </a:pPr>
            <a:r>
              <a:rPr lang="en-US" b="1" dirty="0" smtClean="0"/>
              <a:t>Change in Mass </a:t>
            </a:r>
          </a:p>
          <a:p>
            <a:pPr marL="0" indent="0" algn="ctr">
              <a:buNone/>
            </a:pPr>
            <a:r>
              <a:rPr lang="en-US" b="1" dirty="0" smtClean="0"/>
              <a:t>= </a:t>
            </a:r>
          </a:p>
          <a:p>
            <a:pPr marL="0" indent="0" algn="ctr">
              <a:buNone/>
            </a:pPr>
            <a:r>
              <a:rPr lang="en-US" b="1" dirty="0" smtClean="0"/>
              <a:t>Amount of Mass Flowing in – Amount of Mass Flowing out</a:t>
            </a:r>
            <a:endParaRPr lang="en-US" b="1" dirty="0"/>
          </a:p>
        </p:txBody>
      </p:sp>
      <p:pic>
        <p:nvPicPr>
          <p:cNvPr id="10" name="Picture 9"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9583" y="4705173"/>
            <a:ext cx="2738967" cy="713273"/>
          </a:xfrm>
          <a:prstGeom prst="rect">
            <a:avLst/>
          </a:prstGeom>
        </p:spPr>
      </p:pic>
      <p:sp>
        <p:nvSpPr>
          <p:cNvPr id="11" name="TextBox 10"/>
          <p:cNvSpPr txBox="1"/>
          <p:nvPr/>
        </p:nvSpPr>
        <p:spPr>
          <a:xfrm>
            <a:off x="1703917" y="5619574"/>
            <a:ext cx="2282446" cy="646331"/>
          </a:xfrm>
          <a:prstGeom prst="rect">
            <a:avLst/>
          </a:prstGeom>
          <a:noFill/>
        </p:spPr>
        <p:txBody>
          <a:bodyPr wrap="none" rtlCol="0">
            <a:spAutoFit/>
          </a:bodyPr>
          <a:lstStyle/>
          <a:p>
            <a:r>
              <a:rPr lang="en-US" dirty="0" smtClean="0"/>
              <a:t>Rate of change of Mass</a:t>
            </a:r>
          </a:p>
          <a:p>
            <a:r>
              <a:rPr lang="en-US" dirty="0"/>
              <a:t>i</a:t>
            </a:r>
            <a:r>
              <a:rPr lang="en-US" dirty="0" smtClean="0"/>
              <a:t>n Control Volume</a:t>
            </a:r>
            <a:endParaRPr lang="en-US" dirty="0"/>
          </a:p>
        </p:txBody>
      </p:sp>
      <p:sp>
        <p:nvSpPr>
          <p:cNvPr id="14" name="TextBox 13"/>
          <p:cNvSpPr txBox="1"/>
          <p:nvPr/>
        </p:nvSpPr>
        <p:spPr>
          <a:xfrm>
            <a:off x="4166302" y="5608991"/>
            <a:ext cx="1752227" cy="646331"/>
          </a:xfrm>
          <a:prstGeom prst="rect">
            <a:avLst/>
          </a:prstGeom>
          <a:noFill/>
        </p:spPr>
        <p:txBody>
          <a:bodyPr wrap="none" rtlCol="0">
            <a:spAutoFit/>
          </a:bodyPr>
          <a:lstStyle/>
          <a:p>
            <a:pPr algn="ctr"/>
            <a:r>
              <a:rPr lang="en-US" dirty="0" smtClean="0"/>
              <a:t>Mass flow rate in </a:t>
            </a:r>
          </a:p>
          <a:p>
            <a:pPr algn="ctr"/>
            <a:r>
              <a:rPr lang="en-US" dirty="0" smtClean="0"/>
              <a:t>(sum of all in)</a:t>
            </a:r>
            <a:endParaRPr lang="en-US" dirty="0"/>
          </a:p>
        </p:txBody>
      </p:sp>
      <p:sp>
        <p:nvSpPr>
          <p:cNvPr id="15" name="TextBox 14"/>
          <p:cNvSpPr txBox="1"/>
          <p:nvPr/>
        </p:nvSpPr>
        <p:spPr>
          <a:xfrm>
            <a:off x="6287395" y="5608991"/>
            <a:ext cx="1877437" cy="646331"/>
          </a:xfrm>
          <a:prstGeom prst="rect">
            <a:avLst/>
          </a:prstGeom>
          <a:noFill/>
        </p:spPr>
        <p:txBody>
          <a:bodyPr wrap="none" rtlCol="0">
            <a:spAutoFit/>
          </a:bodyPr>
          <a:lstStyle/>
          <a:p>
            <a:pPr algn="ctr"/>
            <a:r>
              <a:rPr lang="en-US" dirty="0" smtClean="0"/>
              <a:t>Mass flow rate out</a:t>
            </a:r>
          </a:p>
          <a:p>
            <a:pPr algn="ctr"/>
            <a:r>
              <a:rPr lang="en-US" dirty="0" smtClean="0"/>
              <a:t>(sum of all in)</a:t>
            </a:r>
            <a:endParaRPr lang="en-US" dirty="0"/>
          </a:p>
        </p:txBody>
      </p:sp>
      <p:cxnSp>
        <p:nvCxnSpPr>
          <p:cNvPr id="17" name="Straight Arrow Connector 16"/>
          <p:cNvCxnSpPr>
            <a:endCxn id="11" idx="0"/>
          </p:cNvCxnSpPr>
          <p:nvPr/>
        </p:nvCxnSpPr>
        <p:spPr>
          <a:xfrm flipH="1">
            <a:off x="2845140" y="5213173"/>
            <a:ext cx="456860" cy="406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777317" y="5302028"/>
            <a:ext cx="122766" cy="3175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6178550" y="5302028"/>
            <a:ext cx="615950" cy="3069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0830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84779" cy="718930"/>
          </a:xfrm>
        </p:spPr>
        <p:txBody>
          <a:bodyPr>
            <a:normAutofit/>
          </a:bodyPr>
          <a:lstStyle/>
          <a:p>
            <a:r>
              <a:rPr lang="en-US" dirty="0" smtClean="0"/>
              <a:t>Mass Balance – No RXNs</a:t>
            </a:r>
            <a:endParaRPr lang="en-US" dirty="0"/>
          </a:p>
        </p:txBody>
      </p:sp>
      <p:sp>
        <p:nvSpPr>
          <p:cNvPr id="3" name="Content Placeholder 2"/>
          <p:cNvSpPr>
            <a:spLocks noGrp="1"/>
          </p:cNvSpPr>
          <p:nvPr>
            <p:ph idx="4294967295"/>
          </p:nvPr>
        </p:nvSpPr>
        <p:spPr>
          <a:xfrm>
            <a:off x="96109" y="1014777"/>
            <a:ext cx="7620000" cy="4373563"/>
          </a:xfrm>
          <a:prstGeom prst="rect">
            <a:avLst/>
          </a:prstGeom>
        </p:spPr>
        <p:txBody>
          <a:bodyPr/>
          <a:lstStyle/>
          <a:p>
            <a:r>
              <a:rPr lang="en-US" dirty="0" smtClean="0"/>
              <a:t>Layer 1</a:t>
            </a:r>
          </a:p>
          <a:p>
            <a:endParaRPr lang="en-US" dirty="0"/>
          </a:p>
        </p:txBody>
      </p:sp>
      <p:graphicFrame>
        <p:nvGraphicFramePr>
          <p:cNvPr id="4" name="Object 2"/>
          <p:cNvGraphicFramePr>
            <a:graphicFrameLocks noChangeAspect="1"/>
          </p:cNvGraphicFramePr>
          <p:nvPr>
            <p:extLst/>
          </p:nvPr>
        </p:nvGraphicFramePr>
        <p:xfrm>
          <a:off x="1366838" y="1017588"/>
          <a:ext cx="7269162" cy="2238375"/>
        </p:xfrm>
        <a:graphic>
          <a:graphicData uri="http://schemas.openxmlformats.org/presentationml/2006/ole">
            <mc:AlternateContent xmlns:mc="http://schemas.openxmlformats.org/markup-compatibility/2006">
              <mc:Choice xmlns:v="urn:schemas-microsoft-com:vml" Requires="v">
                <p:oleObj spid="_x0000_s33864" name="Equation" r:id="rId3" imgW="3060700" imgH="1016000" progId="Equation.3">
                  <p:embed/>
                </p:oleObj>
              </mc:Choice>
              <mc:Fallback>
                <p:oleObj name="Equation" r:id="rId3" imgW="3060700" imgH="1016000" progId="Equation.3">
                  <p:embed/>
                  <p:pic>
                    <p:nvPicPr>
                      <p:cNvPr id="0" name=""/>
                      <p:cNvPicPr>
                        <a:picLocks noChangeAspect="1" noChangeArrowheads="1"/>
                      </p:cNvPicPr>
                      <p:nvPr/>
                    </p:nvPicPr>
                    <p:blipFill>
                      <a:blip r:embed="rId4"/>
                      <a:srcRect/>
                      <a:stretch>
                        <a:fillRect/>
                      </a:stretch>
                    </p:blipFill>
                    <p:spPr bwMode="auto">
                      <a:xfrm>
                        <a:off x="1366838" y="1017588"/>
                        <a:ext cx="7269162" cy="2238375"/>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nvPr>
        </p:nvGraphicFramePr>
        <p:xfrm>
          <a:off x="1908978" y="3532135"/>
          <a:ext cx="6092825" cy="1593850"/>
        </p:xfrm>
        <a:graphic>
          <a:graphicData uri="http://schemas.openxmlformats.org/presentationml/2006/ole">
            <mc:AlternateContent xmlns:mc="http://schemas.openxmlformats.org/markup-compatibility/2006">
              <mc:Choice xmlns:v="urn:schemas-microsoft-com:vml" Requires="v">
                <p:oleObj spid="_x0000_s33865" name="Equation" r:id="rId5" imgW="2565400" imgH="723900" progId="Equation.3">
                  <p:embed/>
                </p:oleObj>
              </mc:Choice>
              <mc:Fallback>
                <p:oleObj name="Equation" r:id="rId5" imgW="2565400" imgH="723900" progId="Equation.3">
                  <p:embed/>
                  <p:pic>
                    <p:nvPicPr>
                      <p:cNvPr id="0" name=""/>
                      <p:cNvPicPr>
                        <a:picLocks noChangeAspect="1" noChangeArrowheads="1"/>
                      </p:cNvPicPr>
                      <p:nvPr/>
                    </p:nvPicPr>
                    <p:blipFill>
                      <a:blip r:embed="rId6"/>
                      <a:srcRect/>
                      <a:stretch>
                        <a:fillRect/>
                      </a:stretch>
                    </p:blipFill>
                    <p:spPr bwMode="auto">
                      <a:xfrm>
                        <a:off x="1908978" y="3532135"/>
                        <a:ext cx="6092825" cy="1593850"/>
                      </a:xfrm>
                      <a:prstGeom prst="rect">
                        <a:avLst/>
                      </a:prstGeom>
                      <a:noFill/>
                      <a:extLst/>
                    </p:spPr>
                  </p:pic>
                </p:oleObj>
              </mc:Fallback>
            </mc:AlternateContent>
          </a:graphicData>
        </a:graphic>
      </p:graphicFrame>
      <p:sp>
        <p:nvSpPr>
          <p:cNvPr id="6" name="Rectangle 5"/>
          <p:cNvSpPr/>
          <p:nvPr/>
        </p:nvSpPr>
        <p:spPr>
          <a:xfrm>
            <a:off x="222315" y="3842035"/>
            <a:ext cx="993143" cy="369332"/>
          </a:xfrm>
          <a:prstGeom prst="rect">
            <a:avLst/>
          </a:prstGeom>
        </p:spPr>
        <p:txBody>
          <a:bodyPr wrap="none">
            <a:spAutoFit/>
          </a:bodyPr>
          <a:lstStyle/>
          <a:p>
            <a:r>
              <a:rPr lang="en-US" b="1" dirty="0"/>
              <a:t>Layer </a:t>
            </a:r>
            <a:r>
              <a:rPr lang="en-US" b="1" dirty="0" smtClean="0"/>
              <a:t>2</a:t>
            </a:r>
            <a:endParaRPr lang="en-US" b="1" dirty="0"/>
          </a:p>
        </p:txBody>
      </p:sp>
      <p:graphicFrame>
        <p:nvGraphicFramePr>
          <p:cNvPr id="7" name="Object 2"/>
          <p:cNvGraphicFramePr>
            <a:graphicFrameLocks noChangeAspect="1"/>
          </p:cNvGraphicFramePr>
          <p:nvPr>
            <p:extLst/>
          </p:nvPr>
        </p:nvGraphicFramePr>
        <p:xfrm>
          <a:off x="2166938" y="5264150"/>
          <a:ext cx="5881687" cy="1593850"/>
        </p:xfrm>
        <a:graphic>
          <a:graphicData uri="http://schemas.openxmlformats.org/presentationml/2006/ole">
            <mc:AlternateContent xmlns:mc="http://schemas.openxmlformats.org/markup-compatibility/2006">
              <mc:Choice xmlns:v="urn:schemas-microsoft-com:vml" Requires="v">
                <p:oleObj spid="_x0000_s33866" name="Equation" r:id="rId7" imgW="2476500" imgH="723900" progId="Equation.3">
                  <p:embed/>
                </p:oleObj>
              </mc:Choice>
              <mc:Fallback>
                <p:oleObj name="Equation" r:id="rId7" imgW="2476500" imgH="723900" progId="Equation.3">
                  <p:embed/>
                  <p:pic>
                    <p:nvPicPr>
                      <p:cNvPr id="0" name=""/>
                      <p:cNvPicPr>
                        <a:picLocks noChangeAspect="1" noChangeArrowheads="1"/>
                      </p:cNvPicPr>
                      <p:nvPr/>
                    </p:nvPicPr>
                    <p:blipFill>
                      <a:blip r:embed="rId8"/>
                      <a:srcRect/>
                      <a:stretch>
                        <a:fillRect/>
                      </a:stretch>
                    </p:blipFill>
                    <p:spPr bwMode="auto">
                      <a:xfrm>
                        <a:off x="2166938" y="5264150"/>
                        <a:ext cx="5881687" cy="1593850"/>
                      </a:xfrm>
                      <a:prstGeom prst="rect">
                        <a:avLst/>
                      </a:prstGeom>
                      <a:noFill/>
                      <a:extLst/>
                    </p:spPr>
                  </p:pic>
                </p:oleObj>
              </mc:Fallback>
            </mc:AlternateContent>
          </a:graphicData>
        </a:graphic>
      </p:graphicFrame>
      <p:sp>
        <p:nvSpPr>
          <p:cNvPr id="8" name="Rectangle 7"/>
          <p:cNvSpPr/>
          <p:nvPr/>
        </p:nvSpPr>
        <p:spPr>
          <a:xfrm>
            <a:off x="374715" y="5574050"/>
            <a:ext cx="993143" cy="369332"/>
          </a:xfrm>
          <a:prstGeom prst="rect">
            <a:avLst/>
          </a:prstGeom>
        </p:spPr>
        <p:txBody>
          <a:bodyPr wrap="none">
            <a:spAutoFit/>
          </a:bodyPr>
          <a:lstStyle/>
          <a:p>
            <a:r>
              <a:rPr lang="en-US" b="1" dirty="0"/>
              <a:t>Layer 3</a:t>
            </a:r>
          </a:p>
        </p:txBody>
      </p:sp>
    </p:spTree>
    <p:extLst>
      <p:ext uri="{BB962C8B-B14F-4D97-AF65-F5344CB8AC3E}">
        <p14:creationId xmlns:p14="http://schemas.microsoft.com/office/powerpoint/2010/main" val="1405200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822984" cy="594409"/>
          </a:xfrm>
        </p:spPr>
        <p:txBody>
          <a:bodyPr>
            <a:normAutofit/>
          </a:bodyPr>
          <a:lstStyle/>
          <a:p>
            <a:r>
              <a:rPr lang="en-US" dirty="0" smtClean="0"/>
              <a:t>How can we simplify?</a:t>
            </a:r>
            <a:endParaRPr lang="en-US" dirty="0"/>
          </a:p>
        </p:txBody>
      </p:sp>
      <p:sp>
        <p:nvSpPr>
          <p:cNvPr id="3" name="Content Placeholder 2"/>
          <p:cNvSpPr>
            <a:spLocks noGrp="1"/>
          </p:cNvSpPr>
          <p:nvPr>
            <p:ph idx="4294967295"/>
          </p:nvPr>
        </p:nvSpPr>
        <p:spPr>
          <a:xfrm>
            <a:off x="457200" y="893405"/>
            <a:ext cx="7620000" cy="5693762"/>
          </a:xfrm>
          <a:prstGeom prst="rect">
            <a:avLst/>
          </a:prstGeom>
        </p:spPr>
        <p:txBody>
          <a:bodyPr>
            <a:normAutofit fontScale="92500" lnSpcReduction="20000"/>
          </a:bodyPr>
          <a:lstStyle/>
          <a:p>
            <a:pPr marL="342900" indent="-342900">
              <a:buFont typeface="Arial"/>
              <a:buChar char="•"/>
            </a:pPr>
            <a:r>
              <a:rPr lang="en-US" dirty="0" smtClean="0"/>
              <a:t>Assume Well Mixed- any concentration leaving a layer is the concentration of that layer.</a:t>
            </a:r>
          </a:p>
          <a:p>
            <a:endParaRPr lang="en-US" dirty="0"/>
          </a:p>
          <a:p>
            <a:pPr marL="342900" indent="-342900">
              <a:buFont typeface="Arial"/>
              <a:buChar char="•"/>
            </a:pPr>
            <a:r>
              <a:rPr lang="en-US" dirty="0" smtClean="0"/>
              <a:t>Assume the volume of each layer is fixed</a:t>
            </a:r>
          </a:p>
          <a:p>
            <a:endParaRPr lang="en-US" dirty="0"/>
          </a:p>
          <a:p>
            <a:pPr marL="342900" indent="-342900">
              <a:buFont typeface="Arial"/>
              <a:buChar char="•"/>
            </a:pPr>
            <a:r>
              <a:rPr lang="en-US" dirty="0" smtClean="0"/>
              <a:t>Assume exchange between layers is perfectly balanced (e.g. Q</a:t>
            </a:r>
            <a:r>
              <a:rPr lang="en-US" baseline="-25000" dirty="0" smtClean="0"/>
              <a:t>1,2</a:t>
            </a:r>
            <a:r>
              <a:rPr lang="en-US" dirty="0" smtClean="0"/>
              <a:t>=Q</a:t>
            </a:r>
            <a:r>
              <a:rPr lang="en-US" baseline="-25000" dirty="0" smtClean="0"/>
              <a:t>2,1</a:t>
            </a:r>
            <a:r>
              <a:rPr lang="en-US" dirty="0" smtClean="0"/>
              <a:t>) – can you justify this? What does it mean?</a:t>
            </a:r>
          </a:p>
          <a:p>
            <a:endParaRPr lang="en-US" dirty="0"/>
          </a:p>
          <a:p>
            <a:pPr marL="342900" indent="-342900">
              <a:buFont typeface="Arial"/>
              <a:buChar char="•"/>
            </a:pPr>
            <a:r>
              <a:rPr lang="en-US" dirty="0" smtClean="0"/>
              <a:t>Precipitation and Evaporation Balance; Groundwater Input and Outputs Balance; Surface Water Inputs and Outputs Balance - </a:t>
            </a:r>
            <a:r>
              <a:rPr lang="en-US" dirty="0">
                <a:solidFill>
                  <a:srgbClr val="FF0000"/>
                </a:solidFill>
              </a:rPr>
              <a:t>Is this reasonable</a:t>
            </a:r>
            <a:r>
              <a:rPr lang="en-US" dirty="0" smtClean="0">
                <a:solidFill>
                  <a:srgbClr val="FF0000"/>
                </a:solidFill>
              </a:rPr>
              <a:t>?</a:t>
            </a:r>
            <a:endParaRPr lang="en-US" dirty="0"/>
          </a:p>
          <a:p>
            <a:pPr marL="342900" indent="-342900">
              <a:buFont typeface="Arial"/>
              <a:buChar char="•"/>
            </a:pPr>
            <a:r>
              <a:rPr lang="en-US" dirty="0" smtClean="0"/>
              <a:t>Precipitation and Evaporation carry negligible loads (when might this be a bad assumption – think of an example??)</a:t>
            </a:r>
          </a:p>
          <a:p>
            <a:pPr marL="342900" indent="-342900">
              <a:buFont typeface="Arial"/>
              <a:buChar char="•"/>
            </a:pPr>
            <a:r>
              <a:rPr lang="en-US" dirty="0" smtClean="0"/>
              <a:t>All GW is equally loaded with whatever substance you’re interested in</a:t>
            </a:r>
            <a:endParaRPr lang="en-US" dirty="0"/>
          </a:p>
        </p:txBody>
      </p:sp>
    </p:spTree>
    <p:extLst>
      <p:ext uri="{BB962C8B-B14F-4D97-AF65-F5344CB8AC3E}">
        <p14:creationId xmlns:p14="http://schemas.microsoft.com/office/powerpoint/2010/main" val="1332045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84779" cy="718930"/>
          </a:xfrm>
        </p:spPr>
        <p:txBody>
          <a:bodyPr>
            <a:normAutofit/>
          </a:bodyPr>
          <a:lstStyle/>
          <a:p>
            <a:r>
              <a:rPr lang="en-US" dirty="0" smtClean="0"/>
              <a:t>Mass Balance – No RXNs</a:t>
            </a:r>
            <a:endParaRPr lang="en-US" dirty="0"/>
          </a:p>
        </p:txBody>
      </p:sp>
      <p:sp>
        <p:nvSpPr>
          <p:cNvPr id="3" name="Content Placeholder 2"/>
          <p:cNvSpPr>
            <a:spLocks noGrp="1"/>
          </p:cNvSpPr>
          <p:nvPr>
            <p:ph idx="4294967295"/>
          </p:nvPr>
        </p:nvSpPr>
        <p:spPr>
          <a:xfrm>
            <a:off x="96109" y="1014777"/>
            <a:ext cx="7620000" cy="4373563"/>
          </a:xfrm>
          <a:prstGeom prst="rect">
            <a:avLst/>
          </a:prstGeom>
        </p:spPr>
        <p:txBody>
          <a:bodyPr/>
          <a:lstStyle/>
          <a:p>
            <a:r>
              <a:rPr lang="en-US" dirty="0" smtClean="0"/>
              <a:t>Layer 1</a:t>
            </a:r>
          </a:p>
          <a:p>
            <a:endParaRPr lang="en-US" dirty="0"/>
          </a:p>
        </p:txBody>
      </p:sp>
      <p:graphicFrame>
        <p:nvGraphicFramePr>
          <p:cNvPr id="4" name="Object 2"/>
          <p:cNvGraphicFramePr>
            <a:graphicFrameLocks noChangeAspect="1"/>
          </p:cNvGraphicFramePr>
          <p:nvPr>
            <p:extLst/>
          </p:nvPr>
        </p:nvGraphicFramePr>
        <p:xfrm>
          <a:off x="177800" y="1798638"/>
          <a:ext cx="8716963" cy="923925"/>
        </p:xfrm>
        <a:graphic>
          <a:graphicData uri="http://schemas.openxmlformats.org/presentationml/2006/ole">
            <mc:AlternateContent xmlns:mc="http://schemas.openxmlformats.org/markup-compatibility/2006">
              <mc:Choice xmlns:v="urn:schemas-microsoft-com:vml" Requires="v">
                <p:oleObj spid="_x0000_s34888" name="Equation" r:id="rId3" imgW="3670300" imgH="419100" progId="Equation.3">
                  <p:embed/>
                </p:oleObj>
              </mc:Choice>
              <mc:Fallback>
                <p:oleObj name="Equation" r:id="rId3" imgW="3670300" imgH="419100" progId="Equation.3">
                  <p:embed/>
                  <p:pic>
                    <p:nvPicPr>
                      <p:cNvPr id="0" name=""/>
                      <p:cNvPicPr>
                        <a:picLocks noChangeAspect="1" noChangeArrowheads="1"/>
                      </p:cNvPicPr>
                      <p:nvPr/>
                    </p:nvPicPr>
                    <p:blipFill>
                      <a:blip r:embed="rId4"/>
                      <a:srcRect/>
                      <a:stretch>
                        <a:fillRect/>
                      </a:stretch>
                    </p:blipFill>
                    <p:spPr bwMode="auto">
                      <a:xfrm>
                        <a:off x="177800" y="1798638"/>
                        <a:ext cx="8716963" cy="923925"/>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nvPr>
        </p:nvGraphicFramePr>
        <p:xfrm>
          <a:off x="447675" y="3678238"/>
          <a:ext cx="7932738" cy="1370012"/>
        </p:xfrm>
        <a:graphic>
          <a:graphicData uri="http://schemas.openxmlformats.org/presentationml/2006/ole">
            <mc:AlternateContent xmlns:mc="http://schemas.openxmlformats.org/markup-compatibility/2006">
              <mc:Choice xmlns:v="urn:schemas-microsoft-com:vml" Requires="v">
                <p:oleObj spid="_x0000_s34889" name="Equation" r:id="rId5" imgW="3340100" imgH="622300" progId="Equation.3">
                  <p:embed/>
                </p:oleObj>
              </mc:Choice>
              <mc:Fallback>
                <p:oleObj name="Equation" r:id="rId5" imgW="3340100" imgH="622300" progId="Equation.3">
                  <p:embed/>
                  <p:pic>
                    <p:nvPicPr>
                      <p:cNvPr id="0" name=""/>
                      <p:cNvPicPr>
                        <a:picLocks noChangeAspect="1" noChangeArrowheads="1"/>
                      </p:cNvPicPr>
                      <p:nvPr/>
                    </p:nvPicPr>
                    <p:blipFill>
                      <a:blip r:embed="rId6"/>
                      <a:srcRect/>
                      <a:stretch>
                        <a:fillRect/>
                      </a:stretch>
                    </p:blipFill>
                    <p:spPr bwMode="auto">
                      <a:xfrm>
                        <a:off x="447675" y="3678238"/>
                        <a:ext cx="7932738" cy="1370012"/>
                      </a:xfrm>
                      <a:prstGeom prst="rect">
                        <a:avLst/>
                      </a:prstGeom>
                      <a:noFill/>
                      <a:extLst/>
                    </p:spPr>
                  </p:pic>
                </p:oleObj>
              </mc:Fallback>
            </mc:AlternateContent>
          </a:graphicData>
        </a:graphic>
      </p:graphicFrame>
      <p:sp>
        <p:nvSpPr>
          <p:cNvPr id="6" name="Rectangle 5"/>
          <p:cNvSpPr/>
          <p:nvPr/>
        </p:nvSpPr>
        <p:spPr>
          <a:xfrm>
            <a:off x="222315" y="3159273"/>
            <a:ext cx="993143" cy="369332"/>
          </a:xfrm>
          <a:prstGeom prst="rect">
            <a:avLst/>
          </a:prstGeom>
        </p:spPr>
        <p:txBody>
          <a:bodyPr wrap="none">
            <a:spAutoFit/>
          </a:bodyPr>
          <a:lstStyle/>
          <a:p>
            <a:r>
              <a:rPr lang="en-US" b="1" dirty="0"/>
              <a:t>Layer </a:t>
            </a:r>
            <a:r>
              <a:rPr lang="en-US" b="1" dirty="0" smtClean="0"/>
              <a:t>2</a:t>
            </a:r>
            <a:endParaRPr lang="en-US" b="1" dirty="0"/>
          </a:p>
        </p:txBody>
      </p:sp>
      <p:graphicFrame>
        <p:nvGraphicFramePr>
          <p:cNvPr id="7" name="Object 2"/>
          <p:cNvGraphicFramePr>
            <a:graphicFrameLocks noChangeAspect="1"/>
          </p:cNvGraphicFramePr>
          <p:nvPr>
            <p:extLst/>
          </p:nvPr>
        </p:nvGraphicFramePr>
        <p:xfrm>
          <a:off x="2197100" y="5375275"/>
          <a:ext cx="5821363" cy="1370013"/>
        </p:xfrm>
        <a:graphic>
          <a:graphicData uri="http://schemas.openxmlformats.org/presentationml/2006/ole">
            <mc:AlternateContent xmlns:mc="http://schemas.openxmlformats.org/markup-compatibility/2006">
              <mc:Choice xmlns:v="urn:schemas-microsoft-com:vml" Requires="v">
                <p:oleObj spid="_x0000_s34890" name="Equation" r:id="rId7" imgW="2451100" imgH="622300" progId="Equation.3">
                  <p:embed/>
                </p:oleObj>
              </mc:Choice>
              <mc:Fallback>
                <p:oleObj name="Equation" r:id="rId7" imgW="2451100" imgH="622300" progId="Equation.3">
                  <p:embed/>
                  <p:pic>
                    <p:nvPicPr>
                      <p:cNvPr id="0" name=""/>
                      <p:cNvPicPr>
                        <a:picLocks noChangeAspect="1" noChangeArrowheads="1"/>
                      </p:cNvPicPr>
                      <p:nvPr/>
                    </p:nvPicPr>
                    <p:blipFill>
                      <a:blip r:embed="rId8"/>
                      <a:srcRect/>
                      <a:stretch>
                        <a:fillRect/>
                      </a:stretch>
                    </p:blipFill>
                    <p:spPr bwMode="auto">
                      <a:xfrm>
                        <a:off x="2197100" y="5375275"/>
                        <a:ext cx="5821363" cy="1370013"/>
                      </a:xfrm>
                      <a:prstGeom prst="rect">
                        <a:avLst/>
                      </a:prstGeom>
                      <a:noFill/>
                      <a:extLst/>
                    </p:spPr>
                  </p:pic>
                </p:oleObj>
              </mc:Fallback>
            </mc:AlternateContent>
          </a:graphicData>
        </a:graphic>
      </p:graphicFrame>
      <p:sp>
        <p:nvSpPr>
          <p:cNvPr id="8" name="Rectangle 7"/>
          <p:cNvSpPr/>
          <p:nvPr/>
        </p:nvSpPr>
        <p:spPr>
          <a:xfrm>
            <a:off x="374715" y="5574050"/>
            <a:ext cx="993143" cy="369332"/>
          </a:xfrm>
          <a:prstGeom prst="rect">
            <a:avLst/>
          </a:prstGeom>
        </p:spPr>
        <p:txBody>
          <a:bodyPr wrap="none">
            <a:spAutoFit/>
          </a:bodyPr>
          <a:lstStyle/>
          <a:p>
            <a:r>
              <a:rPr lang="en-US" b="1" dirty="0"/>
              <a:t>Layer 3</a:t>
            </a:r>
          </a:p>
        </p:txBody>
      </p:sp>
    </p:spTree>
    <p:extLst>
      <p:ext uri="{BB962C8B-B14F-4D97-AF65-F5344CB8AC3E}">
        <p14:creationId xmlns:p14="http://schemas.microsoft.com/office/powerpoint/2010/main" val="164723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247" y="660178"/>
            <a:ext cx="7520940" cy="548640"/>
          </a:xfrm>
        </p:spPr>
        <p:txBody>
          <a:bodyPr>
            <a:normAutofit fontScale="90000"/>
          </a:bodyPr>
          <a:lstStyle/>
          <a:p>
            <a:r>
              <a:rPr lang="en-US" dirty="0" smtClean="0"/>
              <a:t>Particle Settling</a:t>
            </a:r>
            <a:endParaRPr lang="en-US" dirty="0"/>
          </a:p>
        </p:txBody>
      </p:sp>
      <p:sp>
        <p:nvSpPr>
          <p:cNvPr id="4" name="Oval 3"/>
          <p:cNvSpPr/>
          <p:nvPr/>
        </p:nvSpPr>
        <p:spPr>
          <a:xfrm>
            <a:off x="308256" y="2355462"/>
            <a:ext cx="1136952" cy="10643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888827" y="2984414"/>
            <a:ext cx="12096" cy="10885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070256" y="4072986"/>
            <a:ext cx="851515" cy="369332"/>
          </a:xfrm>
          <a:prstGeom prst="rect">
            <a:avLst/>
          </a:prstGeom>
          <a:noFill/>
        </p:spPr>
        <p:txBody>
          <a:bodyPr wrap="none" rtlCol="0">
            <a:spAutoFit/>
          </a:bodyPr>
          <a:lstStyle/>
          <a:p>
            <a:r>
              <a:rPr lang="en-US" dirty="0" smtClean="0"/>
              <a:t>Weight</a:t>
            </a:r>
            <a:endParaRPr lang="en-US" dirty="0"/>
          </a:p>
        </p:txBody>
      </p:sp>
      <p:cxnSp>
        <p:nvCxnSpPr>
          <p:cNvPr id="9" name="Straight Arrow Connector 8"/>
          <p:cNvCxnSpPr/>
          <p:nvPr/>
        </p:nvCxnSpPr>
        <p:spPr>
          <a:xfrm flipV="1">
            <a:off x="1529875" y="2536890"/>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445208" y="3129557"/>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1174275" y="3383557"/>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637247" y="3419843"/>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05838" y="3129557"/>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192143" y="2694128"/>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356639" y="2210319"/>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668697" y="2040985"/>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075097" y="2028890"/>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1324256" y="2186129"/>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771780" y="2694128"/>
            <a:ext cx="646331" cy="369332"/>
          </a:xfrm>
          <a:prstGeom prst="rect">
            <a:avLst/>
          </a:prstGeom>
          <a:noFill/>
        </p:spPr>
        <p:txBody>
          <a:bodyPr wrap="none" rtlCol="0">
            <a:spAutoFit/>
          </a:bodyPr>
          <a:lstStyle/>
          <a:p>
            <a:r>
              <a:rPr lang="en-US" dirty="0" smtClean="0"/>
              <a:t>Drag</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258865911"/>
              </p:ext>
            </p:extLst>
          </p:nvPr>
        </p:nvGraphicFramePr>
        <p:xfrm>
          <a:off x="2505356" y="2615207"/>
          <a:ext cx="2302329" cy="514350"/>
        </p:xfrm>
        <a:graphic>
          <a:graphicData uri="http://schemas.openxmlformats.org/presentationml/2006/ole">
            <mc:AlternateContent xmlns:mc="http://schemas.openxmlformats.org/markup-compatibility/2006">
              <mc:Choice xmlns:v="urn:schemas-microsoft-com:vml" Requires="v">
                <p:oleObj spid="_x0000_s35969" name="Equation" r:id="rId3" imgW="1193800" imgH="266700" progId="Equation.3">
                  <p:embed/>
                </p:oleObj>
              </mc:Choice>
              <mc:Fallback>
                <p:oleObj name="Equation" r:id="rId3" imgW="1193800" imgH="266700" progId="Equation.3">
                  <p:embed/>
                  <p:pic>
                    <p:nvPicPr>
                      <p:cNvPr id="0" name=""/>
                      <p:cNvPicPr/>
                      <p:nvPr/>
                    </p:nvPicPr>
                    <p:blipFill>
                      <a:blip r:embed="rId4"/>
                      <a:stretch>
                        <a:fillRect/>
                      </a:stretch>
                    </p:blipFill>
                    <p:spPr>
                      <a:xfrm>
                        <a:off x="2505356" y="2615207"/>
                        <a:ext cx="2302329" cy="5143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750475933"/>
              </p:ext>
            </p:extLst>
          </p:nvPr>
        </p:nvGraphicFramePr>
        <p:xfrm>
          <a:off x="2148956" y="3874472"/>
          <a:ext cx="2379662" cy="906463"/>
        </p:xfrm>
        <a:graphic>
          <a:graphicData uri="http://schemas.openxmlformats.org/presentationml/2006/ole">
            <mc:AlternateContent xmlns:mc="http://schemas.openxmlformats.org/markup-compatibility/2006">
              <mc:Choice xmlns:v="urn:schemas-microsoft-com:vml" Requires="v">
                <p:oleObj spid="_x0000_s35970" name="Equation" r:id="rId5" imgW="1231900" imgH="469900" progId="Equation.3">
                  <p:embed/>
                </p:oleObj>
              </mc:Choice>
              <mc:Fallback>
                <p:oleObj name="Equation" r:id="rId5" imgW="1231900" imgH="469900" progId="Equation.3">
                  <p:embed/>
                  <p:pic>
                    <p:nvPicPr>
                      <p:cNvPr id="0" name=""/>
                      <p:cNvPicPr/>
                      <p:nvPr/>
                    </p:nvPicPr>
                    <p:blipFill>
                      <a:blip r:embed="rId6"/>
                      <a:stretch>
                        <a:fillRect/>
                      </a:stretch>
                    </p:blipFill>
                    <p:spPr>
                      <a:xfrm>
                        <a:off x="2148956" y="3874472"/>
                        <a:ext cx="2379662" cy="906463"/>
                      </a:xfrm>
                      <a:prstGeom prst="rect">
                        <a:avLst/>
                      </a:prstGeom>
                    </p:spPr>
                  </p:pic>
                </p:oleObj>
              </mc:Fallback>
            </mc:AlternateContent>
          </a:graphicData>
        </a:graphic>
      </p:graphicFrame>
      <p:cxnSp>
        <p:nvCxnSpPr>
          <p:cNvPr id="22" name="Straight Arrow Connector 21"/>
          <p:cNvCxnSpPr/>
          <p:nvPr/>
        </p:nvCxnSpPr>
        <p:spPr>
          <a:xfrm flipV="1">
            <a:off x="888827" y="1844224"/>
            <a:ext cx="12096" cy="10764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038819" y="1659558"/>
            <a:ext cx="1110137" cy="369332"/>
          </a:xfrm>
          <a:prstGeom prst="rect">
            <a:avLst/>
          </a:prstGeom>
          <a:noFill/>
        </p:spPr>
        <p:txBody>
          <a:bodyPr wrap="none" rtlCol="0">
            <a:spAutoFit/>
          </a:bodyPr>
          <a:lstStyle/>
          <a:p>
            <a:r>
              <a:rPr lang="en-US" dirty="0" smtClean="0"/>
              <a:t>Buoyancy</a:t>
            </a:r>
            <a:endParaRPr lang="en-US" dirty="0"/>
          </a:p>
        </p:txBody>
      </p:sp>
      <p:graphicFrame>
        <p:nvGraphicFramePr>
          <p:cNvPr id="24" name="Object 23"/>
          <p:cNvGraphicFramePr>
            <a:graphicFrameLocks noChangeAspect="1"/>
          </p:cNvGraphicFramePr>
          <p:nvPr>
            <p:extLst>
              <p:ext uri="{D42A27DB-BD31-4B8C-83A1-F6EECF244321}">
                <p14:modId xmlns:p14="http://schemas.microsoft.com/office/powerpoint/2010/main" val="1077547100"/>
              </p:ext>
            </p:extLst>
          </p:nvPr>
        </p:nvGraphicFramePr>
        <p:xfrm>
          <a:off x="2246516" y="1448545"/>
          <a:ext cx="2428875" cy="906462"/>
        </p:xfrm>
        <a:graphic>
          <a:graphicData uri="http://schemas.openxmlformats.org/presentationml/2006/ole">
            <mc:AlternateContent xmlns:mc="http://schemas.openxmlformats.org/markup-compatibility/2006">
              <mc:Choice xmlns:v="urn:schemas-microsoft-com:vml" Requires="v">
                <p:oleObj spid="_x0000_s35971" name="Equation" r:id="rId7" imgW="1257300" imgH="469900" progId="Equation.3">
                  <p:embed/>
                </p:oleObj>
              </mc:Choice>
              <mc:Fallback>
                <p:oleObj name="Equation" r:id="rId7" imgW="1257300" imgH="469900" progId="Equation.3">
                  <p:embed/>
                  <p:pic>
                    <p:nvPicPr>
                      <p:cNvPr id="0" name=""/>
                      <p:cNvPicPr/>
                      <p:nvPr/>
                    </p:nvPicPr>
                    <p:blipFill>
                      <a:blip r:embed="rId8"/>
                      <a:stretch>
                        <a:fillRect/>
                      </a:stretch>
                    </p:blipFill>
                    <p:spPr>
                      <a:xfrm>
                        <a:off x="2246516" y="1448545"/>
                        <a:ext cx="2428875" cy="906462"/>
                      </a:xfrm>
                      <a:prstGeom prst="rect">
                        <a:avLst/>
                      </a:prstGeom>
                    </p:spPr>
                  </p:pic>
                </p:oleObj>
              </mc:Fallback>
            </mc:AlternateContent>
          </a:graphicData>
        </a:graphic>
      </p:graphicFrame>
      <p:sp>
        <p:nvSpPr>
          <p:cNvPr id="25" name="Right Brace 24"/>
          <p:cNvSpPr/>
          <p:nvPr/>
        </p:nvSpPr>
        <p:spPr>
          <a:xfrm>
            <a:off x="4807685" y="1448545"/>
            <a:ext cx="399143" cy="354367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604514549"/>
              </p:ext>
            </p:extLst>
          </p:nvPr>
        </p:nvGraphicFramePr>
        <p:xfrm>
          <a:off x="6403879" y="1805960"/>
          <a:ext cx="1079500" cy="711200"/>
        </p:xfrm>
        <a:graphic>
          <a:graphicData uri="http://schemas.openxmlformats.org/presentationml/2006/ole">
            <mc:AlternateContent xmlns:mc="http://schemas.openxmlformats.org/markup-compatibility/2006">
              <mc:Choice xmlns:v="urn:schemas-microsoft-com:vml" Requires="v">
                <p:oleObj spid="_x0000_s35972" name="Equation" r:id="rId9" imgW="558800" imgH="368300" progId="Equation.3">
                  <p:embed/>
                </p:oleObj>
              </mc:Choice>
              <mc:Fallback>
                <p:oleObj name="Equation" r:id="rId9" imgW="558800" imgH="368300" progId="Equation.3">
                  <p:embed/>
                  <p:pic>
                    <p:nvPicPr>
                      <p:cNvPr id="0" name=""/>
                      <p:cNvPicPr/>
                      <p:nvPr/>
                    </p:nvPicPr>
                    <p:blipFill>
                      <a:blip r:embed="rId10"/>
                      <a:stretch>
                        <a:fillRect/>
                      </a:stretch>
                    </p:blipFill>
                    <p:spPr>
                      <a:xfrm>
                        <a:off x="6403879" y="1805960"/>
                        <a:ext cx="1079500" cy="71120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30891086"/>
              </p:ext>
            </p:extLst>
          </p:nvPr>
        </p:nvGraphicFramePr>
        <p:xfrm>
          <a:off x="5463475" y="3090247"/>
          <a:ext cx="3087688" cy="784225"/>
        </p:xfrm>
        <a:graphic>
          <a:graphicData uri="http://schemas.openxmlformats.org/presentationml/2006/ole">
            <mc:AlternateContent xmlns:mc="http://schemas.openxmlformats.org/markup-compatibility/2006">
              <mc:Choice xmlns:v="urn:schemas-microsoft-com:vml" Requires="v">
                <p:oleObj spid="_x0000_s35973" name="Equation" r:id="rId11" imgW="1600200" imgH="406400" progId="Equation.3">
                  <p:embed/>
                </p:oleObj>
              </mc:Choice>
              <mc:Fallback>
                <p:oleObj name="Equation" r:id="rId11" imgW="1600200" imgH="406400" progId="Equation.3">
                  <p:embed/>
                  <p:pic>
                    <p:nvPicPr>
                      <p:cNvPr id="0" name=""/>
                      <p:cNvPicPr/>
                      <p:nvPr/>
                    </p:nvPicPr>
                    <p:blipFill>
                      <a:blip r:embed="rId12"/>
                      <a:stretch>
                        <a:fillRect/>
                      </a:stretch>
                    </p:blipFill>
                    <p:spPr>
                      <a:xfrm>
                        <a:off x="5463475" y="3090247"/>
                        <a:ext cx="3087688" cy="784225"/>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451320319"/>
              </p:ext>
            </p:extLst>
          </p:nvPr>
        </p:nvGraphicFramePr>
        <p:xfrm>
          <a:off x="6019704" y="4415810"/>
          <a:ext cx="2279650" cy="981075"/>
        </p:xfrm>
        <a:graphic>
          <a:graphicData uri="http://schemas.openxmlformats.org/presentationml/2006/ole">
            <mc:AlternateContent xmlns:mc="http://schemas.openxmlformats.org/markup-compatibility/2006">
              <mc:Choice xmlns:v="urn:schemas-microsoft-com:vml" Requires="v">
                <p:oleObj spid="_x0000_s35974" name="Equation" r:id="rId13" imgW="1181100" imgH="508000" progId="Equation.3">
                  <p:embed/>
                </p:oleObj>
              </mc:Choice>
              <mc:Fallback>
                <p:oleObj name="Equation" r:id="rId13" imgW="1181100" imgH="508000" progId="Equation.3">
                  <p:embed/>
                  <p:pic>
                    <p:nvPicPr>
                      <p:cNvPr id="0" name=""/>
                      <p:cNvPicPr/>
                      <p:nvPr/>
                    </p:nvPicPr>
                    <p:blipFill>
                      <a:blip r:embed="rId14"/>
                      <a:stretch>
                        <a:fillRect/>
                      </a:stretch>
                    </p:blipFill>
                    <p:spPr>
                      <a:xfrm>
                        <a:off x="6019704" y="4415810"/>
                        <a:ext cx="2279650" cy="981075"/>
                      </a:xfrm>
                      <a:prstGeom prst="rect">
                        <a:avLst/>
                      </a:prstGeom>
                    </p:spPr>
                  </p:pic>
                </p:oleObj>
              </mc:Fallback>
            </mc:AlternateContent>
          </a:graphicData>
        </a:graphic>
      </p:graphicFrame>
    </p:spTree>
    <p:extLst>
      <p:ext uri="{BB962C8B-B14F-4D97-AF65-F5344CB8AC3E}">
        <p14:creationId xmlns:p14="http://schemas.microsoft.com/office/powerpoint/2010/main" val="1355008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209" y="578774"/>
            <a:ext cx="7520940" cy="548640"/>
          </a:xfrm>
        </p:spPr>
        <p:txBody>
          <a:bodyPr>
            <a:normAutofit fontScale="90000"/>
          </a:bodyPr>
          <a:lstStyle/>
          <a:p>
            <a:r>
              <a:rPr lang="en-US" dirty="0" smtClean="0"/>
              <a:t>Particle Settling Velocity</a:t>
            </a:r>
            <a:endParaRPr lang="en-US" dirty="0"/>
          </a:p>
        </p:txBody>
      </p:sp>
      <p:sp>
        <p:nvSpPr>
          <p:cNvPr id="4" name="Oval 3"/>
          <p:cNvSpPr/>
          <p:nvPr/>
        </p:nvSpPr>
        <p:spPr>
          <a:xfrm>
            <a:off x="532190" y="1487715"/>
            <a:ext cx="1136952" cy="10643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112761" y="2116667"/>
            <a:ext cx="12096" cy="10885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294190" y="3205239"/>
            <a:ext cx="851515" cy="369332"/>
          </a:xfrm>
          <a:prstGeom prst="rect">
            <a:avLst/>
          </a:prstGeom>
          <a:noFill/>
        </p:spPr>
        <p:txBody>
          <a:bodyPr wrap="none" rtlCol="0">
            <a:spAutoFit/>
          </a:bodyPr>
          <a:lstStyle/>
          <a:p>
            <a:r>
              <a:rPr lang="en-US" dirty="0" smtClean="0"/>
              <a:t>Weight</a:t>
            </a:r>
            <a:endParaRPr lang="en-US" dirty="0"/>
          </a:p>
        </p:txBody>
      </p:sp>
      <p:cxnSp>
        <p:nvCxnSpPr>
          <p:cNvPr id="9" name="Straight Arrow Connector 8"/>
          <p:cNvCxnSpPr/>
          <p:nvPr/>
        </p:nvCxnSpPr>
        <p:spPr>
          <a:xfrm flipV="1">
            <a:off x="1753809" y="1669143"/>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669142" y="2261810"/>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1398209" y="2515810"/>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861181" y="2552096"/>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29772" y="2261810"/>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16077" y="1826381"/>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580573" y="1342572"/>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892631" y="1173238"/>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299031" y="1161143"/>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1548190" y="1318382"/>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995714" y="1826381"/>
            <a:ext cx="646331" cy="369332"/>
          </a:xfrm>
          <a:prstGeom prst="rect">
            <a:avLst/>
          </a:prstGeom>
          <a:noFill/>
        </p:spPr>
        <p:txBody>
          <a:bodyPr wrap="none" rtlCol="0">
            <a:spAutoFit/>
          </a:bodyPr>
          <a:lstStyle/>
          <a:p>
            <a:r>
              <a:rPr lang="en-US" dirty="0" smtClean="0"/>
              <a:t>Drag</a:t>
            </a:r>
            <a:endParaRPr lang="en-US" dirty="0"/>
          </a:p>
        </p:txBody>
      </p:sp>
      <p:cxnSp>
        <p:nvCxnSpPr>
          <p:cNvPr id="22" name="Straight Arrow Connector 21"/>
          <p:cNvCxnSpPr/>
          <p:nvPr/>
        </p:nvCxnSpPr>
        <p:spPr>
          <a:xfrm flipV="1">
            <a:off x="1112761" y="976477"/>
            <a:ext cx="12096" cy="10764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262753" y="791811"/>
            <a:ext cx="1110137" cy="369332"/>
          </a:xfrm>
          <a:prstGeom prst="rect">
            <a:avLst/>
          </a:prstGeom>
          <a:noFill/>
        </p:spPr>
        <p:txBody>
          <a:bodyPr wrap="none" rtlCol="0">
            <a:spAutoFit/>
          </a:bodyPr>
          <a:lstStyle/>
          <a:p>
            <a:r>
              <a:rPr lang="en-US" dirty="0" smtClean="0"/>
              <a:t>Buoyancy</a:t>
            </a:r>
            <a:endParaRPr lang="en-US" dirty="0"/>
          </a:p>
        </p:txBody>
      </p:sp>
      <p:graphicFrame>
        <p:nvGraphicFramePr>
          <p:cNvPr id="28" name="Object 27"/>
          <p:cNvGraphicFramePr>
            <a:graphicFrameLocks noChangeAspect="1"/>
          </p:cNvGraphicFramePr>
          <p:nvPr>
            <p:extLst/>
          </p:nvPr>
        </p:nvGraphicFramePr>
        <p:xfrm>
          <a:off x="1262753" y="3821339"/>
          <a:ext cx="6789738" cy="981075"/>
        </p:xfrm>
        <a:graphic>
          <a:graphicData uri="http://schemas.openxmlformats.org/presentationml/2006/ole">
            <mc:AlternateContent xmlns:mc="http://schemas.openxmlformats.org/markup-compatibility/2006">
              <mc:Choice xmlns:v="urn:schemas-microsoft-com:vml" Requires="v">
                <p:oleObj spid="_x0000_s36888" name="Equation" r:id="rId3" imgW="3517900" imgH="508000" progId="Equation.3">
                  <p:embed/>
                </p:oleObj>
              </mc:Choice>
              <mc:Fallback>
                <p:oleObj name="Equation" r:id="rId3" imgW="3517900" imgH="508000" progId="Equation.3">
                  <p:embed/>
                  <p:pic>
                    <p:nvPicPr>
                      <p:cNvPr id="0" name=""/>
                      <p:cNvPicPr/>
                      <p:nvPr/>
                    </p:nvPicPr>
                    <p:blipFill>
                      <a:blip r:embed="rId4"/>
                      <a:stretch>
                        <a:fillRect/>
                      </a:stretch>
                    </p:blipFill>
                    <p:spPr>
                      <a:xfrm>
                        <a:off x="1262753" y="3821339"/>
                        <a:ext cx="6789738" cy="981075"/>
                      </a:xfrm>
                      <a:prstGeom prst="rect">
                        <a:avLst/>
                      </a:prstGeom>
                    </p:spPr>
                  </p:pic>
                </p:oleObj>
              </mc:Fallback>
            </mc:AlternateContent>
          </a:graphicData>
        </a:graphic>
      </p:graphicFrame>
      <p:cxnSp>
        <p:nvCxnSpPr>
          <p:cNvPr id="20" name="Straight Arrow Connector 19"/>
          <p:cNvCxnSpPr/>
          <p:nvPr/>
        </p:nvCxnSpPr>
        <p:spPr>
          <a:xfrm>
            <a:off x="7825619" y="3205239"/>
            <a:ext cx="36286" cy="870856"/>
          </a:xfrm>
          <a:prstGeom prst="straightConnector1">
            <a:avLst/>
          </a:prstGeom>
          <a:ln w="539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003143" y="2116667"/>
            <a:ext cx="1376699" cy="923330"/>
          </a:xfrm>
          <a:prstGeom prst="rect">
            <a:avLst/>
          </a:prstGeom>
          <a:noFill/>
        </p:spPr>
        <p:txBody>
          <a:bodyPr wrap="none" rtlCol="0">
            <a:spAutoFit/>
          </a:bodyPr>
          <a:lstStyle/>
          <a:p>
            <a:pPr algn="ctr"/>
            <a:r>
              <a:rPr lang="en-US" dirty="0" smtClean="0"/>
              <a:t>Proportional</a:t>
            </a:r>
          </a:p>
          <a:p>
            <a:pPr algn="ctr"/>
            <a:r>
              <a:rPr lang="en-US" dirty="0" smtClean="0"/>
              <a:t>to radius </a:t>
            </a:r>
          </a:p>
          <a:p>
            <a:pPr algn="ctr"/>
            <a:r>
              <a:rPr lang="en-US" dirty="0" smtClean="0"/>
              <a:t>squared </a:t>
            </a:r>
            <a:endParaRPr lang="en-US" dirty="0"/>
          </a:p>
        </p:txBody>
      </p:sp>
      <p:cxnSp>
        <p:nvCxnSpPr>
          <p:cNvPr id="24" name="Straight Arrow Connector 23"/>
          <p:cNvCxnSpPr/>
          <p:nvPr/>
        </p:nvCxnSpPr>
        <p:spPr>
          <a:xfrm flipV="1">
            <a:off x="1728063" y="4802414"/>
            <a:ext cx="725888" cy="877355"/>
          </a:xfrm>
          <a:prstGeom prst="straightConnector1">
            <a:avLst/>
          </a:prstGeom>
          <a:ln w="539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14739" y="5702325"/>
            <a:ext cx="4442883" cy="369332"/>
          </a:xfrm>
          <a:prstGeom prst="rect">
            <a:avLst/>
          </a:prstGeom>
          <a:noFill/>
        </p:spPr>
        <p:txBody>
          <a:bodyPr wrap="none" rtlCol="0">
            <a:spAutoFit/>
          </a:bodyPr>
          <a:lstStyle/>
          <a:p>
            <a:r>
              <a:rPr lang="en-US" smtClean="0"/>
              <a:t>I expect you to know this (not just the last part)</a:t>
            </a:r>
            <a:endParaRPr lang="en-US"/>
          </a:p>
        </p:txBody>
      </p:sp>
    </p:spTree>
    <p:extLst>
      <p:ext uri="{BB962C8B-B14F-4D97-AF65-F5344CB8AC3E}">
        <p14:creationId xmlns:p14="http://schemas.microsoft.com/office/powerpoint/2010/main" val="1704409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Distribution of Particles in a Water Body</a:t>
            </a:r>
            <a:endParaRPr lang="en-US" dirty="0"/>
          </a:p>
        </p:txBody>
      </p:sp>
      <p:sp>
        <p:nvSpPr>
          <p:cNvPr id="3" name="Content Placeholder 2"/>
          <p:cNvSpPr>
            <a:spLocks noGrp="1"/>
          </p:cNvSpPr>
          <p:nvPr>
            <p:ph idx="4294967295"/>
          </p:nvPr>
        </p:nvSpPr>
        <p:spPr>
          <a:xfrm>
            <a:off x="822960" y="2187129"/>
            <a:ext cx="7520940" cy="3579849"/>
          </a:xfrm>
          <a:prstGeom prst="rect">
            <a:avLst/>
          </a:prstGeom>
        </p:spPr>
        <p:txBody>
          <a:bodyPr/>
          <a:lstStyle/>
          <a:p>
            <a:r>
              <a:rPr lang="en-US" dirty="0" smtClean="0"/>
              <a:t>Vertical dispersion tries to mix particles vertically in a water column</a:t>
            </a:r>
          </a:p>
          <a:p>
            <a:endParaRPr lang="en-US" dirty="0" smtClean="0"/>
          </a:p>
          <a:p>
            <a:r>
              <a:rPr lang="en-US" dirty="0" smtClean="0"/>
              <a:t>Gravity is trying to pull them down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8253880"/>
              </p:ext>
            </p:extLst>
          </p:nvPr>
        </p:nvGraphicFramePr>
        <p:xfrm>
          <a:off x="3049867" y="2765118"/>
          <a:ext cx="1912938" cy="785813"/>
        </p:xfrm>
        <a:graphic>
          <a:graphicData uri="http://schemas.openxmlformats.org/presentationml/2006/ole">
            <mc:AlternateContent xmlns:mc="http://schemas.openxmlformats.org/markup-compatibility/2006">
              <mc:Choice xmlns:v="urn:schemas-microsoft-com:vml" Requires="v">
                <p:oleObj spid="_x0000_s37975" name="Equation" r:id="rId3" imgW="990600" imgH="406400" progId="Equation.3">
                  <p:embed/>
                </p:oleObj>
              </mc:Choice>
              <mc:Fallback>
                <p:oleObj name="Equation" r:id="rId3" imgW="990600" imgH="406400" progId="Equation.3">
                  <p:embed/>
                  <p:pic>
                    <p:nvPicPr>
                      <p:cNvPr id="0" name=""/>
                      <p:cNvPicPr/>
                      <p:nvPr/>
                    </p:nvPicPr>
                    <p:blipFill>
                      <a:blip r:embed="rId4"/>
                      <a:stretch>
                        <a:fillRect/>
                      </a:stretch>
                    </p:blipFill>
                    <p:spPr>
                      <a:xfrm>
                        <a:off x="3049867" y="2765118"/>
                        <a:ext cx="1912938" cy="78581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66944292"/>
              </p:ext>
            </p:extLst>
          </p:nvPr>
        </p:nvGraphicFramePr>
        <p:xfrm>
          <a:off x="3185810" y="4159448"/>
          <a:ext cx="1495425" cy="514350"/>
        </p:xfrm>
        <a:graphic>
          <a:graphicData uri="http://schemas.openxmlformats.org/presentationml/2006/ole">
            <mc:AlternateContent xmlns:mc="http://schemas.openxmlformats.org/markup-compatibility/2006">
              <mc:Choice xmlns:v="urn:schemas-microsoft-com:vml" Requires="v">
                <p:oleObj spid="_x0000_s37976" name="Equation" r:id="rId5" imgW="774700" imgH="266700" progId="Equation.3">
                  <p:embed/>
                </p:oleObj>
              </mc:Choice>
              <mc:Fallback>
                <p:oleObj name="Equation" r:id="rId5" imgW="774700" imgH="266700" progId="Equation.3">
                  <p:embed/>
                  <p:pic>
                    <p:nvPicPr>
                      <p:cNvPr id="0" name=""/>
                      <p:cNvPicPr/>
                      <p:nvPr/>
                    </p:nvPicPr>
                    <p:blipFill>
                      <a:blip r:embed="rId6"/>
                      <a:stretch>
                        <a:fillRect/>
                      </a:stretch>
                    </p:blipFill>
                    <p:spPr>
                      <a:xfrm>
                        <a:off x="3185810" y="4159448"/>
                        <a:ext cx="1495425" cy="514350"/>
                      </a:xfrm>
                      <a:prstGeom prst="rect">
                        <a:avLst/>
                      </a:prstGeom>
                    </p:spPr>
                  </p:pic>
                </p:oleObj>
              </mc:Fallback>
            </mc:AlternateContent>
          </a:graphicData>
        </a:graphic>
      </p:graphicFrame>
      <p:sp>
        <p:nvSpPr>
          <p:cNvPr id="6" name="Right Brace 5"/>
          <p:cNvSpPr/>
          <p:nvPr/>
        </p:nvSpPr>
        <p:spPr>
          <a:xfrm>
            <a:off x="5479143" y="2692523"/>
            <a:ext cx="399143" cy="239092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5878286" y="2973359"/>
            <a:ext cx="2970297" cy="369332"/>
          </a:xfrm>
          <a:prstGeom prst="rect">
            <a:avLst/>
          </a:prstGeom>
          <a:noFill/>
        </p:spPr>
        <p:txBody>
          <a:bodyPr wrap="none" rtlCol="0">
            <a:spAutoFit/>
          </a:bodyPr>
          <a:lstStyle/>
          <a:p>
            <a:r>
              <a:rPr lang="en-US" dirty="0" smtClean="0"/>
              <a:t>At equilibrium these balance</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69453726"/>
              </p:ext>
            </p:extLst>
          </p:nvPr>
        </p:nvGraphicFramePr>
        <p:xfrm>
          <a:off x="6270625" y="3495080"/>
          <a:ext cx="1617663" cy="785812"/>
        </p:xfrm>
        <a:graphic>
          <a:graphicData uri="http://schemas.openxmlformats.org/presentationml/2006/ole">
            <mc:AlternateContent xmlns:mc="http://schemas.openxmlformats.org/markup-compatibility/2006">
              <mc:Choice xmlns:v="urn:schemas-microsoft-com:vml" Requires="v">
                <p:oleObj spid="_x0000_s37977" name="Equation" r:id="rId7" imgW="838200" imgH="406400" progId="Equation.3">
                  <p:embed/>
                </p:oleObj>
              </mc:Choice>
              <mc:Fallback>
                <p:oleObj name="Equation" r:id="rId7" imgW="838200" imgH="406400" progId="Equation.3">
                  <p:embed/>
                  <p:pic>
                    <p:nvPicPr>
                      <p:cNvPr id="0" name=""/>
                      <p:cNvPicPr/>
                      <p:nvPr/>
                    </p:nvPicPr>
                    <p:blipFill>
                      <a:blip r:embed="rId8"/>
                      <a:stretch>
                        <a:fillRect/>
                      </a:stretch>
                    </p:blipFill>
                    <p:spPr>
                      <a:xfrm>
                        <a:off x="6270625" y="3495080"/>
                        <a:ext cx="1617663" cy="7858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25152561"/>
              </p:ext>
            </p:extLst>
          </p:nvPr>
        </p:nvGraphicFramePr>
        <p:xfrm>
          <a:off x="6270625" y="4692848"/>
          <a:ext cx="1758950" cy="896938"/>
        </p:xfrm>
        <a:graphic>
          <a:graphicData uri="http://schemas.openxmlformats.org/presentationml/2006/ole">
            <mc:AlternateContent xmlns:mc="http://schemas.openxmlformats.org/markup-compatibility/2006">
              <mc:Choice xmlns:v="urn:schemas-microsoft-com:vml" Requires="v">
                <p:oleObj spid="_x0000_s37978" name="Equation" r:id="rId9" imgW="698500" imgH="355600" progId="Equation.3">
                  <p:embed/>
                </p:oleObj>
              </mc:Choice>
              <mc:Fallback>
                <p:oleObj name="Equation" r:id="rId9" imgW="698500" imgH="355600" progId="Equation.3">
                  <p:embed/>
                  <p:pic>
                    <p:nvPicPr>
                      <p:cNvPr id="0" name=""/>
                      <p:cNvPicPr/>
                      <p:nvPr/>
                    </p:nvPicPr>
                    <p:blipFill>
                      <a:blip r:embed="rId10"/>
                      <a:stretch>
                        <a:fillRect/>
                      </a:stretch>
                    </p:blipFill>
                    <p:spPr>
                      <a:xfrm>
                        <a:off x="6270625" y="4692848"/>
                        <a:ext cx="1758950" cy="896938"/>
                      </a:xfrm>
                      <a:prstGeom prst="rect">
                        <a:avLst/>
                      </a:prstGeom>
                    </p:spPr>
                  </p:pic>
                </p:oleObj>
              </mc:Fallback>
            </mc:AlternateContent>
          </a:graphicData>
        </a:graphic>
      </p:graphicFrame>
    </p:spTree>
    <p:extLst>
      <p:ext uri="{BB962C8B-B14F-4D97-AF65-F5344CB8AC3E}">
        <p14:creationId xmlns:p14="http://schemas.microsoft.com/office/powerpoint/2010/main" val="725359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8"/>
            <a:ext cx="7773338" cy="1107645"/>
          </a:xfrm>
        </p:spPr>
        <p:txBody>
          <a:bodyPr/>
          <a:lstStyle/>
          <a:p>
            <a:r>
              <a:rPr lang="en-US" dirty="0" smtClean="0"/>
              <a:t>Power Law Fit</a:t>
            </a:r>
            <a:endParaRPr lang="en-US" dirty="0"/>
          </a:p>
        </p:txBody>
      </p:sp>
      <p:sp>
        <p:nvSpPr>
          <p:cNvPr id="3" name="Content Placeholder 2"/>
          <p:cNvSpPr>
            <a:spLocks noGrp="1"/>
          </p:cNvSpPr>
          <p:nvPr>
            <p:ph idx="4294967295"/>
          </p:nvPr>
        </p:nvSpPr>
        <p:spPr>
          <a:xfrm>
            <a:off x="822960" y="1100628"/>
            <a:ext cx="1487230" cy="3579849"/>
          </a:xfrm>
          <a:prstGeom prst="rect">
            <a:avLst/>
          </a:prstGeom>
        </p:spPr>
        <p:txBody>
          <a:bodyPr/>
          <a:lstStyle/>
          <a:p>
            <a:r>
              <a:rPr lang="en-US" dirty="0" smtClean="0"/>
              <a:t>Y=</a:t>
            </a:r>
            <a:r>
              <a:rPr lang="en-US" dirty="0" err="1"/>
              <a:t>a</a:t>
            </a:r>
            <a:r>
              <a:rPr lang="en-US" dirty="0" err="1" smtClean="0"/>
              <a:t>X</a:t>
            </a:r>
            <a:r>
              <a:rPr lang="en-US" baseline="30000" dirty="0" err="1" smtClean="0"/>
              <a:t>b</a:t>
            </a:r>
            <a:endParaRPr lang="en-US" baseline="30000" dirty="0"/>
          </a:p>
        </p:txBody>
      </p:sp>
      <p:graphicFrame>
        <p:nvGraphicFramePr>
          <p:cNvPr id="5" name="Object 4"/>
          <p:cNvGraphicFramePr>
            <a:graphicFrameLocks noChangeAspect="1"/>
          </p:cNvGraphicFramePr>
          <p:nvPr>
            <p:extLst/>
          </p:nvPr>
        </p:nvGraphicFramePr>
        <p:xfrm>
          <a:off x="7113664" y="3275012"/>
          <a:ext cx="1758950" cy="663575"/>
        </p:xfrm>
        <a:graphic>
          <a:graphicData uri="http://schemas.openxmlformats.org/presentationml/2006/ole">
            <mc:AlternateContent xmlns:mc="http://schemas.openxmlformats.org/markup-compatibility/2006">
              <mc:Choice xmlns:v="urn:schemas-microsoft-com:vml" Requires="v">
                <p:oleObj spid="_x0000_s38934" name="Equation" r:id="rId3" imgW="876300" imgH="330200" progId="Equation.3">
                  <p:embed/>
                </p:oleObj>
              </mc:Choice>
              <mc:Fallback>
                <p:oleObj name="Equation" r:id="rId3" imgW="876300" imgH="330200" progId="Equation.3">
                  <p:embed/>
                  <p:pic>
                    <p:nvPicPr>
                      <p:cNvPr id="0" name=""/>
                      <p:cNvPicPr/>
                      <p:nvPr/>
                    </p:nvPicPr>
                    <p:blipFill>
                      <a:blip r:embed="rId4"/>
                      <a:stretch>
                        <a:fillRect/>
                      </a:stretch>
                    </p:blipFill>
                    <p:spPr>
                      <a:xfrm>
                        <a:off x="7113664" y="3275012"/>
                        <a:ext cx="1758950" cy="663575"/>
                      </a:xfrm>
                      <a:prstGeom prst="rect">
                        <a:avLst/>
                      </a:prstGeom>
                    </p:spPr>
                  </p:pic>
                </p:oleObj>
              </mc:Fallback>
            </mc:AlternateContent>
          </a:graphicData>
        </a:graphic>
      </p:graphicFrame>
      <p:pic>
        <p:nvPicPr>
          <p:cNvPr id="6" name="Picture 5" descr="rio_puerco_with data.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270" y="1499810"/>
            <a:ext cx="6128253" cy="4596190"/>
          </a:xfrm>
          <a:prstGeom prst="rect">
            <a:avLst/>
          </a:prstGeom>
        </p:spPr>
      </p:pic>
    </p:spTree>
    <p:extLst>
      <p:ext uri="{BB962C8B-B14F-4D97-AF65-F5344CB8AC3E}">
        <p14:creationId xmlns:p14="http://schemas.microsoft.com/office/powerpoint/2010/main" val="1796767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a:t>
            </a:r>
            <a:endParaRPr lang="en-US" dirty="0"/>
          </a:p>
        </p:txBody>
      </p:sp>
      <p:graphicFrame>
        <p:nvGraphicFramePr>
          <p:cNvPr id="4" name="Object 3"/>
          <p:cNvGraphicFramePr>
            <a:graphicFrameLocks noChangeAspect="1"/>
          </p:cNvGraphicFramePr>
          <p:nvPr>
            <p:extLst/>
          </p:nvPr>
        </p:nvGraphicFramePr>
        <p:xfrm>
          <a:off x="3449713" y="1790700"/>
          <a:ext cx="1733550" cy="485775"/>
        </p:xfrm>
        <a:graphic>
          <a:graphicData uri="http://schemas.openxmlformats.org/presentationml/2006/ole">
            <mc:AlternateContent xmlns:mc="http://schemas.openxmlformats.org/markup-compatibility/2006">
              <mc:Choice xmlns:v="urn:schemas-microsoft-com:vml" Requires="v">
                <p:oleObj spid="_x0000_s39977" name="Equation" r:id="rId3" imgW="863600" imgH="241300" progId="Equation.3">
                  <p:embed/>
                </p:oleObj>
              </mc:Choice>
              <mc:Fallback>
                <p:oleObj name="Equation" r:id="rId3" imgW="863600" imgH="241300" progId="Equation.3">
                  <p:embed/>
                  <p:pic>
                    <p:nvPicPr>
                      <p:cNvPr id="0" name=""/>
                      <p:cNvPicPr/>
                      <p:nvPr/>
                    </p:nvPicPr>
                    <p:blipFill>
                      <a:blip r:embed="rId4"/>
                      <a:stretch>
                        <a:fillRect/>
                      </a:stretch>
                    </p:blipFill>
                    <p:spPr>
                      <a:xfrm>
                        <a:off x="3449713" y="1790700"/>
                        <a:ext cx="1733550" cy="485775"/>
                      </a:xfrm>
                      <a:prstGeom prst="rect">
                        <a:avLst/>
                      </a:prstGeom>
                    </p:spPr>
                  </p:pic>
                </p:oleObj>
              </mc:Fallback>
            </mc:AlternateContent>
          </a:graphicData>
        </a:graphic>
      </p:graphicFrame>
      <p:pic>
        <p:nvPicPr>
          <p:cNvPr id="5" name="Picture 4" descr="sample_river.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56" y="2420516"/>
            <a:ext cx="5450919" cy="4088189"/>
          </a:xfrm>
          <a:prstGeom prst="rect">
            <a:avLst/>
          </a:prstGeom>
        </p:spPr>
      </p:pic>
      <p:sp>
        <p:nvSpPr>
          <p:cNvPr id="6" name="TextBox 5"/>
          <p:cNvSpPr txBox="1"/>
          <p:nvPr/>
        </p:nvSpPr>
        <p:spPr>
          <a:xfrm>
            <a:off x="6337904" y="2831753"/>
            <a:ext cx="2274781" cy="1477328"/>
          </a:xfrm>
          <a:prstGeom prst="rect">
            <a:avLst/>
          </a:prstGeom>
          <a:noFill/>
        </p:spPr>
        <p:txBody>
          <a:bodyPr wrap="none" rtlCol="0">
            <a:spAutoFit/>
          </a:bodyPr>
          <a:lstStyle/>
          <a:p>
            <a:r>
              <a:rPr lang="en-US" dirty="0" smtClean="0"/>
              <a:t>Data is online</a:t>
            </a:r>
          </a:p>
          <a:p>
            <a:endParaRPr lang="en-US" dirty="0"/>
          </a:p>
          <a:p>
            <a:r>
              <a:rPr lang="en-US" dirty="0" smtClean="0"/>
              <a:t>Open </a:t>
            </a:r>
            <a:r>
              <a:rPr lang="en-US" dirty="0" err="1" smtClean="0"/>
              <a:t>Matlab</a:t>
            </a:r>
            <a:endParaRPr lang="en-US" dirty="0" smtClean="0"/>
          </a:p>
          <a:p>
            <a:endParaRPr lang="en-US" dirty="0"/>
          </a:p>
          <a:p>
            <a:r>
              <a:rPr lang="en-US" dirty="0" err="1" smtClean="0"/>
              <a:t>Empirical_Example.m</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970708288"/>
              </p:ext>
            </p:extLst>
          </p:nvPr>
        </p:nvGraphicFramePr>
        <p:xfrm>
          <a:off x="6463332" y="5386323"/>
          <a:ext cx="2139950" cy="663575"/>
        </p:xfrm>
        <a:graphic>
          <a:graphicData uri="http://schemas.openxmlformats.org/presentationml/2006/ole">
            <mc:AlternateContent xmlns:mc="http://schemas.openxmlformats.org/markup-compatibility/2006">
              <mc:Choice xmlns:v="urn:schemas-microsoft-com:vml" Requires="v">
                <p:oleObj spid="_x0000_s39978" name="Equation" r:id="rId6" imgW="1066800" imgH="330200" progId="Equation.3">
                  <p:embed/>
                </p:oleObj>
              </mc:Choice>
              <mc:Fallback>
                <p:oleObj name="Equation" r:id="rId6" imgW="1066800" imgH="330200" progId="Equation.3">
                  <p:embed/>
                  <p:pic>
                    <p:nvPicPr>
                      <p:cNvPr id="0" name=""/>
                      <p:cNvPicPr/>
                      <p:nvPr/>
                    </p:nvPicPr>
                    <p:blipFill>
                      <a:blip r:embed="rId7"/>
                      <a:stretch>
                        <a:fillRect/>
                      </a:stretch>
                    </p:blipFill>
                    <p:spPr>
                      <a:xfrm>
                        <a:off x="6463332" y="5386323"/>
                        <a:ext cx="2139950" cy="663575"/>
                      </a:xfrm>
                      <a:prstGeom prst="rect">
                        <a:avLst/>
                      </a:prstGeom>
                    </p:spPr>
                  </p:pic>
                </p:oleObj>
              </mc:Fallback>
            </mc:AlternateContent>
          </a:graphicData>
        </a:graphic>
      </p:graphicFrame>
      <p:sp>
        <p:nvSpPr>
          <p:cNvPr id="8" name="Down Arrow 7"/>
          <p:cNvSpPr/>
          <p:nvPr/>
        </p:nvSpPr>
        <p:spPr>
          <a:xfrm>
            <a:off x="7193830" y="4499830"/>
            <a:ext cx="399143" cy="8691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567713" y="6139373"/>
            <a:ext cx="1651376" cy="369332"/>
          </a:xfrm>
          <a:prstGeom prst="rect">
            <a:avLst/>
          </a:prstGeom>
          <a:noFill/>
        </p:spPr>
        <p:txBody>
          <a:bodyPr wrap="none" rtlCol="0">
            <a:spAutoFit/>
          </a:bodyPr>
          <a:lstStyle/>
          <a:p>
            <a:r>
              <a:rPr lang="en-US" dirty="0" err="1" smtClean="0"/>
              <a:t>Tonnes</a:t>
            </a:r>
            <a:r>
              <a:rPr lang="en-US" dirty="0" smtClean="0"/>
              <a:t> per day</a:t>
            </a:r>
            <a:endParaRPr lang="en-US" dirty="0"/>
          </a:p>
        </p:txBody>
      </p:sp>
    </p:spTree>
    <p:extLst>
      <p:ext uri="{BB962C8B-B14F-4D97-AF65-F5344CB8AC3E}">
        <p14:creationId xmlns:p14="http://schemas.microsoft.com/office/powerpoint/2010/main" val="353639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Continued</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22886303"/>
              </p:ext>
            </p:extLst>
          </p:nvPr>
        </p:nvGraphicFramePr>
        <p:xfrm>
          <a:off x="1103237" y="1930078"/>
          <a:ext cx="1733550" cy="485775"/>
        </p:xfrm>
        <a:graphic>
          <a:graphicData uri="http://schemas.openxmlformats.org/presentationml/2006/ole">
            <mc:AlternateContent xmlns:mc="http://schemas.openxmlformats.org/markup-compatibility/2006">
              <mc:Choice xmlns:v="urn:schemas-microsoft-com:vml" Requires="v">
                <p:oleObj spid="_x0000_s41077" name="Equation" r:id="rId3" imgW="863600" imgH="241300" progId="Equation.3">
                  <p:embed/>
                </p:oleObj>
              </mc:Choice>
              <mc:Fallback>
                <p:oleObj name="Equation" r:id="rId3" imgW="863600" imgH="241300" progId="Equation.3">
                  <p:embed/>
                  <p:pic>
                    <p:nvPicPr>
                      <p:cNvPr id="0" name=""/>
                      <p:cNvPicPr/>
                      <p:nvPr/>
                    </p:nvPicPr>
                    <p:blipFill>
                      <a:blip r:embed="rId4"/>
                      <a:stretch>
                        <a:fillRect/>
                      </a:stretch>
                    </p:blipFill>
                    <p:spPr>
                      <a:xfrm>
                        <a:off x="1103237" y="1930078"/>
                        <a:ext cx="1733550" cy="4857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22507498"/>
              </p:ext>
            </p:extLst>
          </p:nvPr>
        </p:nvGraphicFramePr>
        <p:xfrm>
          <a:off x="993592" y="2640977"/>
          <a:ext cx="2139950" cy="663575"/>
        </p:xfrm>
        <a:graphic>
          <a:graphicData uri="http://schemas.openxmlformats.org/presentationml/2006/ole">
            <mc:AlternateContent xmlns:mc="http://schemas.openxmlformats.org/markup-compatibility/2006">
              <mc:Choice xmlns:v="urn:schemas-microsoft-com:vml" Requires="v">
                <p:oleObj spid="_x0000_s41078" name="Equation" r:id="rId5" imgW="1066800" imgH="330200" progId="Equation.3">
                  <p:embed/>
                </p:oleObj>
              </mc:Choice>
              <mc:Fallback>
                <p:oleObj name="Equation" r:id="rId5" imgW="1066800" imgH="330200" progId="Equation.3">
                  <p:embed/>
                  <p:pic>
                    <p:nvPicPr>
                      <p:cNvPr id="0" name=""/>
                      <p:cNvPicPr/>
                      <p:nvPr/>
                    </p:nvPicPr>
                    <p:blipFill>
                      <a:blip r:embed="rId6"/>
                      <a:stretch>
                        <a:fillRect/>
                      </a:stretch>
                    </p:blipFill>
                    <p:spPr>
                      <a:xfrm>
                        <a:off x="993592" y="2640977"/>
                        <a:ext cx="2139950" cy="663575"/>
                      </a:xfrm>
                      <a:prstGeom prst="rect">
                        <a:avLst/>
                      </a:prstGeom>
                    </p:spPr>
                  </p:pic>
                </p:oleObj>
              </mc:Fallback>
            </mc:AlternateContent>
          </a:graphicData>
        </a:graphic>
      </p:graphicFrame>
      <p:sp>
        <p:nvSpPr>
          <p:cNvPr id="6" name="Right Brace 5"/>
          <p:cNvSpPr/>
          <p:nvPr/>
        </p:nvSpPr>
        <p:spPr>
          <a:xfrm>
            <a:off x="3289905" y="1930078"/>
            <a:ext cx="266095" cy="150117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235103442"/>
              </p:ext>
            </p:extLst>
          </p:nvPr>
        </p:nvGraphicFramePr>
        <p:xfrm>
          <a:off x="3984398" y="2294448"/>
          <a:ext cx="3286125" cy="790575"/>
        </p:xfrm>
        <a:graphic>
          <a:graphicData uri="http://schemas.openxmlformats.org/presentationml/2006/ole">
            <mc:AlternateContent xmlns:mc="http://schemas.openxmlformats.org/markup-compatibility/2006">
              <mc:Choice xmlns:v="urn:schemas-microsoft-com:vml" Requires="v">
                <p:oleObj spid="_x0000_s41079" name="Equation" r:id="rId7" imgW="1638300" imgH="393700" progId="Equation.3">
                  <p:embed/>
                </p:oleObj>
              </mc:Choice>
              <mc:Fallback>
                <p:oleObj name="Equation" r:id="rId7" imgW="1638300" imgH="393700" progId="Equation.3">
                  <p:embed/>
                  <p:pic>
                    <p:nvPicPr>
                      <p:cNvPr id="0" name=""/>
                      <p:cNvPicPr/>
                      <p:nvPr/>
                    </p:nvPicPr>
                    <p:blipFill>
                      <a:blip r:embed="rId8"/>
                      <a:stretch>
                        <a:fillRect/>
                      </a:stretch>
                    </p:blipFill>
                    <p:spPr>
                      <a:xfrm>
                        <a:off x="3984398" y="2294448"/>
                        <a:ext cx="3286125" cy="7905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06617792"/>
              </p:ext>
            </p:extLst>
          </p:nvPr>
        </p:nvGraphicFramePr>
        <p:xfrm>
          <a:off x="4567238" y="3124860"/>
          <a:ext cx="2012950" cy="612775"/>
        </p:xfrm>
        <a:graphic>
          <a:graphicData uri="http://schemas.openxmlformats.org/presentationml/2006/ole">
            <mc:AlternateContent xmlns:mc="http://schemas.openxmlformats.org/markup-compatibility/2006">
              <mc:Choice xmlns:v="urn:schemas-microsoft-com:vml" Requires="v">
                <p:oleObj spid="_x0000_s41080" name="Equation" r:id="rId9" imgW="1003300" imgH="304800" progId="Equation.3">
                  <p:embed/>
                </p:oleObj>
              </mc:Choice>
              <mc:Fallback>
                <p:oleObj name="Equation" r:id="rId9" imgW="1003300" imgH="304800" progId="Equation.3">
                  <p:embed/>
                  <p:pic>
                    <p:nvPicPr>
                      <p:cNvPr id="0" name=""/>
                      <p:cNvPicPr/>
                      <p:nvPr/>
                    </p:nvPicPr>
                    <p:blipFill>
                      <a:blip r:embed="rId10"/>
                      <a:stretch>
                        <a:fillRect/>
                      </a:stretch>
                    </p:blipFill>
                    <p:spPr>
                      <a:xfrm>
                        <a:off x="4567238" y="3124860"/>
                        <a:ext cx="2012950" cy="61277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508104368"/>
              </p:ext>
            </p:extLst>
          </p:nvPr>
        </p:nvGraphicFramePr>
        <p:xfrm>
          <a:off x="1560513" y="4671162"/>
          <a:ext cx="5121275" cy="944563"/>
        </p:xfrm>
        <a:graphic>
          <a:graphicData uri="http://schemas.openxmlformats.org/presentationml/2006/ole">
            <mc:AlternateContent xmlns:mc="http://schemas.openxmlformats.org/markup-compatibility/2006">
              <mc:Choice xmlns:v="urn:schemas-microsoft-com:vml" Requires="v">
                <p:oleObj spid="_x0000_s41081" name="Equation" r:id="rId11" imgW="2552700" imgH="469900" progId="Equation.3">
                  <p:embed/>
                </p:oleObj>
              </mc:Choice>
              <mc:Fallback>
                <p:oleObj name="Equation" r:id="rId11" imgW="2552700" imgH="469900" progId="Equation.3">
                  <p:embed/>
                  <p:pic>
                    <p:nvPicPr>
                      <p:cNvPr id="0" name=""/>
                      <p:cNvPicPr/>
                      <p:nvPr/>
                    </p:nvPicPr>
                    <p:blipFill>
                      <a:blip r:embed="rId12"/>
                      <a:stretch>
                        <a:fillRect/>
                      </a:stretch>
                    </p:blipFill>
                    <p:spPr>
                      <a:xfrm>
                        <a:off x="1560513" y="4671162"/>
                        <a:ext cx="5121275" cy="944563"/>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08450280"/>
              </p:ext>
            </p:extLst>
          </p:nvPr>
        </p:nvGraphicFramePr>
        <p:xfrm>
          <a:off x="4414838" y="3835078"/>
          <a:ext cx="2319337" cy="612775"/>
        </p:xfrm>
        <a:graphic>
          <a:graphicData uri="http://schemas.openxmlformats.org/presentationml/2006/ole">
            <mc:AlternateContent xmlns:mc="http://schemas.openxmlformats.org/markup-compatibility/2006">
              <mc:Choice xmlns:v="urn:schemas-microsoft-com:vml" Requires="v">
                <p:oleObj spid="_x0000_s41082" name="Equation" r:id="rId13" imgW="1155700" imgH="304800" progId="Equation.3">
                  <p:embed/>
                </p:oleObj>
              </mc:Choice>
              <mc:Fallback>
                <p:oleObj name="Equation" r:id="rId13" imgW="1155700" imgH="304800" progId="Equation.3">
                  <p:embed/>
                  <p:pic>
                    <p:nvPicPr>
                      <p:cNvPr id="0" name=""/>
                      <p:cNvPicPr/>
                      <p:nvPr/>
                    </p:nvPicPr>
                    <p:blipFill>
                      <a:blip r:embed="rId14"/>
                      <a:stretch>
                        <a:fillRect/>
                      </a:stretch>
                    </p:blipFill>
                    <p:spPr>
                      <a:xfrm>
                        <a:off x="4414838" y="3835078"/>
                        <a:ext cx="2319337" cy="612775"/>
                      </a:xfrm>
                      <a:prstGeom prst="rect">
                        <a:avLst/>
                      </a:prstGeom>
                    </p:spPr>
                  </p:pic>
                </p:oleObj>
              </mc:Fallback>
            </mc:AlternateContent>
          </a:graphicData>
        </a:graphic>
      </p:graphicFrame>
      <p:sp>
        <p:nvSpPr>
          <p:cNvPr id="13" name="TextBox 12"/>
          <p:cNvSpPr txBox="1"/>
          <p:nvPr/>
        </p:nvSpPr>
        <p:spPr>
          <a:xfrm>
            <a:off x="6930571" y="3304552"/>
            <a:ext cx="1651376" cy="369332"/>
          </a:xfrm>
          <a:prstGeom prst="rect">
            <a:avLst/>
          </a:prstGeom>
          <a:noFill/>
        </p:spPr>
        <p:txBody>
          <a:bodyPr wrap="none" rtlCol="0">
            <a:spAutoFit/>
          </a:bodyPr>
          <a:lstStyle/>
          <a:p>
            <a:r>
              <a:rPr lang="en-US" dirty="0" err="1" smtClean="0"/>
              <a:t>Tonnes</a:t>
            </a:r>
            <a:r>
              <a:rPr lang="en-US" dirty="0" smtClean="0"/>
              <a:t> per day</a:t>
            </a:r>
            <a:endParaRPr lang="en-US" dirty="0"/>
          </a:p>
        </p:txBody>
      </p:sp>
      <p:sp>
        <p:nvSpPr>
          <p:cNvPr id="14" name="TextBox 13"/>
          <p:cNvSpPr txBox="1"/>
          <p:nvPr/>
        </p:nvSpPr>
        <p:spPr>
          <a:xfrm>
            <a:off x="6930571" y="4087114"/>
            <a:ext cx="1942847" cy="369332"/>
          </a:xfrm>
          <a:prstGeom prst="rect">
            <a:avLst/>
          </a:prstGeom>
          <a:noFill/>
        </p:spPr>
        <p:txBody>
          <a:bodyPr wrap="none" rtlCol="0">
            <a:spAutoFit/>
          </a:bodyPr>
          <a:lstStyle/>
          <a:p>
            <a:r>
              <a:rPr lang="en-US" dirty="0" err="1" smtClean="0"/>
              <a:t>Tonnes</a:t>
            </a:r>
            <a:r>
              <a:rPr lang="en-US" dirty="0" smtClean="0"/>
              <a:t> per month</a:t>
            </a:r>
            <a:endParaRPr lang="en-US" dirty="0"/>
          </a:p>
        </p:txBody>
      </p:sp>
      <p:sp>
        <p:nvSpPr>
          <p:cNvPr id="15" name="TextBox 14"/>
          <p:cNvSpPr txBox="1"/>
          <p:nvPr/>
        </p:nvSpPr>
        <p:spPr>
          <a:xfrm>
            <a:off x="6734175" y="4953133"/>
            <a:ext cx="879305" cy="369332"/>
          </a:xfrm>
          <a:prstGeom prst="rect">
            <a:avLst/>
          </a:prstGeom>
          <a:noFill/>
        </p:spPr>
        <p:txBody>
          <a:bodyPr wrap="none" rtlCol="0">
            <a:spAutoFit/>
          </a:bodyPr>
          <a:lstStyle/>
          <a:p>
            <a:r>
              <a:rPr lang="en-US" dirty="0" err="1" smtClean="0"/>
              <a:t>Tonnes</a:t>
            </a:r>
            <a:endParaRPr lang="en-US" dirty="0"/>
          </a:p>
        </p:txBody>
      </p:sp>
    </p:spTree>
    <p:extLst>
      <p:ext uri="{BB962C8B-B14F-4D97-AF65-F5344CB8AC3E}">
        <p14:creationId xmlns:p14="http://schemas.microsoft.com/office/powerpoint/2010/main" val="1527892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52286" y="2473476"/>
            <a:ext cx="1935238" cy="1130905"/>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348" y="100180"/>
            <a:ext cx="7773338" cy="1596177"/>
          </a:xfrm>
        </p:spPr>
        <p:txBody>
          <a:bodyPr/>
          <a:lstStyle/>
          <a:p>
            <a:r>
              <a:rPr lang="en-US" dirty="0" smtClean="0"/>
              <a:t>Air-water Exchange</a:t>
            </a:r>
            <a:endParaRPr lang="en-US" dirty="0"/>
          </a:p>
        </p:txBody>
      </p:sp>
      <p:sp>
        <p:nvSpPr>
          <p:cNvPr id="4" name="Rectangle 3"/>
          <p:cNvSpPr/>
          <p:nvPr/>
        </p:nvSpPr>
        <p:spPr>
          <a:xfrm>
            <a:off x="1052286" y="1342571"/>
            <a:ext cx="1935238" cy="22618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a:stCxn id="4" idx="1"/>
            <a:endCxn id="4" idx="3"/>
          </p:cNvCxnSpPr>
          <p:nvPr/>
        </p:nvCxnSpPr>
        <p:spPr>
          <a:xfrm>
            <a:off x="1052286" y="2473476"/>
            <a:ext cx="1935238"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672605" y="1892478"/>
            <a:ext cx="492443" cy="369332"/>
          </a:xfrm>
          <a:prstGeom prst="rect">
            <a:avLst/>
          </a:prstGeom>
          <a:noFill/>
        </p:spPr>
        <p:txBody>
          <a:bodyPr wrap="none" rtlCol="0">
            <a:spAutoFit/>
          </a:bodyPr>
          <a:lstStyle/>
          <a:p>
            <a:r>
              <a:rPr lang="en-US" dirty="0" err="1" smtClean="0"/>
              <a:t>C</a:t>
            </a:r>
            <a:r>
              <a:rPr lang="en-US" baseline="-25000" dirty="0" err="1" smtClean="0"/>
              <a:t>air</a:t>
            </a:r>
            <a:endParaRPr lang="en-US" baseline="-25000" dirty="0"/>
          </a:p>
        </p:txBody>
      </p:sp>
      <p:sp>
        <p:nvSpPr>
          <p:cNvPr id="8" name="TextBox 7"/>
          <p:cNvSpPr txBox="1"/>
          <p:nvPr/>
        </p:nvSpPr>
        <p:spPr>
          <a:xfrm>
            <a:off x="1672605" y="2882687"/>
            <a:ext cx="675711" cy="369332"/>
          </a:xfrm>
          <a:prstGeom prst="rect">
            <a:avLst/>
          </a:prstGeom>
          <a:noFill/>
        </p:spPr>
        <p:txBody>
          <a:bodyPr wrap="none" rtlCol="0">
            <a:spAutoFit/>
          </a:bodyPr>
          <a:lstStyle/>
          <a:p>
            <a:r>
              <a:rPr lang="en-US" dirty="0" err="1" smtClean="0"/>
              <a:t>C</a:t>
            </a:r>
            <a:r>
              <a:rPr lang="en-US" baseline="-25000" dirty="0" err="1" smtClean="0"/>
              <a:t>water</a:t>
            </a:r>
            <a:endParaRPr lang="en-US" baseline="-25000" dirty="0"/>
          </a:p>
        </p:txBody>
      </p:sp>
      <p:graphicFrame>
        <p:nvGraphicFramePr>
          <p:cNvPr id="11" name="Object 10"/>
          <p:cNvGraphicFramePr>
            <a:graphicFrameLocks noChangeAspect="1"/>
          </p:cNvGraphicFramePr>
          <p:nvPr>
            <p:extLst/>
          </p:nvPr>
        </p:nvGraphicFramePr>
        <p:xfrm>
          <a:off x="4262438" y="1681163"/>
          <a:ext cx="2800350" cy="587375"/>
        </p:xfrm>
        <a:graphic>
          <a:graphicData uri="http://schemas.openxmlformats.org/presentationml/2006/ole">
            <mc:AlternateContent xmlns:mc="http://schemas.openxmlformats.org/markup-compatibility/2006">
              <mc:Choice xmlns:v="urn:schemas-microsoft-com:vml" Requires="v">
                <p:oleObj spid="_x0000_s42006" name="Equation" r:id="rId3" imgW="1397000" imgH="292100" progId="Equation.3">
                  <p:embed/>
                </p:oleObj>
              </mc:Choice>
              <mc:Fallback>
                <p:oleObj name="Equation" r:id="rId3" imgW="1397000" imgH="292100" progId="Equation.3">
                  <p:embed/>
                  <p:pic>
                    <p:nvPicPr>
                      <p:cNvPr id="0" name=""/>
                      <p:cNvPicPr/>
                      <p:nvPr/>
                    </p:nvPicPr>
                    <p:blipFill>
                      <a:blip r:embed="rId4"/>
                      <a:stretch>
                        <a:fillRect/>
                      </a:stretch>
                    </p:blipFill>
                    <p:spPr>
                      <a:xfrm>
                        <a:off x="4262438" y="1681163"/>
                        <a:ext cx="2800350" cy="587375"/>
                      </a:xfrm>
                      <a:prstGeom prst="rect">
                        <a:avLst/>
                      </a:prstGeom>
                    </p:spPr>
                  </p:pic>
                </p:oleObj>
              </mc:Fallback>
            </mc:AlternateContent>
          </a:graphicData>
        </a:graphic>
      </p:graphicFrame>
      <p:cxnSp>
        <p:nvCxnSpPr>
          <p:cNvPr id="15" name="Straight Arrow Connector 14"/>
          <p:cNvCxnSpPr/>
          <p:nvPr/>
        </p:nvCxnSpPr>
        <p:spPr>
          <a:xfrm flipH="1" flipV="1">
            <a:off x="5092095" y="2261810"/>
            <a:ext cx="36286" cy="6208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789714" y="3120571"/>
            <a:ext cx="2634054" cy="1754327"/>
          </a:xfrm>
          <a:prstGeom prst="rect">
            <a:avLst/>
          </a:prstGeom>
          <a:noFill/>
        </p:spPr>
        <p:txBody>
          <a:bodyPr wrap="none" rtlCol="0">
            <a:spAutoFit/>
          </a:bodyPr>
          <a:lstStyle/>
          <a:p>
            <a:r>
              <a:rPr lang="en-US" dirty="0" smtClean="0"/>
              <a:t>Gas exchange coefficient</a:t>
            </a:r>
          </a:p>
          <a:p>
            <a:endParaRPr lang="en-US" dirty="0"/>
          </a:p>
          <a:p>
            <a:r>
              <a:rPr lang="en-US" dirty="0" smtClean="0"/>
              <a:t>What is it?</a:t>
            </a:r>
          </a:p>
          <a:p>
            <a:endParaRPr lang="en-US" dirty="0" smtClean="0"/>
          </a:p>
          <a:p>
            <a:r>
              <a:rPr lang="en-US" dirty="0" smtClean="0"/>
              <a:t>What does it depend on?</a:t>
            </a:r>
          </a:p>
          <a:p>
            <a:endParaRPr lang="en-US" dirty="0"/>
          </a:p>
        </p:txBody>
      </p:sp>
    </p:spTree>
    <p:extLst>
      <p:ext uri="{BB962C8B-B14F-4D97-AF65-F5344CB8AC3E}">
        <p14:creationId xmlns:p14="http://schemas.microsoft.com/office/powerpoint/2010/main" val="297740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we consider an </a:t>
            </a:r>
            <a:r>
              <a:rPr lang="en-US" dirty="0" err="1" smtClean="0"/>
              <a:t>infinitessimal</a:t>
            </a:r>
            <a:r>
              <a:rPr lang="en-US" dirty="0" smtClean="0"/>
              <a:t> control volume?</a:t>
            </a:r>
            <a:endParaRPr lang="en-US" dirty="0"/>
          </a:p>
        </p:txBody>
      </p:sp>
      <p:sp>
        <p:nvSpPr>
          <p:cNvPr id="3" name="Content Placeholder 2"/>
          <p:cNvSpPr>
            <a:spLocks noGrp="1"/>
          </p:cNvSpPr>
          <p:nvPr>
            <p:ph idx="4294967295"/>
          </p:nvPr>
        </p:nvSpPr>
        <p:spPr>
          <a:xfrm>
            <a:off x="914400" y="1735138"/>
            <a:ext cx="7313613" cy="4056062"/>
          </a:xfrm>
          <a:prstGeom prst="rect">
            <a:avLst/>
          </a:prstGeom>
        </p:spPr>
        <p:txBody>
          <a:bodyPr/>
          <a:lstStyle/>
          <a:p>
            <a:r>
              <a:rPr lang="en-US" dirty="0" smtClean="0"/>
              <a:t>Start in 1d (as in nothing can flow in y and z)</a:t>
            </a:r>
            <a:endParaRPr lang="en-US" dirty="0"/>
          </a:p>
        </p:txBody>
      </p:sp>
      <p:cxnSp>
        <p:nvCxnSpPr>
          <p:cNvPr id="5" name="Straight Connector 4"/>
          <p:cNvCxnSpPr/>
          <p:nvPr/>
        </p:nvCxnSpPr>
        <p:spPr>
          <a:xfrm flipV="1">
            <a:off x="127001" y="2592916"/>
            <a:ext cx="5344583" cy="21167"/>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27001" y="2872316"/>
            <a:ext cx="5344583" cy="2116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545167" y="2751666"/>
            <a:ext cx="49741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465917" y="2614083"/>
            <a:ext cx="0" cy="258233"/>
          </a:xfrm>
          <a:prstGeom prst="line">
            <a:avLst/>
          </a:prstGeom>
          <a:ln w="12700">
            <a:prstDash val="sys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893475" y="2607738"/>
            <a:ext cx="0" cy="258233"/>
          </a:xfrm>
          <a:prstGeom prst="line">
            <a:avLst/>
          </a:prstGeom>
          <a:ln w="12700">
            <a:prstDash val="sysDash"/>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465917" y="3026833"/>
            <a:ext cx="427558"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465917" y="3000917"/>
            <a:ext cx="459305" cy="369332"/>
          </a:xfrm>
          <a:prstGeom prst="rect">
            <a:avLst/>
          </a:prstGeom>
          <a:noFill/>
        </p:spPr>
        <p:txBody>
          <a:bodyPr wrap="none" rtlCol="0">
            <a:spAutoFit/>
          </a:bodyPr>
          <a:lstStyle/>
          <a:p>
            <a:r>
              <a:rPr lang="en-US" i="1" dirty="0" err="1" smtClean="0">
                <a:latin typeface="Symbol" charset="2"/>
                <a:cs typeface="Symbol" charset="2"/>
              </a:rPr>
              <a:t>D</a:t>
            </a:r>
            <a:r>
              <a:rPr lang="en-US" i="1" dirty="0" err="1" smtClean="0"/>
              <a:t>x</a:t>
            </a:r>
            <a:endParaRPr lang="en-US" i="1" dirty="0"/>
          </a:p>
        </p:txBody>
      </p:sp>
      <p:pic>
        <p:nvPicPr>
          <p:cNvPr id="15" name="Picture 1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916" y="2313560"/>
            <a:ext cx="2738967" cy="713273"/>
          </a:xfrm>
          <a:prstGeom prst="rect">
            <a:avLst/>
          </a:prstGeom>
          <a:ln w="12700">
            <a:solidFill>
              <a:schemeClr val="tx1"/>
            </a:solidFill>
          </a:ln>
        </p:spPr>
      </p:pic>
      <p:cxnSp>
        <p:nvCxnSpPr>
          <p:cNvPr id="20" name="Straight Arrow Connector 19"/>
          <p:cNvCxnSpPr/>
          <p:nvPr/>
        </p:nvCxnSpPr>
        <p:spPr>
          <a:xfrm flipV="1">
            <a:off x="3238500" y="2614083"/>
            <a:ext cx="0" cy="27940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368969" y="2538968"/>
            <a:ext cx="455586" cy="369332"/>
          </a:xfrm>
          <a:prstGeom prst="rect">
            <a:avLst/>
          </a:prstGeom>
          <a:noFill/>
        </p:spPr>
        <p:txBody>
          <a:bodyPr wrap="none" rtlCol="0">
            <a:spAutoFit/>
          </a:bodyPr>
          <a:lstStyle/>
          <a:p>
            <a:r>
              <a:rPr lang="en-US" i="1" dirty="0" err="1" smtClean="0">
                <a:latin typeface="Symbol" charset="2"/>
                <a:cs typeface="Symbol" charset="2"/>
              </a:rPr>
              <a:t>D</a:t>
            </a:r>
            <a:r>
              <a:rPr lang="en-US" i="1" dirty="0" err="1"/>
              <a:t>y</a:t>
            </a:r>
            <a:endParaRPr lang="en-US" i="1" dirty="0"/>
          </a:p>
        </p:txBody>
      </p:sp>
      <p:cxnSp>
        <p:nvCxnSpPr>
          <p:cNvPr id="28" name="Straight Connector 27"/>
          <p:cNvCxnSpPr/>
          <p:nvPr/>
        </p:nvCxnSpPr>
        <p:spPr>
          <a:xfrm flipV="1">
            <a:off x="406401" y="2385483"/>
            <a:ext cx="5344583" cy="211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2465917" y="2427815"/>
            <a:ext cx="152400" cy="153485"/>
          </a:xfrm>
          <a:prstGeom prst="line">
            <a:avLst/>
          </a:prstGeom>
          <a:ln w="12700">
            <a:prstDash val="sysDash"/>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2904058" y="2421470"/>
            <a:ext cx="152400" cy="153485"/>
          </a:xfrm>
          <a:prstGeom prst="line">
            <a:avLst/>
          </a:prstGeom>
          <a:ln w="12700">
            <a:prstDash val="sysDash"/>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3204620" y="2410888"/>
            <a:ext cx="182042" cy="192612"/>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354913" y="2265917"/>
            <a:ext cx="456150" cy="369332"/>
          </a:xfrm>
          <a:prstGeom prst="rect">
            <a:avLst/>
          </a:prstGeom>
          <a:noFill/>
        </p:spPr>
        <p:txBody>
          <a:bodyPr wrap="none" rtlCol="0">
            <a:spAutoFit/>
          </a:bodyPr>
          <a:lstStyle/>
          <a:p>
            <a:r>
              <a:rPr lang="en-US" i="1" dirty="0" err="1" smtClean="0">
                <a:latin typeface="Symbol" charset="2"/>
                <a:cs typeface="Symbol" charset="2"/>
              </a:rPr>
              <a:t>D</a:t>
            </a:r>
            <a:r>
              <a:rPr lang="en-US" i="1" dirty="0" err="1" smtClean="0"/>
              <a:t>z</a:t>
            </a:r>
            <a:endParaRPr lang="en-US" i="1" dirty="0"/>
          </a:p>
        </p:txBody>
      </p:sp>
      <p:pic>
        <p:nvPicPr>
          <p:cNvPr id="44" name="Picture 4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3475" y="3687233"/>
            <a:ext cx="3200400" cy="647700"/>
          </a:xfrm>
          <a:prstGeom prst="rect">
            <a:avLst/>
          </a:prstGeom>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2667" y="4533897"/>
            <a:ext cx="2628900" cy="647700"/>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5550" y="5465233"/>
            <a:ext cx="1803400" cy="647700"/>
          </a:xfrm>
          <a:prstGeom prst="rect">
            <a:avLst/>
          </a:prstGeom>
        </p:spPr>
      </p:pic>
      <p:sp>
        <p:nvSpPr>
          <p:cNvPr id="9" name="TextBox 8"/>
          <p:cNvSpPr txBox="1"/>
          <p:nvPr/>
        </p:nvSpPr>
        <p:spPr>
          <a:xfrm>
            <a:off x="6275916" y="5533082"/>
            <a:ext cx="2559050" cy="461665"/>
          </a:xfrm>
          <a:prstGeom prst="rect">
            <a:avLst/>
          </a:prstGeom>
          <a:noFill/>
        </p:spPr>
        <p:txBody>
          <a:bodyPr wrap="square" rtlCol="0">
            <a:spAutoFit/>
          </a:bodyPr>
          <a:lstStyle/>
          <a:p>
            <a:r>
              <a:rPr lang="en-US" sz="2400" b="1" dirty="0" smtClean="0"/>
              <a:t>What is the flux </a:t>
            </a:r>
            <a:r>
              <a:rPr lang="en-US" sz="2400" b="1" i="1" dirty="0" smtClean="0"/>
              <a:t>j</a:t>
            </a:r>
            <a:r>
              <a:rPr lang="en-US" sz="2400" b="1" dirty="0" smtClean="0"/>
              <a:t>?</a:t>
            </a:r>
            <a:endParaRPr lang="en-US" sz="2400" b="1" dirty="0"/>
          </a:p>
        </p:txBody>
      </p:sp>
    </p:spTree>
    <p:extLst>
      <p:ext uri="{BB962C8B-B14F-4D97-AF65-F5344CB8AC3E}">
        <p14:creationId xmlns:p14="http://schemas.microsoft.com/office/powerpoint/2010/main" val="193171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on Contaminant Transport</a:t>
            </a:r>
            <a:endParaRPr lang="en-US" dirty="0"/>
          </a:p>
        </p:txBody>
      </p:sp>
      <p:sp>
        <p:nvSpPr>
          <p:cNvPr id="3" name="Content Placeholder 2"/>
          <p:cNvSpPr>
            <a:spLocks noGrp="1"/>
          </p:cNvSpPr>
          <p:nvPr>
            <p:ph idx="4294967295"/>
          </p:nvPr>
        </p:nvSpPr>
        <p:spPr>
          <a:xfrm>
            <a:off x="457200" y="1600201"/>
            <a:ext cx="8229600" cy="685800"/>
          </a:xfrm>
          <a:prstGeom prst="rect">
            <a:avLst/>
          </a:prstGeom>
        </p:spPr>
        <p:txBody>
          <a:bodyPr/>
          <a:lstStyle/>
          <a:p>
            <a:r>
              <a:rPr lang="en-US" dirty="0" smtClean="0"/>
              <a:t>What processes do we usually consider?</a:t>
            </a:r>
            <a:endParaRPr lang="en-US" dirty="0"/>
          </a:p>
        </p:txBody>
      </p:sp>
      <p:cxnSp>
        <p:nvCxnSpPr>
          <p:cNvPr id="5" name="Straight Connector 4"/>
          <p:cNvCxnSpPr/>
          <p:nvPr/>
        </p:nvCxnSpPr>
        <p:spPr>
          <a:xfrm flipV="1">
            <a:off x="994833" y="3037417"/>
            <a:ext cx="6688667" cy="31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994833" y="4025900"/>
            <a:ext cx="6688667" cy="31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714500" y="3069167"/>
            <a:ext cx="10583" cy="988483"/>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194983" y="3069167"/>
            <a:ext cx="10583" cy="9884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725083" y="3291417"/>
            <a:ext cx="469900"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729321" y="3517898"/>
            <a:ext cx="469900"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744142" y="3765545"/>
            <a:ext cx="469900"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2772833" y="3517898"/>
            <a:ext cx="158750" cy="133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024748" y="3589389"/>
            <a:ext cx="16213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713817" y="3526361"/>
            <a:ext cx="158750" cy="133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120897" y="4847167"/>
            <a:ext cx="7503339" cy="369332"/>
          </a:xfrm>
          <a:prstGeom prst="rect">
            <a:avLst/>
          </a:prstGeom>
          <a:noFill/>
        </p:spPr>
        <p:txBody>
          <a:bodyPr wrap="none" rtlCol="0">
            <a:spAutoFit/>
          </a:bodyPr>
          <a:lstStyle/>
          <a:p>
            <a:r>
              <a:rPr lang="en-US" dirty="0" smtClean="0"/>
              <a:t>Advection – the solute simply moves with the velocity of the surrounding fluid</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717" y="5615517"/>
            <a:ext cx="1993900" cy="431800"/>
          </a:xfrm>
          <a:prstGeom prst="rect">
            <a:avLst/>
          </a:prstGeom>
        </p:spPr>
      </p:pic>
    </p:spTree>
    <p:extLst>
      <p:ext uri="{BB962C8B-B14F-4D97-AF65-F5344CB8AC3E}">
        <p14:creationId xmlns:p14="http://schemas.microsoft.com/office/powerpoint/2010/main" val="753726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on Contaminant Transport</a:t>
            </a:r>
            <a:endParaRPr lang="en-US" dirty="0"/>
          </a:p>
        </p:txBody>
      </p:sp>
      <p:sp>
        <p:nvSpPr>
          <p:cNvPr id="3" name="Content Placeholder 2"/>
          <p:cNvSpPr>
            <a:spLocks noGrp="1"/>
          </p:cNvSpPr>
          <p:nvPr>
            <p:ph idx="4294967295"/>
          </p:nvPr>
        </p:nvSpPr>
        <p:spPr>
          <a:xfrm>
            <a:off x="457200" y="1600201"/>
            <a:ext cx="8229600" cy="685800"/>
          </a:xfrm>
          <a:prstGeom prst="rect">
            <a:avLst/>
          </a:prstGeom>
        </p:spPr>
        <p:txBody>
          <a:bodyPr/>
          <a:lstStyle/>
          <a:p>
            <a:r>
              <a:rPr lang="en-US" dirty="0" smtClean="0"/>
              <a:t>What processes do we usually consider?</a:t>
            </a:r>
            <a:endParaRPr lang="en-US" dirty="0"/>
          </a:p>
        </p:txBody>
      </p:sp>
      <p:cxnSp>
        <p:nvCxnSpPr>
          <p:cNvPr id="5" name="Straight Connector 4"/>
          <p:cNvCxnSpPr/>
          <p:nvPr/>
        </p:nvCxnSpPr>
        <p:spPr>
          <a:xfrm flipV="1">
            <a:off x="1004163" y="2589548"/>
            <a:ext cx="6688667" cy="31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004163" y="3578031"/>
            <a:ext cx="6688667" cy="31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723830" y="2621298"/>
            <a:ext cx="10583" cy="988483"/>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204313" y="2621298"/>
            <a:ext cx="10583" cy="9884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734413" y="2843548"/>
            <a:ext cx="469900"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738651" y="3070029"/>
            <a:ext cx="469900"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753472" y="3317676"/>
            <a:ext cx="469900"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2782163" y="3070029"/>
            <a:ext cx="158750" cy="133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034078" y="3141520"/>
            <a:ext cx="16213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691397" y="2917629"/>
            <a:ext cx="429683" cy="395949"/>
          </a:xfrm>
          <a:prstGeom prst="ellipse">
            <a:avLst/>
          </a:prstGeom>
          <a:solidFill>
            <a:schemeClr val="accent2">
              <a:lumMod val="50000"/>
              <a:lumOff val="5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130227" y="4050048"/>
            <a:ext cx="6562603" cy="1477328"/>
          </a:xfrm>
          <a:prstGeom prst="rect">
            <a:avLst/>
          </a:prstGeom>
          <a:noFill/>
        </p:spPr>
        <p:txBody>
          <a:bodyPr wrap="square" rtlCol="0">
            <a:spAutoFit/>
          </a:bodyPr>
          <a:lstStyle/>
          <a:p>
            <a:r>
              <a:rPr lang="en-US" dirty="0" smtClean="0"/>
              <a:t>Diffusion – Because molecules bounce around randomly and off one another they also spread randomly (usually a slow process)</a:t>
            </a:r>
          </a:p>
          <a:p>
            <a:endParaRPr lang="en-US" dirty="0"/>
          </a:p>
          <a:p>
            <a:r>
              <a:rPr lang="en-US" dirty="0" smtClean="0"/>
              <a:t>Cause solute to dilute, because it spreads over a greater area/volume</a:t>
            </a:r>
            <a:endParaRPr lang="en-US" dirty="0"/>
          </a:p>
        </p:txBody>
      </p:sp>
      <p:pic>
        <p:nvPicPr>
          <p:cNvPr id="10" name="Picture 9"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997" y="5212098"/>
            <a:ext cx="3454400" cy="977900"/>
          </a:xfrm>
          <a:prstGeom prst="rect">
            <a:avLst/>
          </a:prstGeom>
        </p:spPr>
      </p:pic>
    </p:spTree>
    <p:extLst>
      <p:ext uri="{BB962C8B-B14F-4D97-AF65-F5344CB8AC3E}">
        <p14:creationId xmlns:p14="http://schemas.microsoft.com/office/powerpoint/2010/main" val="2026617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4294967295"/>
          </p:nvPr>
        </p:nvSpPr>
        <p:spPr>
          <a:xfrm>
            <a:off x="914400" y="1735138"/>
            <a:ext cx="7313613" cy="4056062"/>
          </a:xfrm>
          <a:prstGeom prst="rect">
            <a:avLst/>
          </a:prstGeom>
        </p:spPr>
        <p:txBody>
          <a:bodyPr/>
          <a:lstStyle/>
          <a:p>
            <a:r>
              <a:rPr lang="en-US" dirty="0" smtClean="0"/>
              <a:t>A room is 10 meters long. The coefficient of molecular diffusion is 10</a:t>
            </a:r>
            <a:r>
              <a:rPr lang="en-US" baseline="30000" dirty="0" smtClean="0"/>
              <a:t>-9</a:t>
            </a:r>
            <a:r>
              <a:rPr lang="en-US" dirty="0" smtClean="0"/>
              <a:t> m</a:t>
            </a:r>
            <a:r>
              <a:rPr lang="en-US" baseline="30000" dirty="0" smtClean="0"/>
              <a:t>2</a:t>
            </a:r>
            <a:r>
              <a:rPr lang="en-US" dirty="0" smtClean="0"/>
              <a:t>/s. If something is released in the room how long does it take diffusion to spread it throughout the whole space.</a:t>
            </a:r>
          </a:p>
          <a:p>
            <a:r>
              <a:rPr lang="en-US" dirty="0" smtClean="0"/>
              <a:t>What if it is 0.1, 1 or 100 meters long?</a:t>
            </a:r>
            <a:endParaRPr lang="en-US" dirty="0"/>
          </a:p>
        </p:txBody>
      </p:sp>
      <p:pic>
        <p:nvPicPr>
          <p:cNvPr id="4" name="Picture 3"/>
          <p:cNvPicPr>
            <a:picLocks noChangeAspect="1"/>
          </p:cNvPicPr>
          <p:nvPr/>
        </p:nvPicPr>
        <p:blipFill>
          <a:blip r:embed="rId2"/>
          <a:stretch>
            <a:fillRect/>
          </a:stretch>
        </p:blipFill>
        <p:spPr>
          <a:xfrm>
            <a:off x="284512" y="4213132"/>
            <a:ext cx="4831887" cy="2374821"/>
          </a:xfrm>
          <a:prstGeom prst="rect">
            <a:avLst/>
          </a:prstGeom>
        </p:spPr>
      </p:pic>
    </p:spTree>
    <p:extLst>
      <p:ext uri="{BB962C8B-B14F-4D97-AF65-F5344CB8AC3E}">
        <p14:creationId xmlns:p14="http://schemas.microsoft.com/office/powerpoint/2010/main" val="512336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1d -&gt;The Fundamental Solution</a:t>
            </a:r>
            <a:endParaRPr lang="en-US" dirty="0"/>
          </a:p>
        </p:txBody>
      </p:sp>
      <p:sp>
        <p:nvSpPr>
          <p:cNvPr id="3" name="Content Placeholder 2"/>
          <p:cNvSpPr>
            <a:spLocks noGrp="1"/>
          </p:cNvSpPr>
          <p:nvPr>
            <p:ph idx="4294967295"/>
          </p:nvPr>
        </p:nvSpPr>
        <p:spPr>
          <a:xfrm>
            <a:off x="658813" y="3791716"/>
            <a:ext cx="7824787" cy="2334447"/>
          </a:xfrm>
          <a:prstGeom prst="rect">
            <a:avLst/>
          </a:prstGeom>
        </p:spPr>
        <p:txBody>
          <a:bodyPr/>
          <a:lstStyle/>
          <a:p>
            <a:r>
              <a:rPr lang="en-US" dirty="0" smtClean="0"/>
              <a:t>Solution</a:t>
            </a:r>
          </a:p>
        </p:txBody>
      </p:sp>
      <p:graphicFrame>
        <p:nvGraphicFramePr>
          <p:cNvPr id="39938" name="Object 2"/>
          <p:cNvGraphicFramePr>
            <a:graphicFrameLocks noChangeAspect="1"/>
          </p:cNvGraphicFramePr>
          <p:nvPr/>
        </p:nvGraphicFramePr>
        <p:xfrm>
          <a:off x="4870450" y="2730500"/>
          <a:ext cx="2921000" cy="331788"/>
        </p:xfrm>
        <a:graphic>
          <a:graphicData uri="http://schemas.openxmlformats.org/presentationml/2006/ole">
            <mc:AlternateContent xmlns:mc="http://schemas.openxmlformats.org/markup-compatibility/2006">
              <mc:Choice xmlns:v="urn:schemas-microsoft-com:vml" Requires="v">
                <p:oleObj spid="_x0000_s1123" name="Equation" r:id="rId3" imgW="1358900" imgH="165100" progId="Equation.3">
                  <p:embed/>
                </p:oleObj>
              </mc:Choice>
              <mc:Fallback>
                <p:oleObj name="Equation" r:id="rId3" imgW="1358900" imgH="165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450" y="2730500"/>
                        <a:ext cx="2921000"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9" name="Object 3"/>
          <p:cNvGraphicFramePr>
            <a:graphicFrameLocks noChangeAspect="1"/>
          </p:cNvGraphicFramePr>
          <p:nvPr>
            <p:extLst/>
          </p:nvPr>
        </p:nvGraphicFramePr>
        <p:xfrm>
          <a:off x="1219200" y="2219325"/>
          <a:ext cx="3409950" cy="1131888"/>
        </p:xfrm>
        <a:graphic>
          <a:graphicData uri="http://schemas.openxmlformats.org/presentationml/2006/ole">
            <mc:AlternateContent xmlns:mc="http://schemas.openxmlformats.org/markup-compatibility/2006">
              <mc:Choice xmlns:v="urn:schemas-microsoft-com:vml" Requires="v">
                <p:oleObj spid="_x0000_s1124" name="Equation" r:id="rId5" imgW="1219200" imgH="431800" progId="Equation.3">
                  <p:embed/>
                </p:oleObj>
              </mc:Choice>
              <mc:Fallback>
                <p:oleObj name="Equation" r:id="rId5" imgW="1219200" imgH="431800" progId="Equation.3">
                  <p:embed/>
                  <p:pic>
                    <p:nvPicPr>
                      <p:cNvPr id="0" name=""/>
                      <p:cNvPicPr>
                        <a:picLocks noChangeAspect="1" noChangeArrowheads="1"/>
                      </p:cNvPicPr>
                      <p:nvPr/>
                    </p:nvPicPr>
                    <p:blipFill>
                      <a:blip r:embed="rId6"/>
                      <a:srcRect/>
                      <a:stretch>
                        <a:fillRect/>
                      </a:stretch>
                    </p:blipFill>
                    <p:spPr bwMode="auto">
                      <a:xfrm>
                        <a:off x="1219200" y="2219325"/>
                        <a:ext cx="3409950" cy="1131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4" name="Object 4"/>
          <p:cNvGraphicFramePr>
            <a:graphicFrameLocks noChangeAspect="1"/>
          </p:cNvGraphicFramePr>
          <p:nvPr>
            <p:extLst/>
          </p:nvPr>
        </p:nvGraphicFramePr>
        <p:xfrm>
          <a:off x="2971800" y="4192588"/>
          <a:ext cx="2882900" cy="1122362"/>
        </p:xfrm>
        <a:graphic>
          <a:graphicData uri="http://schemas.openxmlformats.org/presentationml/2006/ole">
            <mc:AlternateContent xmlns:mc="http://schemas.openxmlformats.org/markup-compatibility/2006">
              <mc:Choice xmlns:v="urn:schemas-microsoft-com:vml" Requires="v">
                <p:oleObj spid="_x0000_s1125" name="Equation" r:id="rId7" imgW="1282700" imgH="533400" progId="Equation.3">
                  <p:embed/>
                </p:oleObj>
              </mc:Choice>
              <mc:Fallback>
                <p:oleObj name="Equation" r:id="rId7" imgW="1282700" imgH="533400" progId="Equation.3">
                  <p:embed/>
                  <p:pic>
                    <p:nvPicPr>
                      <p:cNvPr id="0" name=""/>
                      <p:cNvPicPr>
                        <a:picLocks noChangeAspect="1" noChangeArrowheads="1"/>
                      </p:cNvPicPr>
                      <p:nvPr/>
                    </p:nvPicPr>
                    <p:blipFill>
                      <a:blip r:embed="rId8"/>
                      <a:srcRect/>
                      <a:stretch>
                        <a:fillRect/>
                      </a:stretch>
                    </p:blipFill>
                    <p:spPr bwMode="auto">
                      <a:xfrm>
                        <a:off x="2971800" y="4192588"/>
                        <a:ext cx="2882900" cy="1122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Arrow Connector 7"/>
          <p:cNvCxnSpPr/>
          <p:nvPr/>
        </p:nvCxnSpPr>
        <p:spPr>
          <a:xfrm rot="16200000" flipV="1">
            <a:off x="6560212" y="3241590"/>
            <a:ext cx="460578" cy="1019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41906" y="3607050"/>
            <a:ext cx="2441694" cy="369332"/>
          </a:xfrm>
          <a:prstGeom prst="rect">
            <a:avLst/>
          </a:prstGeom>
          <a:noFill/>
        </p:spPr>
        <p:txBody>
          <a:bodyPr wrap="none" rtlCol="0">
            <a:spAutoFit/>
          </a:bodyPr>
          <a:lstStyle/>
          <a:p>
            <a:r>
              <a:rPr lang="en-US" dirty="0" smtClean="0"/>
              <a:t>Mass of solute injected</a:t>
            </a:r>
            <a:endParaRPr lang="en-US" dirty="0"/>
          </a:p>
        </p:txBody>
      </p:sp>
    </p:spTree>
    <p:extLst>
      <p:ext uri="{BB962C8B-B14F-4D97-AF65-F5344CB8AC3E}">
        <p14:creationId xmlns:p14="http://schemas.microsoft.com/office/powerpoint/2010/main" val="123330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339118"/>
            <a:ext cx="7773338" cy="1596177"/>
          </a:xfrm>
        </p:spPr>
        <p:txBody>
          <a:bodyPr/>
          <a:lstStyle/>
          <a:p>
            <a:r>
              <a:rPr lang="en-US" dirty="0" smtClean="0"/>
              <a:t>3 important properties</a:t>
            </a:r>
            <a:endParaRPr lang="en-US" dirty="0"/>
          </a:p>
        </p:txBody>
      </p:sp>
      <p:sp>
        <p:nvSpPr>
          <p:cNvPr id="3" name="Content Placeholder 2"/>
          <p:cNvSpPr>
            <a:spLocks noGrp="1"/>
          </p:cNvSpPr>
          <p:nvPr>
            <p:ph idx="4294967295"/>
          </p:nvPr>
        </p:nvSpPr>
        <p:spPr>
          <a:xfrm>
            <a:off x="658813" y="2736684"/>
            <a:ext cx="7824787" cy="3389480"/>
          </a:xfrm>
          <a:prstGeom prst="rect">
            <a:avLst/>
          </a:prstGeom>
        </p:spPr>
        <p:txBody>
          <a:bodyPr/>
          <a:lstStyle/>
          <a:p>
            <a:r>
              <a:rPr lang="en-US" dirty="0" smtClean="0"/>
              <a:t>Peak Concentration</a:t>
            </a:r>
          </a:p>
          <a:p>
            <a:endParaRPr lang="en-US" dirty="0"/>
          </a:p>
          <a:p>
            <a:r>
              <a:rPr lang="en-US" dirty="0" smtClean="0"/>
              <a:t>Center of the Plume</a:t>
            </a:r>
          </a:p>
          <a:p>
            <a:endParaRPr lang="en-US" dirty="0"/>
          </a:p>
          <a:p>
            <a:r>
              <a:rPr lang="en-US" dirty="0" smtClean="0"/>
              <a:t>Characteristic Width of the Plume</a:t>
            </a:r>
          </a:p>
        </p:txBody>
      </p:sp>
      <p:graphicFrame>
        <p:nvGraphicFramePr>
          <p:cNvPr id="40964" name="Object 4"/>
          <p:cNvGraphicFramePr>
            <a:graphicFrameLocks noChangeAspect="1"/>
          </p:cNvGraphicFramePr>
          <p:nvPr>
            <p:extLst>
              <p:ext uri="{D42A27DB-BD31-4B8C-83A1-F6EECF244321}">
                <p14:modId xmlns:p14="http://schemas.microsoft.com/office/powerpoint/2010/main" val="1683640943"/>
              </p:ext>
            </p:extLst>
          </p:nvPr>
        </p:nvGraphicFramePr>
        <p:xfrm>
          <a:off x="2971800" y="1371600"/>
          <a:ext cx="2882900" cy="1122362"/>
        </p:xfrm>
        <a:graphic>
          <a:graphicData uri="http://schemas.openxmlformats.org/presentationml/2006/ole">
            <mc:AlternateContent xmlns:mc="http://schemas.openxmlformats.org/markup-compatibility/2006">
              <mc:Choice xmlns:v="urn:schemas-microsoft-com:vml" Requires="v">
                <p:oleObj spid="_x0000_s44046" name="Equation" r:id="rId3" imgW="1282700" imgH="533400" progId="Equation.3">
                  <p:embed/>
                </p:oleObj>
              </mc:Choice>
              <mc:Fallback>
                <p:oleObj name="Equation" r:id="rId3" imgW="1282700" imgH="533400" progId="Equation.3">
                  <p:embed/>
                  <p:pic>
                    <p:nvPicPr>
                      <p:cNvPr id="0" name=""/>
                      <p:cNvPicPr>
                        <a:picLocks noChangeAspect="1" noChangeArrowheads="1"/>
                      </p:cNvPicPr>
                      <p:nvPr/>
                    </p:nvPicPr>
                    <p:blipFill>
                      <a:blip r:embed="rId4"/>
                      <a:srcRect/>
                      <a:stretch>
                        <a:fillRect/>
                      </a:stretch>
                    </p:blipFill>
                    <p:spPr bwMode="auto">
                      <a:xfrm>
                        <a:off x="2971800" y="1371600"/>
                        <a:ext cx="2882900" cy="1122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3639126453"/>
              </p:ext>
            </p:extLst>
          </p:nvPr>
        </p:nvGraphicFramePr>
        <p:xfrm>
          <a:off x="4343400" y="2781131"/>
          <a:ext cx="2111375" cy="935037"/>
        </p:xfrm>
        <a:graphic>
          <a:graphicData uri="http://schemas.openxmlformats.org/presentationml/2006/ole">
            <mc:AlternateContent xmlns:mc="http://schemas.openxmlformats.org/markup-compatibility/2006">
              <mc:Choice xmlns:v="urn:schemas-microsoft-com:vml" Requires="v">
                <p:oleObj spid="_x0000_s44047" name="Equation" r:id="rId5" imgW="939800" imgH="444500" progId="Equation.3">
                  <p:embed/>
                </p:oleObj>
              </mc:Choice>
              <mc:Fallback>
                <p:oleObj name="Equation" r:id="rId5" imgW="939800" imgH="444500" progId="Equation.3">
                  <p:embed/>
                  <p:pic>
                    <p:nvPicPr>
                      <p:cNvPr id="0" name=""/>
                      <p:cNvPicPr>
                        <a:picLocks noChangeAspect="1" noChangeArrowheads="1"/>
                      </p:cNvPicPr>
                      <p:nvPr/>
                    </p:nvPicPr>
                    <p:blipFill>
                      <a:blip r:embed="rId6"/>
                      <a:srcRect/>
                      <a:stretch>
                        <a:fillRect/>
                      </a:stretch>
                    </p:blipFill>
                    <p:spPr bwMode="auto">
                      <a:xfrm>
                        <a:off x="4343400" y="2781131"/>
                        <a:ext cx="2111375" cy="935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431487849"/>
              </p:ext>
            </p:extLst>
          </p:nvPr>
        </p:nvGraphicFramePr>
        <p:xfrm>
          <a:off x="4221163" y="4321175"/>
          <a:ext cx="1825625" cy="508000"/>
        </p:xfrm>
        <a:graphic>
          <a:graphicData uri="http://schemas.openxmlformats.org/presentationml/2006/ole">
            <mc:AlternateContent xmlns:mc="http://schemas.openxmlformats.org/markup-compatibility/2006">
              <mc:Choice xmlns:v="urn:schemas-microsoft-com:vml" Requires="v">
                <p:oleObj spid="_x0000_s44048" name="Equation" r:id="rId7" imgW="812800" imgH="241300" progId="Equation.3">
                  <p:embed/>
                </p:oleObj>
              </mc:Choice>
              <mc:Fallback>
                <p:oleObj name="Equation" r:id="rId7" imgW="812800" imgH="241300" progId="Equation.3">
                  <p:embed/>
                  <p:pic>
                    <p:nvPicPr>
                      <p:cNvPr id="0" name=""/>
                      <p:cNvPicPr>
                        <a:picLocks noChangeAspect="1" noChangeArrowheads="1"/>
                      </p:cNvPicPr>
                      <p:nvPr/>
                    </p:nvPicPr>
                    <p:blipFill>
                      <a:blip r:embed="rId8"/>
                      <a:srcRect/>
                      <a:stretch>
                        <a:fillRect/>
                      </a:stretch>
                    </p:blipFill>
                    <p:spPr bwMode="auto">
                      <a:xfrm>
                        <a:off x="4221163" y="4321175"/>
                        <a:ext cx="1825625"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732602043"/>
              </p:ext>
            </p:extLst>
          </p:nvPr>
        </p:nvGraphicFramePr>
        <p:xfrm>
          <a:off x="5484813" y="5516563"/>
          <a:ext cx="1939925" cy="587375"/>
        </p:xfrm>
        <a:graphic>
          <a:graphicData uri="http://schemas.openxmlformats.org/presentationml/2006/ole">
            <mc:AlternateContent xmlns:mc="http://schemas.openxmlformats.org/markup-compatibility/2006">
              <mc:Choice xmlns:v="urn:schemas-microsoft-com:vml" Requires="v">
                <p:oleObj spid="_x0000_s44049" name="Equation" r:id="rId9" imgW="863600" imgH="279400" progId="Equation.3">
                  <p:embed/>
                </p:oleObj>
              </mc:Choice>
              <mc:Fallback>
                <p:oleObj name="Equation" r:id="rId9" imgW="863600" imgH="279400" progId="Equation.3">
                  <p:embed/>
                  <p:pic>
                    <p:nvPicPr>
                      <p:cNvPr id="0" name=""/>
                      <p:cNvPicPr>
                        <a:picLocks noChangeAspect="1" noChangeArrowheads="1"/>
                      </p:cNvPicPr>
                      <p:nvPr/>
                    </p:nvPicPr>
                    <p:blipFill>
                      <a:blip r:embed="rId10"/>
                      <a:srcRect/>
                      <a:stretch>
                        <a:fillRect/>
                      </a:stretch>
                    </p:blipFill>
                    <p:spPr bwMode="auto">
                      <a:xfrm>
                        <a:off x="5484813" y="5516563"/>
                        <a:ext cx="1939925"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2086395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1325</TotalTime>
  <Words>1225</Words>
  <Application>Microsoft Macintosh PowerPoint</Application>
  <PresentationFormat>On-screen Show (4:3)</PresentationFormat>
  <Paragraphs>261</Paragraphs>
  <Slides>39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Droplet</vt:lpstr>
      <vt:lpstr>Equation</vt:lpstr>
      <vt:lpstr>Review 1 </vt:lpstr>
      <vt:lpstr>Solve These Two Differential Equations</vt:lpstr>
      <vt:lpstr>Control Volume</vt:lpstr>
      <vt:lpstr>What if we consider an infinitessimal control volume?</vt:lpstr>
      <vt:lpstr>Basics on Contaminant Transport</vt:lpstr>
      <vt:lpstr>Basics on Contaminant Transport</vt:lpstr>
      <vt:lpstr>Quiz</vt:lpstr>
      <vt:lpstr>1d -&gt;The Fundamental Solution</vt:lpstr>
      <vt:lpstr>3 important properties</vt:lpstr>
      <vt:lpstr>Spatial  Moments</vt:lpstr>
      <vt:lpstr>Spatial Moments</vt:lpstr>
      <vt:lpstr>Temporal Moments of Breakthrough Curves</vt:lpstr>
      <vt:lpstr>Evaluating these for ADE</vt:lpstr>
      <vt:lpstr>Linear Superposition</vt:lpstr>
      <vt:lpstr>Different Condition 1:Step Condition</vt:lpstr>
      <vt:lpstr>Different Condition 2: Wide Pulse Condition</vt:lpstr>
      <vt:lpstr>What Does Flow in a Stream/River Look Like?</vt:lpstr>
      <vt:lpstr>DownsTream Transport</vt:lpstr>
      <vt:lpstr>Well Mixed Transverse to Flow</vt:lpstr>
      <vt:lpstr>Log Law</vt:lpstr>
      <vt:lpstr>Dispersion</vt:lpstr>
      <vt:lpstr>SO</vt:lpstr>
      <vt:lpstr>Also</vt:lpstr>
      <vt:lpstr>First oRder REaction</vt:lpstr>
      <vt:lpstr>If we include both advection and dispersion</vt:lpstr>
      <vt:lpstr>Mathematical Model</vt:lpstr>
      <vt:lpstr>What about reaction</vt:lpstr>
      <vt:lpstr>Therefore</vt:lpstr>
      <vt:lpstr>Compartmental Models</vt:lpstr>
      <vt:lpstr>Mass Balance – No RXNs</vt:lpstr>
      <vt:lpstr>How can we simplify?</vt:lpstr>
      <vt:lpstr>Mass Balance – No RXNs</vt:lpstr>
      <vt:lpstr>Particle Settling</vt:lpstr>
      <vt:lpstr>Particle Settling Velocity</vt:lpstr>
      <vt:lpstr>Vertical Distribution of Particles in a Water Body</vt:lpstr>
      <vt:lpstr>Power Law Fit</vt:lpstr>
      <vt:lpstr>Example Problem</vt:lpstr>
      <vt:lpstr>Example Problem Continued</vt:lpstr>
      <vt:lpstr>Air-water Exchange</vt:lpstr>
    </vt:vector>
  </TitlesOfParts>
  <Company>University of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Diogo Bolster</dc:creator>
  <cp:lastModifiedBy>Diogo Bolster</cp:lastModifiedBy>
  <cp:revision>81</cp:revision>
  <dcterms:created xsi:type="dcterms:W3CDTF">2017-01-16T20:27:33Z</dcterms:created>
  <dcterms:modified xsi:type="dcterms:W3CDTF">2017-04-18T18:25:22Z</dcterms:modified>
</cp:coreProperties>
</file>