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Microsoft_Equation1.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ppt/embeddings/Microsoft_Equation4.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embeddings/Microsoft_Equation9.bin" ContentType="application/vnd.openxmlformats-officedocument.oleObject"/>
  <Override PartName="/ppt/embeddings/Microsoft_Equation10.bin" ContentType="application/vnd.openxmlformats-officedocument.oleObject"/>
  <Override PartName="/ppt/embeddings/Microsoft_Equation11.bin" ContentType="application/vnd.openxmlformats-officedocument.oleObject"/>
  <Override PartName="/ppt/embeddings/Microsoft_Equation12.bin" ContentType="application/vnd.openxmlformats-officedocument.oleObject"/>
  <Override PartName="/ppt/embeddings/Microsoft_Equation13.bin" ContentType="application/vnd.openxmlformats-officedocument.oleObject"/>
  <Override PartName="/ppt/embeddings/Microsoft_Equation14.bin" ContentType="application/vnd.openxmlformats-officedocument.oleObject"/>
  <Override PartName="/ppt/embeddings/Microsoft_Equation15.bin" ContentType="application/vnd.openxmlformats-officedocument.oleObject"/>
  <Override PartName="/ppt/embeddings/Microsoft_Equation16.bin" ContentType="application/vnd.openxmlformats-officedocument.oleObject"/>
  <Override PartName="/ppt/embeddings/Microsoft_Equation17.bin" ContentType="application/vnd.openxmlformats-officedocument.oleObject"/>
  <Override PartName="/ppt/embeddings/Microsoft_Equation18.bin" ContentType="application/vnd.openxmlformats-officedocument.oleObject"/>
  <Override PartName="/ppt/embeddings/Microsoft_Equation19.bin" ContentType="application/vnd.openxmlformats-officedocument.oleObject"/>
  <Override PartName="/ppt/embeddings/Microsoft_Equation20.bin" ContentType="application/vnd.openxmlformats-officedocument.oleObject"/>
  <Override PartName="/ppt/embeddings/Microsoft_Equation21.bin" ContentType="application/vnd.openxmlformats-officedocument.oleObject"/>
  <Override PartName="/ppt/embeddings/Microsoft_Equation22.bin" ContentType="application/vnd.openxmlformats-officedocument.oleObject"/>
  <Override PartName="/ppt/embeddings/Microsoft_Equation23.bin" ContentType="application/vnd.openxmlformats-officedocument.oleObject"/>
  <Override PartName="/ppt/embeddings/Microsoft_Equation24.bin" ContentType="application/vnd.openxmlformats-officedocument.oleObject"/>
  <Override PartName="/ppt/embeddings/Microsoft_Equation25.bin" ContentType="application/vnd.openxmlformats-officedocument.oleObject"/>
  <Override PartName="/ppt/embeddings/Microsoft_Equation26.bin" ContentType="application/vnd.openxmlformats-officedocument.oleObject"/>
  <Override PartName="/ppt/embeddings/Microsoft_Equation27.bin" ContentType="application/vnd.openxmlformats-officedocument.oleObject"/>
  <Override PartName="/ppt/embeddings/Microsoft_Equation28.bin" ContentType="application/vnd.openxmlformats-officedocument.oleObject"/>
  <Override PartName="/ppt/embeddings/Microsoft_Equation29.bin" ContentType="application/vnd.openxmlformats-officedocument.oleObject"/>
  <Override PartName="/ppt/embeddings/Microsoft_Equation30.bin" ContentType="application/vnd.openxmlformats-officedocument.oleObject"/>
  <Override PartName="/ppt/embeddings/Microsoft_Equation31.bin" ContentType="application/vnd.openxmlformats-officedocument.oleObject"/>
  <Override PartName="/ppt/embeddings/Microsoft_Equation32.bin" ContentType="application/vnd.openxmlformats-officedocument.oleObject"/>
  <Override PartName="/ppt/embeddings/Microsoft_Equation3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36"/>
  </p:handoutMasterIdLst>
  <p:sldIdLst>
    <p:sldId id="256" r:id="rId2"/>
    <p:sldId id="257" r:id="rId3"/>
    <p:sldId id="260" r:id="rId4"/>
    <p:sldId id="259" r:id="rId5"/>
    <p:sldId id="261" r:id="rId6"/>
    <p:sldId id="262" r:id="rId7"/>
    <p:sldId id="263" r:id="rId8"/>
    <p:sldId id="264" r:id="rId9"/>
    <p:sldId id="265" r:id="rId10"/>
    <p:sldId id="266" r:id="rId11"/>
    <p:sldId id="267" r:id="rId12"/>
    <p:sldId id="269" r:id="rId13"/>
    <p:sldId id="270" r:id="rId14"/>
    <p:sldId id="271" r:id="rId15"/>
    <p:sldId id="272" r:id="rId16"/>
    <p:sldId id="268" r:id="rId17"/>
    <p:sldId id="273" r:id="rId18"/>
    <p:sldId id="274" r:id="rId19"/>
    <p:sldId id="275" r:id="rId20"/>
    <p:sldId id="276" r:id="rId21"/>
    <p:sldId id="277" r:id="rId22"/>
    <p:sldId id="278" r:id="rId23"/>
    <p:sldId id="279" r:id="rId24"/>
    <p:sldId id="280" r:id="rId25"/>
    <p:sldId id="281" r:id="rId26"/>
    <p:sldId id="284" r:id="rId27"/>
    <p:sldId id="282" r:id="rId28"/>
    <p:sldId id="288" r:id="rId29"/>
    <p:sldId id="283" r:id="rId30"/>
    <p:sldId id="285" r:id="rId31"/>
    <p:sldId id="286" r:id="rId32"/>
    <p:sldId id="289" r:id="rId33"/>
    <p:sldId id="287" r:id="rId34"/>
    <p:sldId id="29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4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image" Target="../media/image4.emf"/><Relationship Id="rId2"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 Id="rId3"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image" Target="../media/image11.emf"/><Relationship Id="rId2"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image" Target="../media/image17.emf"/><Relationship Id="rId2"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1" Type="http://schemas.openxmlformats.org/officeDocument/2006/relationships/image" Target="../media/image29.emf"/><Relationship Id="rId2"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8A5EF-9A2E-9145-85F6-D979A3CB978C}" type="datetimeFigureOut">
              <a:rPr lang="en-US" smtClean="0"/>
              <a:t>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AB5D4C-6598-7143-810F-1A4D0AEDF568}" type="slidenum">
              <a:rPr lang="en-US" smtClean="0"/>
              <a:t>‹#›</a:t>
            </a:fld>
            <a:endParaRPr lang="en-US"/>
          </a:p>
        </p:txBody>
      </p:sp>
    </p:spTree>
    <p:extLst>
      <p:ext uri="{BB962C8B-B14F-4D97-AF65-F5344CB8AC3E}">
        <p14:creationId xmlns:p14="http://schemas.microsoft.com/office/powerpoint/2010/main" val="11326225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BAFA9E-61CD-CF4E-9FD5-B9E0EC6B353A}"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8FF50-51A3-934B-8E12-0717709025B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AFA9E-61CD-CF4E-9FD5-B9E0EC6B353A}"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8FF50-51A3-934B-8E12-0717709025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AFA9E-61CD-CF4E-9FD5-B9E0EC6B353A}"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8FF50-51A3-934B-8E12-0717709025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BAFA9E-61CD-CF4E-9FD5-B9E0EC6B353A}"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8FF50-51A3-934B-8E12-0717709025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FBAFA9E-61CD-CF4E-9FD5-B9E0EC6B353A}"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8FF50-51A3-934B-8E12-0717709025B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BAFA9E-61CD-CF4E-9FD5-B9E0EC6B353A}"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8FF50-51A3-934B-8E12-0717709025B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BAFA9E-61CD-CF4E-9FD5-B9E0EC6B353A}" type="datetimeFigureOut">
              <a:rPr lang="en-US" smtClean="0"/>
              <a:t>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8FF50-51A3-934B-8E12-0717709025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BAFA9E-61CD-CF4E-9FD5-B9E0EC6B353A}" type="datetimeFigureOut">
              <a:rPr lang="en-US" smtClean="0"/>
              <a:t>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8FF50-51A3-934B-8E12-0717709025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AFA9E-61CD-CF4E-9FD5-B9E0EC6B353A}" type="datetimeFigureOut">
              <a:rPr lang="en-US" smtClean="0"/>
              <a:t>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8FF50-51A3-934B-8E12-0717709025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FBAFA9E-61CD-CF4E-9FD5-B9E0EC6B353A}" type="datetimeFigureOut">
              <a:rPr lang="en-US" smtClean="0"/>
              <a:t>2/20/17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D18FF50-51A3-934B-8E12-0717709025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AFA9E-61CD-CF4E-9FD5-B9E0EC6B353A}"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8FF50-51A3-934B-8E12-0717709025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FBAFA9E-61CD-CF4E-9FD5-B9E0EC6B353A}" type="datetimeFigureOut">
              <a:rPr lang="en-US" smtClean="0"/>
              <a:t>2/20/17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D18FF50-51A3-934B-8E12-0717709025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quation12.bin"/><Relationship Id="rId4" Type="http://schemas.openxmlformats.org/officeDocument/2006/relationships/image" Target="../media/image15.emf"/><Relationship Id="rId5" Type="http://schemas.openxmlformats.org/officeDocument/2006/relationships/oleObject" Target="../embeddings/Microsoft_Equation13.bin"/><Relationship Id="rId6"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quation14.bin"/><Relationship Id="rId4" Type="http://schemas.openxmlformats.org/officeDocument/2006/relationships/image" Target="../media/image17.emf"/><Relationship Id="rId5" Type="http://schemas.openxmlformats.org/officeDocument/2006/relationships/oleObject" Target="../embeddings/Microsoft_Equation15.bin"/><Relationship Id="rId6" Type="http://schemas.openxmlformats.org/officeDocument/2006/relationships/image" Target="../media/image18.emf"/><Relationship Id="rId7" Type="http://schemas.openxmlformats.org/officeDocument/2006/relationships/oleObject" Target="../embeddings/Microsoft_Equation16.bin"/><Relationship Id="rId8" Type="http://schemas.openxmlformats.org/officeDocument/2006/relationships/image" Target="../media/image19.emf"/><Relationship Id="rId9" Type="http://schemas.openxmlformats.org/officeDocument/2006/relationships/oleObject" Target="../embeddings/Microsoft_Equation17.bin"/><Relationship Id="rId10" Type="http://schemas.openxmlformats.org/officeDocument/2006/relationships/image" Target="../media/image2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2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quation18.bin"/><Relationship Id="rId4" Type="http://schemas.openxmlformats.org/officeDocument/2006/relationships/image" Target="../media/image27.emf"/><Relationship Id="rId5"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quation19.bin"/><Relationship Id="rId4" Type="http://schemas.openxmlformats.org/officeDocument/2006/relationships/image" Target="../media/image29.emf"/><Relationship Id="rId5" Type="http://schemas.openxmlformats.org/officeDocument/2006/relationships/image" Target="../media/image31.emf"/><Relationship Id="rId6" Type="http://schemas.openxmlformats.org/officeDocument/2006/relationships/oleObject" Target="../embeddings/Microsoft_Equation20.bin"/><Relationship Id="rId7" Type="http://schemas.openxmlformats.org/officeDocument/2006/relationships/image" Target="../media/image30.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 Type="http://schemas.openxmlformats.org/officeDocument/2006/relationships/oleObject" Target="../embeddings/Microsoft_Equation25.bin"/><Relationship Id="rId12" Type="http://schemas.openxmlformats.org/officeDocument/2006/relationships/image" Target="../media/image34.emf"/><Relationship Id="rId13" Type="http://schemas.openxmlformats.org/officeDocument/2006/relationships/oleObject" Target="../embeddings/Microsoft_Equation26.bin"/><Relationship Id="rId14" Type="http://schemas.openxmlformats.org/officeDocument/2006/relationships/image" Target="../media/image35.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Microsoft_Equation21.bin"/><Relationship Id="rId4" Type="http://schemas.openxmlformats.org/officeDocument/2006/relationships/image" Target="../media/image29.emf"/><Relationship Id="rId5" Type="http://schemas.openxmlformats.org/officeDocument/2006/relationships/oleObject" Target="../embeddings/Microsoft_Equation22.bin"/><Relationship Id="rId6" Type="http://schemas.openxmlformats.org/officeDocument/2006/relationships/image" Target="../media/image30.emf"/><Relationship Id="rId7" Type="http://schemas.openxmlformats.org/officeDocument/2006/relationships/oleObject" Target="../embeddings/Microsoft_Equation23.bin"/><Relationship Id="rId8" Type="http://schemas.openxmlformats.org/officeDocument/2006/relationships/image" Target="../media/image32.emf"/><Relationship Id="rId9" Type="http://schemas.openxmlformats.org/officeDocument/2006/relationships/oleObject" Target="../embeddings/Microsoft_Equation24.bin"/><Relationship Id="rId10" Type="http://schemas.openxmlformats.org/officeDocument/2006/relationships/image" Target="../media/image3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quation27.bin"/><Relationship Id="rId4" Type="http://schemas.openxmlformats.org/officeDocument/2006/relationships/image" Target="../media/image36.emf"/><Relationship Id="rId5" Type="http://schemas.openxmlformats.org/officeDocument/2006/relationships/oleObject" Target="../embeddings/Microsoft_Equation28.bin"/><Relationship Id="rId6" Type="http://schemas.openxmlformats.org/officeDocument/2006/relationships/image" Target="../media/image3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quation29.bin"/><Relationship Id="rId4" Type="http://schemas.openxmlformats.org/officeDocument/2006/relationships/image" Target="../media/image38.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Equation30.bin"/><Relationship Id="rId4" Type="http://schemas.openxmlformats.org/officeDocument/2006/relationships/image" Target="../media/image41.emf"/><Relationship Id="rId5" Type="http://schemas.openxmlformats.org/officeDocument/2006/relationships/oleObject" Target="../embeddings/Microsoft_Equation31.bin"/><Relationship Id="rId6" Type="http://schemas.openxmlformats.org/officeDocument/2006/relationships/image" Target="../media/image42.emf"/><Relationship Id="rId7" Type="http://schemas.openxmlformats.org/officeDocument/2006/relationships/oleObject" Target="../embeddings/Microsoft_Equation32.bin"/><Relationship Id="rId8" Type="http://schemas.openxmlformats.org/officeDocument/2006/relationships/image" Target="../media/image43.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quation33.bin"/><Relationship Id="rId4" Type="http://schemas.openxmlformats.org/officeDocument/2006/relationships/image" Target="../media/image46.emf"/><Relationship Id="rId5" Type="http://schemas.openxmlformats.org/officeDocument/2006/relationships/image" Target="../media/image47.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Microsoft_Equation5.bin"/><Relationship Id="rId12" Type="http://schemas.openxmlformats.org/officeDocument/2006/relationships/image" Target="../media/image8.emf"/><Relationship Id="rId13" Type="http://schemas.openxmlformats.org/officeDocument/2006/relationships/oleObject" Target="../embeddings/Microsoft_Equation6.bin"/><Relationship Id="rId14"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 Id="rId4" Type="http://schemas.openxmlformats.org/officeDocument/2006/relationships/image" Target="../media/image4.emf"/><Relationship Id="rId5" Type="http://schemas.openxmlformats.org/officeDocument/2006/relationships/oleObject" Target="../embeddings/Microsoft_Equation2.bin"/><Relationship Id="rId6" Type="http://schemas.openxmlformats.org/officeDocument/2006/relationships/image" Target="../media/image5.emf"/><Relationship Id="rId7" Type="http://schemas.openxmlformats.org/officeDocument/2006/relationships/oleObject" Target="../embeddings/Microsoft_Equation3.bin"/><Relationship Id="rId8" Type="http://schemas.openxmlformats.org/officeDocument/2006/relationships/image" Target="../media/image6.emf"/><Relationship Id="rId9" Type="http://schemas.openxmlformats.org/officeDocument/2006/relationships/oleObject" Target="../embeddings/Microsoft_Equation4.bin"/><Relationship Id="rId10"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quation7.bin"/><Relationship Id="rId4"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quation8.bin"/><Relationship Id="rId4" Type="http://schemas.openxmlformats.org/officeDocument/2006/relationships/image" Target="../media/image11.emf"/><Relationship Id="rId5" Type="http://schemas.openxmlformats.org/officeDocument/2006/relationships/oleObject" Target="../embeddings/Microsoft_Equation9.bin"/><Relationship Id="rId6" Type="http://schemas.openxmlformats.org/officeDocument/2006/relationships/image" Target="../media/image12.emf"/><Relationship Id="rId7" Type="http://schemas.openxmlformats.org/officeDocument/2006/relationships/oleObject" Target="../embeddings/Microsoft_Equation10.bin"/><Relationship Id="rId8" Type="http://schemas.openxmlformats.org/officeDocument/2006/relationships/image" Target="../media/image13.emf"/><Relationship Id="rId9" Type="http://schemas.openxmlformats.org/officeDocument/2006/relationships/oleObject" Target="../embeddings/Microsoft_Equation11.bin"/><Relationship Id="rId10"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Ch4 - Multiphase Interactions</a:t>
            </a:r>
            <a:endParaRPr lang="en-US" dirty="0"/>
          </a:p>
        </p:txBody>
      </p:sp>
      <p:sp>
        <p:nvSpPr>
          <p:cNvPr id="3" name="Subtitle 2"/>
          <p:cNvSpPr>
            <a:spLocks noGrp="1"/>
          </p:cNvSpPr>
          <p:nvPr>
            <p:ph type="subTitle" idx="1"/>
          </p:nvPr>
        </p:nvSpPr>
        <p:spPr/>
        <p:txBody>
          <a:bodyPr/>
          <a:lstStyle/>
          <a:p>
            <a:r>
              <a:rPr lang="en-US" dirty="0" smtClean="0"/>
              <a:t>Air-Water Exchange &amp; Sediment Transport</a:t>
            </a:r>
            <a:endParaRPr lang="en-US" dirty="0"/>
          </a:p>
        </p:txBody>
      </p:sp>
    </p:spTree>
    <p:extLst>
      <p:ext uri="{BB962C8B-B14F-4D97-AF65-F5344CB8AC3E}">
        <p14:creationId xmlns:p14="http://schemas.microsoft.com/office/powerpoint/2010/main" val="1229008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Averaging of Cross terms</a:t>
            </a:r>
            <a:endParaRPr lang="en-US" dirty="0"/>
          </a:p>
        </p:txBody>
      </p:sp>
      <p:sp>
        <p:nvSpPr>
          <p:cNvPr id="3" name="Content Placeholder 2"/>
          <p:cNvSpPr>
            <a:spLocks noGrp="1"/>
          </p:cNvSpPr>
          <p:nvPr>
            <p:ph idx="1"/>
          </p:nvPr>
        </p:nvSpPr>
        <p:spPr/>
        <p:txBody>
          <a:bodyPr/>
          <a:lstStyle/>
          <a:p>
            <a:r>
              <a:rPr lang="en-US" dirty="0" smtClean="0"/>
              <a:t>In the last problem I was basically asking if you know the average flow rate of a river and the average concentration of sediment, do you know the total amount of mass moving downstream, i.e. </a:t>
            </a:r>
            <a:endParaRPr lang="en-US" dirty="0"/>
          </a:p>
          <a:p>
            <a:endParaRPr lang="en-US" dirty="0" smtClean="0"/>
          </a:p>
          <a:p>
            <a:r>
              <a:rPr lang="en-US" dirty="0" smtClean="0"/>
              <a:t>Is                                                       ?</a:t>
            </a:r>
          </a:p>
          <a:p>
            <a:endParaRPr lang="en-US" dirty="0"/>
          </a:p>
          <a:p>
            <a:endParaRPr lang="en-US" dirty="0" smtClean="0"/>
          </a:p>
          <a:p>
            <a:r>
              <a:rPr lang="en-US" dirty="0" smtClean="0"/>
              <a:t>Where                                                        is the depth average </a:t>
            </a:r>
          </a:p>
          <a:p>
            <a:endParaRPr lang="en-US" dirty="0"/>
          </a:p>
          <a:p>
            <a:r>
              <a:rPr lang="en-US" dirty="0" smtClean="0"/>
              <a:t>What do you guys think?</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2634341"/>
              </p:ext>
            </p:extLst>
          </p:nvPr>
        </p:nvGraphicFramePr>
        <p:xfrm>
          <a:off x="1233337" y="2075770"/>
          <a:ext cx="2500312" cy="736600"/>
        </p:xfrm>
        <a:graphic>
          <a:graphicData uri="http://schemas.openxmlformats.org/presentationml/2006/ole">
            <mc:AlternateContent xmlns:mc="http://schemas.openxmlformats.org/markup-compatibility/2006">
              <mc:Choice xmlns:v="urn:schemas-microsoft-com:vml" Requires="v">
                <p:oleObj spid="_x0000_s4167" name="Equation" r:id="rId3" imgW="1295400" imgH="381000" progId="Equation.3">
                  <p:embed/>
                </p:oleObj>
              </mc:Choice>
              <mc:Fallback>
                <p:oleObj name="Equation" r:id="rId3" imgW="1295400" imgH="381000" progId="Equation.3">
                  <p:embed/>
                  <p:pic>
                    <p:nvPicPr>
                      <p:cNvPr id="0" name=""/>
                      <p:cNvPicPr/>
                      <p:nvPr/>
                    </p:nvPicPr>
                    <p:blipFill>
                      <a:blip r:embed="rId4"/>
                      <a:stretch>
                        <a:fillRect/>
                      </a:stretch>
                    </p:blipFill>
                    <p:spPr>
                      <a:xfrm>
                        <a:off x="1233337" y="2075770"/>
                        <a:ext cx="2500312" cy="736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67920745"/>
              </p:ext>
            </p:extLst>
          </p:nvPr>
        </p:nvGraphicFramePr>
        <p:xfrm>
          <a:off x="1579563" y="2988356"/>
          <a:ext cx="2549525" cy="908050"/>
        </p:xfrm>
        <a:graphic>
          <a:graphicData uri="http://schemas.openxmlformats.org/presentationml/2006/ole">
            <mc:AlternateContent xmlns:mc="http://schemas.openxmlformats.org/markup-compatibility/2006">
              <mc:Choice xmlns:v="urn:schemas-microsoft-com:vml" Requires="v">
                <p:oleObj spid="_x0000_s4168" name="Equation" r:id="rId5" imgW="1320800" imgH="469900" progId="Equation.3">
                  <p:embed/>
                </p:oleObj>
              </mc:Choice>
              <mc:Fallback>
                <p:oleObj name="Equation" r:id="rId5" imgW="1320800" imgH="469900" progId="Equation.3">
                  <p:embed/>
                  <p:pic>
                    <p:nvPicPr>
                      <p:cNvPr id="0" name=""/>
                      <p:cNvPicPr/>
                      <p:nvPr/>
                    </p:nvPicPr>
                    <p:blipFill>
                      <a:blip r:embed="rId6"/>
                      <a:stretch>
                        <a:fillRect/>
                      </a:stretch>
                    </p:blipFill>
                    <p:spPr>
                      <a:xfrm>
                        <a:off x="1579563" y="2988356"/>
                        <a:ext cx="2549525" cy="908050"/>
                      </a:xfrm>
                      <a:prstGeom prst="rect">
                        <a:avLst/>
                      </a:prstGeom>
                    </p:spPr>
                  </p:pic>
                </p:oleObj>
              </mc:Fallback>
            </mc:AlternateContent>
          </a:graphicData>
        </a:graphic>
      </p:graphicFrame>
    </p:spTree>
    <p:extLst>
      <p:ext uri="{BB962C8B-B14F-4D97-AF65-F5344CB8AC3E}">
        <p14:creationId xmlns:p14="http://schemas.microsoft.com/office/powerpoint/2010/main" val="243668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consider this Seemingly unrelated Problem </a:t>
            </a:r>
            <a:endParaRPr lang="en-US" dirty="0"/>
          </a:p>
        </p:txBody>
      </p:sp>
      <p:sp>
        <p:nvSpPr>
          <p:cNvPr id="3" name="Content Placeholder 2"/>
          <p:cNvSpPr>
            <a:spLocks noGrp="1"/>
          </p:cNvSpPr>
          <p:nvPr>
            <p:ph idx="1"/>
          </p:nvPr>
        </p:nvSpPr>
        <p:spPr>
          <a:xfrm>
            <a:off x="822960" y="1318381"/>
            <a:ext cx="7520940" cy="3362096"/>
          </a:xfrm>
        </p:spPr>
        <p:txBody>
          <a:bodyPr/>
          <a:lstStyle/>
          <a:p>
            <a:r>
              <a:rPr lang="en-US" dirty="0" smtClean="0"/>
              <a:t>Say you measure two variables X and Y you are interested in, because their product Z=XY is something that is important to you (e.g. X is concentration and Y is flow rate – as here)</a:t>
            </a:r>
          </a:p>
          <a:p>
            <a:r>
              <a:rPr lang="en-US" dirty="0" smtClean="0"/>
              <a:t>Series for your variables are</a:t>
            </a:r>
          </a:p>
          <a:p>
            <a:endParaRPr lang="en-US" dirty="0" smtClean="0"/>
          </a:p>
          <a:p>
            <a:r>
              <a:rPr lang="en-US" dirty="0" smtClean="0"/>
              <a:t>X=[1 4 10]  =&gt;   &lt;X&gt;= 5</a:t>
            </a:r>
            <a:endParaRPr lang="en-US" dirty="0"/>
          </a:p>
          <a:p>
            <a:endParaRPr lang="en-US" dirty="0" smtClean="0"/>
          </a:p>
          <a:p>
            <a:r>
              <a:rPr lang="en-US" dirty="0" smtClean="0"/>
              <a:t>Y=[2 4 18]  =&gt;  &lt;Y&gt; = 8</a:t>
            </a:r>
          </a:p>
          <a:p>
            <a:endParaRPr lang="en-US" dirty="0" smtClean="0"/>
          </a:p>
          <a:p>
            <a:r>
              <a:rPr lang="en-US" dirty="0" smtClean="0"/>
              <a:t>Z=[2 16 180] =&gt; &lt;Z&gt; = 66</a:t>
            </a:r>
            <a:endParaRPr lang="en-US" dirty="0"/>
          </a:p>
        </p:txBody>
      </p:sp>
      <p:sp>
        <p:nvSpPr>
          <p:cNvPr id="5" name="Right Brace 4"/>
          <p:cNvSpPr/>
          <p:nvPr/>
        </p:nvSpPr>
        <p:spPr>
          <a:xfrm>
            <a:off x="3556000" y="2854476"/>
            <a:ext cx="326571" cy="19715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4305905" y="3064692"/>
            <a:ext cx="3601730" cy="1200329"/>
          </a:xfrm>
          <a:prstGeom prst="rect">
            <a:avLst/>
          </a:prstGeom>
          <a:noFill/>
        </p:spPr>
        <p:txBody>
          <a:bodyPr wrap="none" rtlCol="0">
            <a:spAutoFit/>
          </a:bodyPr>
          <a:lstStyle/>
          <a:p>
            <a:r>
              <a:rPr lang="en-US" dirty="0" smtClean="0"/>
              <a:t>&lt;X&gt;&lt;Y&gt;=40  while  &lt;XY&gt;=66  ????</a:t>
            </a:r>
          </a:p>
          <a:p>
            <a:endParaRPr lang="en-US" dirty="0"/>
          </a:p>
          <a:p>
            <a:endParaRPr lang="en-US" dirty="0" smtClean="0"/>
          </a:p>
          <a:p>
            <a:r>
              <a:rPr lang="en-US" dirty="0" smtClean="0"/>
              <a:t>           &lt;XY&gt;=&lt;X&gt;&lt;Y&gt; +  &lt;X’Y’&gt;</a:t>
            </a:r>
            <a:endParaRPr lang="en-US" dirty="0"/>
          </a:p>
        </p:txBody>
      </p:sp>
      <p:sp>
        <p:nvSpPr>
          <p:cNvPr id="7" name="Oval 6"/>
          <p:cNvSpPr/>
          <p:nvPr/>
        </p:nvSpPr>
        <p:spPr>
          <a:xfrm>
            <a:off x="6628190" y="3858381"/>
            <a:ext cx="858762" cy="40664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531428" y="4275702"/>
            <a:ext cx="2492990" cy="2585323"/>
          </a:xfrm>
          <a:prstGeom prst="rect">
            <a:avLst/>
          </a:prstGeom>
          <a:noFill/>
        </p:spPr>
        <p:txBody>
          <a:bodyPr wrap="none" rtlCol="0">
            <a:spAutoFit/>
          </a:bodyPr>
          <a:lstStyle/>
          <a:p>
            <a:r>
              <a:rPr lang="en-US" dirty="0" smtClean="0"/>
              <a:t>This term is so often </a:t>
            </a:r>
          </a:p>
          <a:p>
            <a:r>
              <a:rPr lang="en-US" dirty="0"/>
              <a:t>f</a:t>
            </a:r>
            <a:r>
              <a:rPr lang="en-US" dirty="0" smtClean="0"/>
              <a:t>orgotten in models</a:t>
            </a:r>
          </a:p>
          <a:p>
            <a:endParaRPr lang="en-US" dirty="0"/>
          </a:p>
          <a:p>
            <a:r>
              <a:rPr lang="en-US" dirty="0" smtClean="0"/>
              <a:t>Average of deviations</a:t>
            </a:r>
          </a:p>
          <a:p>
            <a:endParaRPr lang="en-US" dirty="0"/>
          </a:p>
          <a:p>
            <a:r>
              <a:rPr lang="en-US" dirty="0" smtClean="0"/>
              <a:t>Don’t worry too much</a:t>
            </a:r>
          </a:p>
          <a:p>
            <a:r>
              <a:rPr lang="en-US" dirty="0" smtClean="0"/>
              <a:t>If you are not sure what</a:t>
            </a:r>
          </a:p>
          <a:p>
            <a:r>
              <a:rPr lang="en-US" dirty="0" smtClean="0"/>
              <a:t>This is – but be aware</a:t>
            </a:r>
          </a:p>
          <a:p>
            <a:r>
              <a:rPr lang="en-US" dirty="0" smtClean="0"/>
              <a:t>Of big idea</a:t>
            </a:r>
            <a:endParaRPr lang="en-US" dirty="0"/>
          </a:p>
        </p:txBody>
      </p:sp>
    </p:spTree>
    <p:extLst>
      <p:ext uri="{BB962C8B-B14F-4D97-AF65-F5344CB8AC3E}">
        <p14:creationId xmlns:p14="http://schemas.microsoft.com/office/powerpoint/2010/main" val="2566379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Formally</a:t>
            </a:r>
            <a:endParaRPr lang="en-US" dirty="0"/>
          </a:p>
        </p:txBody>
      </p:sp>
      <p:sp>
        <p:nvSpPr>
          <p:cNvPr id="3" name="Content Placeholder 2"/>
          <p:cNvSpPr>
            <a:spLocks noGrp="1"/>
          </p:cNvSpPr>
          <p:nvPr>
            <p:ph idx="1"/>
          </p:nvPr>
        </p:nvSpPr>
        <p:spPr/>
        <p:txBody>
          <a:bodyPr/>
          <a:lstStyle/>
          <a:p>
            <a:r>
              <a:rPr lang="en-US" dirty="0" smtClean="0"/>
              <a:t>Let’s go back</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11357357"/>
              </p:ext>
            </p:extLst>
          </p:nvPr>
        </p:nvGraphicFramePr>
        <p:xfrm>
          <a:off x="774700" y="1622425"/>
          <a:ext cx="3825875" cy="908050"/>
        </p:xfrm>
        <a:graphic>
          <a:graphicData uri="http://schemas.openxmlformats.org/presentationml/2006/ole">
            <mc:AlternateContent xmlns:mc="http://schemas.openxmlformats.org/markup-compatibility/2006">
              <mc:Choice xmlns:v="urn:schemas-microsoft-com:vml" Requires="v">
                <p:oleObj spid="_x0000_s6261" name="Equation" r:id="rId3" imgW="1981200" imgH="469900" progId="Equation.3">
                  <p:embed/>
                </p:oleObj>
              </mc:Choice>
              <mc:Fallback>
                <p:oleObj name="Equation" r:id="rId3" imgW="1981200" imgH="469900" progId="Equation.3">
                  <p:embed/>
                  <p:pic>
                    <p:nvPicPr>
                      <p:cNvPr id="0" name=""/>
                      <p:cNvPicPr/>
                      <p:nvPr/>
                    </p:nvPicPr>
                    <p:blipFill>
                      <a:blip r:embed="rId4"/>
                      <a:stretch>
                        <a:fillRect/>
                      </a:stretch>
                    </p:blipFill>
                    <p:spPr>
                      <a:xfrm>
                        <a:off x="774700" y="1622425"/>
                        <a:ext cx="3825875" cy="9080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42197104"/>
              </p:ext>
            </p:extLst>
          </p:nvPr>
        </p:nvGraphicFramePr>
        <p:xfrm>
          <a:off x="1924050" y="3938588"/>
          <a:ext cx="1758950" cy="714375"/>
        </p:xfrm>
        <a:graphic>
          <a:graphicData uri="http://schemas.openxmlformats.org/presentationml/2006/ole">
            <mc:AlternateContent xmlns:mc="http://schemas.openxmlformats.org/markup-compatibility/2006">
              <mc:Choice xmlns:v="urn:schemas-microsoft-com:vml" Requires="v">
                <p:oleObj spid="_x0000_s6262" name="Equation" r:id="rId5" imgW="876300" imgH="355600" progId="Equation.3">
                  <p:embed/>
                </p:oleObj>
              </mc:Choice>
              <mc:Fallback>
                <p:oleObj name="Equation" r:id="rId5" imgW="876300" imgH="355600" progId="Equation.3">
                  <p:embed/>
                  <p:pic>
                    <p:nvPicPr>
                      <p:cNvPr id="0" name=""/>
                      <p:cNvPicPr/>
                      <p:nvPr/>
                    </p:nvPicPr>
                    <p:blipFill>
                      <a:blip r:embed="rId6"/>
                      <a:stretch>
                        <a:fillRect/>
                      </a:stretch>
                    </p:blipFill>
                    <p:spPr>
                      <a:xfrm>
                        <a:off x="1924050" y="3938588"/>
                        <a:ext cx="1758950" cy="714375"/>
                      </a:xfrm>
                      <a:prstGeom prst="rect">
                        <a:avLst/>
                      </a:prstGeom>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3339854101"/>
              </p:ext>
            </p:extLst>
          </p:nvPr>
        </p:nvGraphicFramePr>
        <p:xfrm>
          <a:off x="858838" y="2771775"/>
          <a:ext cx="1944687" cy="884238"/>
        </p:xfrm>
        <a:graphic>
          <a:graphicData uri="http://schemas.openxmlformats.org/presentationml/2006/ole">
            <mc:AlternateContent xmlns:mc="http://schemas.openxmlformats.org/markup-compatibility/2006">
              <mc:Choice xmlns:v="urn:schemas-microsoft-com:vml" Requires="v">
                <p:oleObj spid="_x0000_s6263" name="Equation" r:id="rId7" imgW="1016000" imgH="495300" progId="Equation.3">
                  <p:embed/>
                </p:oleObj>
              </mc:Choice>
              <mc:Fallback>
                <p:oleObj name="Equation" r:id="rId7" imgW="1016000" imgH="495300" progId="Equation.3">
                  <p:embed/>
                  <p:pic>
                    <p:nvPicPr>
                      <p:cNvPr id="0" name=""/>
                      <p:cNvPicPr>
                        <a:picLocks noChangeAspect="1" noChangeArrowheads="1"/>
                      </p:cNvPicPr>
                      <p:nvPr/>
                    </p:nvPicPr>
                    <p:blipFill>
                      <a:blip r:embed="rId8"/>
                      <a:srcRect/>
                      <a:stretch>
                        <a:fillRect/>
                      </a:stretch>
                    </p:blipFill>
                    <p:spPr bwMode="auto">
                      <a:xfrm>
                        <a:off x="858838" y="2771775"/>
                        <a:ext cx="1944687" cy="884238"/>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3134886828"/>
              </p:ext>
            </p:extLst>
          </p:nvPr>
        </p:nvGraphicFramePr>
        <p:xfrm>
          <a:off x="3241675" y="3021013"/>
          <a:ext cx="1360488" cy="455612"/>
        </p:xfrm>
        <a:graphic>
          <a:graphicData uri="http://schemas.openxmlformats.org/presentationml/2006/ole">
            <mc:AlternateContent xmlns:mc="http://schemas.openxmlformats.org/markup-compatibility/2006">
              <mc:Choice xmlns:v="urn:schemas-microsoft-com:vml" Requires="v">
                <p:oleObj spid="_x0000_s6264" name="Equation" r:id="rId9" imgW="673100" imgH="241300" progId="Equation.3">
                  <p:embed/>
                </p:oleObj>
              </mc:Choice>
              <mc:Fallback>
                <p:oleObj name="Equation" r:id="rId9" imgW="673100" imgH="241300" progId="Equation.3">
                  <p:embed/>
                  <p:pic>
                    <p:nvPicPr>
                      <p:cNvPr id="0" name=""/>
                      <p:cNvPicPr>
                        <a:picLocks noChangeAspect="1" noChangeArrowheads="1"/>
                      </p:cNvPicPr>
                      <p:nvPr/>
                    </p:nvPicPr>
                    <p:blipFill>
                      <a:blip r:embed="rId10"/>
                      <a:srcRect/>
                      <a:stretch>
                        <a:fillRect/>
                      </a:stretch>
                    </p:blipFill>
                    <p:spPr bwMode="auto">
                      <a:xfrm>
                        <a:off x="3241675" y="3021013"/>
                        <a:ext cx="1360488" cy="455612"/>
                      </a:xfrm>
                      <a:prstGeom prst="rect">
                        <a:avLst/>
                      </a:prstGeom>
                      <a:noFill/>
                      <a:extLst/>
                    </p:spPr>
                  </p:pic>
                </p:oleObj>
              </mc:Fallback>
            </mc:AlternateContent>
          </a:graphicData>
        </a:graphic>
      </p:graphicFrame>
      <p:sp>
        <p:nvSpPr>
          <p:cNvPr id="8" name="Right Brace 7"/>
          <p:cNvSpPr/>
          <p:nvPr/>
        </p:nvSpPr>
        <p:spPr>
          <a:xfrm>
            <a:off x="4910667" y="1741714"/>
            <a:ext cx="713619" cy="315685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023429" y="2435803"/>
            <a:ext cx="2749471" cy="1477328"/>
          </a:xfrm>
          <a:prstGeom prst="rect">
            <a:avLst/>
          </a:prstGeom>
          <a:noFill/>
        </p:spPr>
        <p:txBody>
          <a:bodyPr wrap="none" rtlCol="0">
            <a:spAutoFit/>
          </a:bodyPr>
          <a:lstStyle/>
          <a:p>
            <a:r>
              <a:rPr lang="en-US" dirty="0" smtClean="0"/>
              <a:t>Even assuming A constant</a:t>
            </a:r>
          </a:p>
          <a:p>
            <a:r>
              <a:rPr lang="en-US" dirty="0"/>
              <a:t>w</a:t>
            </a:r>
            <a:r>
              <a:rPr lang="en-US" dirty="0" smtClean="0"/>
              <a:t>ith depth hard</a:t>
            </a:r>
          </a:p>
          <a:p>
            <a:endParaRPr lang="en-US" dirty="0"/>
          </a:p>
          <a:p>
            <a:r>
              <a:rPr lang="en-US" dirty="0" err="1" smtClean="0"/>
              <a:t>Mathematica</a:t>
            </a:r>
            <a:endParaRPr lang="en-US" dirty="0" smtClean="0"/>
          </a:p>
          <a:p>
            <a:endParaRPr lang="en-US" dirty="0"/>
          </a:p>
        </p:txBody>
      </p:sp>
    </p:spTree>
    <p:extLst>
      <p:ext uri="{BB962C8B-B14F-4D97-AF65-F5344CB8AC3E}">
        <p14:creationId xmlns:p14="http://schemas.microsoft.com/office/powerpoint/2010/main" val="306898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EVEN I LIKE THIS EXPRESSION</a:t>
            </a:r>
            <a:endParaRPr lang="en-US" dirty="0"/>
          </a:p>
        </p:txBody>
      </p:sp>
      <p:pic>
        <p:nvPicPr>
          <p:cNvPr id="4" name="Picture 3" descr="Screen Shot 2017-02-20 at 9.33.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3200"/>
            <a:ext cx="9144000" cy="3897236"/>
          </a:xfrm>
          <a:prstGeom prst="rect">
            <a:avLst/>
          </a:prstGeom>
        </p:spPr>
      </p:pic>
    </p:spTree>
    <p:extLst>
      <p:ext uri="{BB962C8B-B14F-4D97-AF65-F5344CB8AC3E}">
        <p14:creationId xmlns:p14="http://schemas.microsoft.com/office/powerpoint/2010/main" val="322686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
            <a:ext cx="7520940" cy="548640"/>
          </a:xfrm>
        </p:spPr>
        <p:txBody>
          <a:bodyPr/>
          <a:lstStyle/>
          <a:p>
            <a:r>
              <a:rPr lang="en-US" dirty="0" smtClean="0"/>
              <a:t>But It’s OK IF I HAD SOME SPECIFIC VALUES</a:t>
            </a:r>
            <a:endParaRPr lang="en-US" dirty="0"/>
          </a:p>
        </p:txBody>
      </p:sp>
      <p:sp>
        <p:nvSpPr>
          <p:cNvPr id="3" name="Content Placeholder 2"/>
          <p:cNvSpPr>
            <a:spLocks noGrp="1"/>
          </p:cNvSpPr>
          <p:nvPr>
            <p:ph idx="1"/>
          </p:nvPr>
        </p:nvSpPr>
        <p:spPr>
          <a:xfrm>
            <a:off x="822960" y="769257"/>
            <a:ext cx="7520940" cy="4480076"/>
          </a:xfrm>
        </p:spPr>
        <p:txBody>
          <a:bodyPr>
            <a:normAutofit fontScale="92500" lnSpcReduction="10000"/>
          </a:bodyPr>
          <a:lstStyle/>
          <a:p>
            <a:r>
              <a:rPr lang="en-US" dirty="0" smtClean="0"/>
              <a:t>Recall</a:t>
            </a:r>
          </a:p>
          <a:p>
            <a:r>
              <a:rPr lang="en-US" dirty="0" err="1" smtClean="0"/>
              <a:t>Resuspended</a:t>
            </a:r>
            <a:r>
              <a:rPr lang="en-US" dirty="0" smtClean="0"/>
              <a:t> </a:t>
            </a:r>
            <a:r>
              <a:rPr lang="en-US" dirty="0"/>
              <a:t>clay, to which toxic metals have bound, is of concern in a local river of </a:t>
            </a:r>
            <a:r>
              <a:rPr lang="en-US" dirty="0">
                <a:solidFill>
                  <a:srgbClr val="FF0000"/>
                </a:solidFill>
              </a:rPr>
              <a:t>depth 2.5m.</a:t>
            </a:r>
            <a:r>
              <a:rPr lang="en-US" dirty="0"/>
              <a:t> The clay particles have diameters ranging from 0.5-8 microns and each carry 12% of toxic metals on a per mass basis. You measure a concentration of </a:t>
            </a:r>
            <a:r>
              <a:rPr lang="en-US" dirty="0">
                <a:solidFill>
                  <a:srgbClr val="FF0000"/>
                </a:solidFill>
              </a:rPr>
              <a:t>1g/</a:t>
            </a:r>
            <a:r>
              <a:rPr lang="en-US" dirty="0" smtClean="0">
                <a:solidFill>
                  <a:srgbClr val="FF0000"/>
                </a:solidFill>
              </a:rPr>
              <a:t>m</a:t>
            </a:r>
            <a:r>
              <a:rPr lang="en-US" baseline="30000" dirty="0" smtClean="0">
                <a:solidFill>
                  <a:srgbClr val="FF0000"/>
                </a:solidFill>
              </a:rPr>
              <a:t>3</a:t>
            </a:r>
            <a:r>
              <a:rPr lang="en-US" dirty="0" smtClean="0"/>
              <a:t> </a:t>
            </a:r>
            <a:r>
              <a:rPr lang="en-US" dirty="0"/>
              <a:t>of clay particles at the bottom of the river. What is the average concentration of sediment in the river? And how does this correspond to the average concentration of toxic metal. Vertical dispersion in the stream is about </a:t>
            </a:r>
            <a:r>
              <a:rPr lang="en-US" dirty="0">
                <a:solidFill>
                  <a:srgbClr val="FF0000"/>
                </a:solidFill>
              </a:rPr>
              <a:t>0.1 m</a:t>
            </a:r>
            <a:r>
              <a:rPr lang="en-US" baseline="30000" dirty="0">
                <a:solidFill>
                  <a:srgbClr val="FF0000"/>
                </a:solidFill>
              </a:rPr>
              <a:t>2</a:t>
            </a:r>
            <a:r>
              <a:rPr lang="en-US" dirty="0">
                <a:solidFill>
                  <a:srgbClr val="FF0000"/>
                </a:solidFill>
              </a:rPr>
              <a:t>/s</a:t>
            </a:r>
            <a:r>
              <a:rPr lang="en-US" dirty="0"/>
              <a:t>. Imagine the river has a cross section that is </a:t>
            </a:r>
            <a:r>
              <a:rPr lang="en-US" dirty="0">
                <a:solidFill>
                  <a:srgbClr val="FF0000"/>
                </a:solidFill>
              </a:rPr>
              <a:t>5 meters wide</a:t>
            </a:r>
            <a:r>
              <a:rPr lang="en-US" dirty="0"/>
              <a:t>.</a:t>
            </a:r>
          </a:p>
          <a:p>
            <a:endParaRPr lang="en-US" dirty="0"/>
          </a:p>
          <a:p>
            <a:r>
              <a:rPr lang="en-US" dirty="0" smtClean="0"/>
              <a:t>There is still missing information</a:t>
            </a:r>
            <a:r>
              <a:rPr lang="is-IS" dirty="0" smtClean="0"/>
              <a:t>… u* and roughness height h0.</a:t>
            </a:r>
            <a:endParaRPr lang="is-IS" dirty="0"/>
          </a:p>
          <a:p>
            <a:pPr>
              <a:buFont typeface="Arial"/>
              <a:buChar char="•"/>
            </a:pPr>
            <a:r>
              <a:rPr lang="is-IS" dirty="0" smtClean="0"/>
              <a:t>Given we have nothing else let’s assume some typical values (normally we would try to calculate them).</a:t>
            </a:r>
          </a:p>
          <a:p>
            <a:pPr>
              <a:buFont typeface="Arial"/>
              <a:buChar char="•"/>
            </a:pPr>
            <a:endParaRPr lang="is-IS" dirty="0"/>
          </a:p>
          <a:p>
            <a:pPr>
              <a:buFont typeface="Arial"/>
              <a:buChar char="•"/>
            </a:pPr>
            <a:r>
              <a:rPr lang="is-IS" dirty="0"/>
              <a:t>u</a:t>
            </a:r>
            <a:r>
              <a:rPr lang="is-IS" dirty="0" smtClean="0"/>
              <a:t>*=0.2 m/s (assuming energy gradient of 1/1000)</a:t>
            </a:r>
          </a:p>
          <a:p>
            <a:pPr>
              <a:buFont typeface="Arial"/>
              <a:buChar char="•"/>
            </a:pPr>
            <a:r>
              <a:rPr lang="en-US" dirty="0"/>
              <a:t>h</a:t>
            </a:r>
            <a:r>
              <a:rPr lang="is-IS" dirty="0" smtClean="0"/>
              <a:t>0=0.05 m</a:t>
            </a:r>
          </a:p>
          <a:p>
            <a:pPr>
              <a:buFont typeface="Arial"/>
              <a:buChar char="•"/>
            </a:pPr>
            <a:r>
              <a:rPr lang="is-IS" dirty="0" smtClean="0"/>
              <a:t>Let’s also only focus on particle size – say 2 microns =&gt; v</a:t>
            </a:r>
            <a:r>
              <a:rPr lang="is-IS" baseline="-25000" dirty="0" smtClean="0"/>
              <a:t>s</a:t>
            </a:r>
            <a:r>
              <a:rPr lang="is-IS" dirty="0" smtClean="0"/>
              <a:t>= 1.3 x 10</a:t>
            </a:r>
            <a:r>
              <a:rPr lang="is-IS" baseline="30000" dirty="0" smtClean="0"/>
              <a:t>-5</a:t>
            </a:r>
            <a:r>
              <a:rPr lang="is-IS" dirty="0" smtClean="0"/>
              <a:t> m/s</a:t>
            </a:r>
            <a:endParaRPr lang="en-US" dirty="0"/>
          </a:p>
        </p:txBody>
      </p:sp>
    </p:spTree>
    <p:extLst>
      <p:ext uri="{BB962C8B-B14F-4D97-AF65-F5344CB8AC3E}">
        <p14:creationId xmlns:p14="http://schemas.microsoft.com/office/powerpoint/2010/main" val="1629805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these</a:t>
            </a:r>
            <a:endParaRPr lang="en-US" dirty="0"/>
          </a:p>
        </p:txBody>
      </p:sp>
      <p:sp>
        <p:nvSpPr>
          <p:cNvPr id="3" name="Content Placeholder 2"/>
          <p:cNvSpPr>
            <a:spLocks noGrp="1"/>
          </p:cNvSpPr>
          <p:nvPr>
            <p:ph idx="1"/>
          </p:nvPr>
        </p:nvSpPr>
        <p:spPr>
          <a:xfrm>
            <a:off x="822960" y="1100628"/>
            <a:ext cx="2237135" cy="3579849"/>
          </a:xfrm>
        </p:spPr>
        <p:txBody>
          <a:bodyPr/>
          <a:lstStyle/>
          <a:p>
            <a:r>
              <a:rPr lang="en-US" dirty="0" smtClean="0"/>
              <a:t>Result</a:t>
            </a:r>
          </a:p>
          <a:p>
            <a:endParaRPr lang="en-US" dirty="0"/>
          </a:p>
          <a:p>
            <a:r>
              <a:rPr lang="en-US" dirty="0" smtClean="0"/>
              <a:t>M=7.3 g/s</a:t>
            </a:r>
            <a:endParaRPr lang="en-US" dirty="0"/>
          </a:p>
        </p:txBody>
      </p:sp>
      <p:pic>
        <p:nvPicPr>
          <p:cNvPr id="5" name="Picture 4" descr="Screen Shot 2017-02-20 at 9.50.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349" y="1100628"/>
            <a:ext cx="5346700" cy="3378200"/>
          </a:xfrm>
          <a:prstGeom prst="rect">
            <a:avLst/>
          </a:prstGeom>
        </p:spPr>
      </p:pic>
    </p:spTree>
    <p:extLst>
      <p:ext uri="{BB962C8B-B14F-4D97-AF65-F5344CB8AC3E}">
        <p14:creationId xmlns:p14="http://schemas.microsoft.com/office/powerpoint/2010/main" val="4280056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a:xfrm>
            <a:off x="822960" y="1100628"/>
            <a:ext cx="7520940" cy="3810039"/>
          </a:xfrm>
        </p:spPr>
        <p:txBody>
          <a:bodyPr/>
          <a:lstStyle/>
          <a:p>
            <a:r>
              <a:rPr lang="en-US" dirty="0" smtClean="0"/>
              <a:t>Our models have lots of assumptions</a:t>
            </a:r>
          </a:p>
          <a:p>
            <a:pPr>
              <a:buFont typeface="Arial"/>
              <a:buChar char="•"/>
            </a:pPr>
            <a:r>
              <a:rPr lang="en-US" dirty="0" smtClean="0"/>
              <a:t>Particles are not spheres</a:t>
            </a:r>
          </a:p>
          <a:p>
            <a:pPr>
              <a:buFont typeface="Arial"/>
              <a:buChar char="•"/>
            </a:pPr>
            <a:r>
              <a:rPr lang="en-US" dirty="0" smtClean="0"/>
              <a:t>There is not one size of particle, but a large and broad distribution of particles in real streams and rivers</a:t>
            </a:r>
          </a:p>
          <a:p>
            <a:pPr>
              <a:buFont typeface="Arial"/>
              <a:buChar char="•"/>
            </a:pPr>
            <a:r>
              <a:rPr lang="en-US" dirty="0" smtClean="0"/>
              <a:t>Is dispersion the same for all particles?</a:t>
            </a:r>
          </a:p>
          <a:p>
            <a:pPr>
              <a:buFont typeface="Arial"/>
              <a:buChar char="•"/>
            </a:pPr>
            <a:r>
              <a:rPr lang="en-US" dirty="0" smtClean="0"/>
              <a:t>Is Stokes assumption reasonable?</a:t>
            </a:r>
          </a:p>
          <a:p>
            <a:pPr>
              <a:buFont typeface="Arial"/>
              <a:buChar char="•"/>
            </a:pPr>
            <a:r>
              <a:rPr lang="en-US" dirty="0" smtClean="0"/>
              <a:t>What is the concentration C</a:t>
            </a:r>
            <a:r>
              <a:rPr lang="en-US" baseline="-25000" dirty="0" smtClean="0"/>
              <a:t>0</a:t>
            </a:r>
            <a:r>
              <a:rPr lang="en-US" dirty="0" smtClean="0"/>
              <a:t> at the bottom of the stream?</a:t>
            </a:r>
          </a:p>
          <a:p>
            <a:pPr>
              <a:buFont typeface="Arial"/>
              <a:buChar char="•"/>
            </a:pPr>
            <a:r>
              <a:rPr lang="en-US" dirty="0" smtClean="0"/>
              <a:t>Average fluxes require knowledge of velocity and concentration profile – which are both highly uncertain</a:t>
            </a:r>
            <a:r>
              <a:rPr lang="is-IS" dirty="0" smtClean="0"/>
              <a:t>….</a:t>
            </a:r>
          </a:p>
          <a:p>
            <a:pPr>
              <a:buFont typeface="Arial"/>
              <a:buChar char="•"/>
            </a:pPr>
            <a:r>
              <a:rPr lang="is-IS" dirty="0" smtClean="0"/>
              <a:t>What to do – well as scientists we keep trying to do this better, but as engineers we are also happy to sometimes turn to empiricism.</a:t>
            </a:r>
            <a:endParaRPr lang="en-US" dirty="0" smtClean="0"/>
          </a:p>
          <a:p>
            <a:pPr>
              <a:buFont typeface="Arial"/>
              <a:buChar char="•"/>
            </a:pPr>
            <a:endParaRPr lang="en-US" dirty="0"/>
          </a:p>
        </p:txBody>
      </p:sp>
    </p:spTree>
    <p:extLst>
      <p:ext uri="{BB962C8B-B14F-4D97-AF65-F5344CB8AC3E}">
        <p14:creationId xmlns:p14="http://schemas.microsoft.com/office/powerpoint/2010/main" val="1335225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some Actual Data</a:t>
            </a:r>
            <a:endParaRPr lang="en-US" dirty="0"/>
          </a:p>
        </p:txBody>
      </p:sp>
      <p:sp>
        <p:nvSpPr>
          <p:cNvPr id="3" name="Content Placeholder 2"/>
          <p:cNvSpPr>
            <a:spLocks noGrp="1"/>
          </p:cNvSpPr>
          <p:nvPr>
            <p:ph idx="1"/>
          </p:nvPr>
        </p:nvSpPr>
        <p:spPr/>
        <p:txBody>
          <a:bodyPr/>
          <a:lstStyle/>
          <a:p>
            <a:r>
              <a:rPr lang="en-US" dirty="0" smtClean="0"/>
              <a:t>Here we have data from the Rio Puerco in New Mexico. What would you do with it?</a:t>
            </a:r>
            <a:endParaRPr lang="en-US" dirty="0"/>
          </a:p>
        </p:txBody>
      </p:sp>
      <p:pic>
        <p:nvPicPr>
          <p:cNvPr id="4" name="Picture 3" descr="rio_puerco_data_lin_li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524000"/>
            <a:ext cx="7112000" cy="5334000"/>
          </a:xfrm>
          <a:prstGeom prst="rect">
            <a:avLst/>
          </a:prstGeom>
        </p:spPr>
      </p:pic>
    </p:spTree>
    <p:extLst>
      <p:ext uri="{BB962C8B-B14F-4D97-AF65-F5344CB8AC3E}">
        <p14:creationId xmlns:p14="http://schemas.microsoft.com/office/powerpoint/2010/main" val="59395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a:t>
            </a:r>
            <a:r>
              <a:rPr lang="en-US" dirty="0" smtClean="0"/>
              <a:t>LOG, LOG-LIN and LOG-LOG</a:t>
            </a:r>
            <a:endParaRPr lang="en-US" dirty="0"/>
          </a:p>
        </p:txBody>
      </p:sp>
      <p:pic>
        <p:nvPicPr>
          <p:cNvPr id="4" name="Picture 3" descr="rio_puerco_data_lin_lo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06" y="914400"/>
            <a:ext cx="5041296" cy="3780972"/>
          </a:xfrm>
          <a:prstGeom prst="rect">
            <a:avLst/>
          </a:prstGeom>
        </p:spPr>
      </p:pic>
      <p:pic>
        <p:nvPicPr>
          <p:cNvPr id="7" name="Picture 6" descr="rio_puerco_data_log_li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175" y="2814562"/>
            <a:ext cx="5015492" cy="3761619"/>
          </a:xfrm>
          <a:prstGeom prst="rect">
            <a:avLst/>
          </a:prstGeom>
        </p:spPr>
      </p:pic>
    </p:spTree>
    <p:extLst>
      <p:ext uri="{BB962C8B-B14F-4D97-AF65-F5344CB8AC3E}">
        <p14:creationId xmlns:p14="http://schemas.microsoft.com/office/powerpoint/2010/main" val="831669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LOG-LOG</a:t>
            </a:r>
            <a:endParaRPr lang="en-US" dirty="0"/>
          </a:p>
        </p:txBody>
      </p:sp>
      <p:pic>
        <p:nvPicPr>
          <p:cNvPr id="4" name="Picture 3" descr="rio_puerco_data_log_lo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47" y="1233714"/>
            <a:ext cx="6483048" cy="4862286"/>
          </a:xfrm>
          <a:prstGeom prst="rect">
            <a:avLst/>
          </a:prstGeom>
        </p:spPr>
      </p:pic>
      <p:sp>
        <p:nvSpPr>
          <p:cNvPr id="5" name="TextBox 4"/>
          <p:cNvSpPr txBox="1"/>
          <p:nvPr/>
        </p:nvSpPr>
        <p:spPr>
          <a:xfrm>
            <a:off x="7245048" y="2032000"/>
            <a:ext cx="1269962" cy="646331"/>
          </a:xfrm>
          <a:prstGeom prst="rect">
            <a:avLst/>
          </a:prstGeom>
          <a:noFill/>
        </p:spPr>
        <p:txBody>
          <a:bodyPr wrap="none" rtlCol="0">
            <a:spAutoFit/>
          </a:bodyPr>
          <a:lstStyle/>
          <a:p>
            <a:r>
              <a:rPr lang="en-US" dirty="0" smtClean="0"/>
              <a:t>What does</a:t>
            </a:r>
          </a:p>
          <a:p>
            <a:r>
              <a:rPr lang="en-US" dirty="0"/>
              <a:t>t</a:t>
            </a:r>
            <a:r>
              <a:rPr lang="en-US" dirty="0" smtClean="0"/>
              <a:t>his mean?</a:t>
            </a:r>
            <a:endParaRPr lang="en-US" dirty="0"/>
          </a:p>
        </p:txBody>
      </p:sp>
    </p:spTree>
    <p:extLst>
      <p:ext uri="{BB962C8B-B14F-4D97-AF65-F5344CB8AC3E}">
        <p14:creationId xmlns:p14="http://schemas.microsoft.com/office/powerpoint/2010/main" val="253932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Sediment Transport</a:t>
            </a:r>
            <a:endParaRPr lang="en-US" dirty="0"/>
          </a:p>
        </p:txBody>
      </p:sp>
      <p:sp>
        <p:nvSpPr>
          <p:cNvPr id="3" name="Content Placeholder 2"/>
          <p:cNvSpPr>
            <a:spLocks noGrp="1"/>
          </p:cNvSpPr>
          <p:nvPr>
            <p:ph idx="1"/>
          </p:nvPr>
        </p:nvSpPr>
        <p:spPr>
          <a:xfrm>
            <a:off x="822960" y="1100628"/>
            <a:ext cx="7520940" cy="3797943"/>
          </a:xfrm>
        </p:spPr>
        <p:txBody>
          <a:bodyPr>
            <a:normAutofit/>
          </a:bodyPr>
          <a:lstStyle/>
          <a:p>
            <a:r>
              <a:rPr lang="en-US" dirty="0" smtClean="0"/>
              <a:t>Sediments at the bottom of streams, rivers and lakes can often be made up of toxic solids or have been contaminated over time due to legacy contamination. After surface waters are remediated the sediments can remain as sources for contaminants for much longer times.</a:t>
            </a:r>
          </a:p>
          <a:p>
            <a:endParaRPr lang="en-US" dirty="0"/>
          </a:p>
          <a:p>
            <a:r>
              <a:rPr lang="en-US" dirty="0" smtClean="0"/>
              <a:t>The science of sediment transport is complicated as it involves complex fluid mechanics coupled to solid mechanics with interaction at very small scales for particles that can range broadly in size, but the desire being to make predictions over large scales</a:t>
            </a:r>
          </a:p>
          <a:p>
            <a:endParaRPr lang="en-US" dirty="0"/>
          </a:p>
          <a:p>
            <a:r>
              <a:rPr lang="en-US" dirty="0" smtClean="0"/>
              <a:t>We will touch on very basic ideas and then rely on an empirical model. My goal here is to introduce you to the broad ideas and if you want to learn more I am happy to provide references and the likes.</a:t>
            </a:r>
            <a:endParaRPr lang="en-US" dirty="0"/>
          </a:p>
        </p:txBody>
      </p:sp>
    </p:spTree>
    <p:extLst>
      <p:ext uri="{BB962C8B-B14F-4D97-AF65-F5344CB8AC3E}">
        <p14:creationId xmlns:p14="http://schemas.microsoft.com/office/powerpoint/2010/main" val="44465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Law Fit</a:t>
            </a:r>
            <a:endParaRPr lang="en-US" dirty="0"/>
          </a:p>
        </p:txBody>
      </p:sp>
      <p:sp>
        <p:nvSpPr>
          <p:cNvPr id="3" name="Content Placeholder 2"/>
          <p:cNvSpPr>
            <a:spLocks noGrp="1"/>
          </p:cNvSpPr>
          <p:nvPr>
            <p:ph idx="1"/>
          </p:nvPr>
        </p:nvSpPr>
        <p:spPr>
          <a:xfrm>
            <a:off x="822960" y="1100628"/>
            <a:ext cx="1487230" cy="3579849"/>
          </a:xfrm>
        </p:spPr>
        <p:txBody>
          <a:bodyPr/>
          <a:lstStyle/>
          <a:p>
            <a:r>
              <a:rPr lang="en-US" dirty="0" smtClean="0"/>
              <a:t>Y=</a:t>
            </a:r>
            <a:r>
              <a:rPr lang="en-US" dirty="0" err="1"/>
              <a:t>a</a:t>
            </a:r>
            <a:r>
              <a:rPr lang="en-US" dirty="0" err="1" smtClean="0"/>
              <a:t>X</a:t>
            </a:r>
            <a:r>
              <a:rPr lang="en-US" baseline="30000" dirty="0" err="1" smtClean="0"/>
              <a:t>b</a:t>
            </a:r>
            <a:endParaRPr lang="en-US" baseline="30000" dirty="0"/>
          </a:p>
        </p:txBody>
      </p:sp>
      <p:graphicFrame>
        <p:nvGraphicFramePr>
          <p:cNvPr id="5" name="Object 4"/>
          <p:cNvGraphicFramePr>
            <a:graphicFrameLocks noChangeAspect="1"/>
          </p:cNvGraphicFramePr>
          <p:nvPr>
            <p:extLst>
              <p:ext uri="{D42A27DB-BD31-4B8C-83A1-F6EECF244321}">
                <p14:modId xmlns:p14="http://schemas.microsoft.com/office/powerpoint/2010/main" val="598006866"/>
              </p:ext>
            </p:extLst>
          </p:nvPr>
        </p:nvGraphicFramePr>
        <p:xfrm>
          <a:off x="7113664" y="3275012"/>
          <a:ext cx="1758950" cy="663575"/>
        </p:xfrm>
        <a:graphic>
          <a:graphicData uri="http://schemas.openxmlformats.org/presentationml/2006/ole">
            <mc:AlternateContent xmlns:mc="http://schemas.openxmlformats.org/markup-compatibility/2006">
              <mc:Choice xmlns:v="urn:schemas-microsoft-com:vml" Requires="v">
                <p:oleObj spid="_x0000_s7187" name="Equation" r:id="rId3" imgW="876300" imgH="330200" progId="Equation.3">
                  <p:embed/>
                </p:oleObj>
              </mc:Choice>
              <mc:Fallback>
                <p:oleObj name="Equation" r:id="rId3" imgW="876300" imgH="330200" progId="Equation.3">
                  <p:embed/>
                  <p:pic>
                    <p:nvPicPr>
                      <p:cNvPr id="0" name=""/>
                      <p:cNvPicPr/>
                      <p:nvPr/>
                    </p:nvPicPr>
                    <p:blipFill>
                      <a:blip r:embed="rId4"/>
                      <a:stretch>
                        <a:fillRect/>
                      </a:stretch>
                    </p:blipFill>
                    <p:spPr>
                      <a:xfrm>
                        <a:off x="7113664" y="3275012"/>
                        <a:ext cx="1758950" cy="663575"/>
                      </a:xfrm>
                      <a:prstGeom prst="rect">
                        <a:avLst/>
                      </a:prstGeom>
                    </p:spPr>
                  </p:pic>
                </p:oleObj>
              </mc:Fallback>
            </mc:AlternateContent>
          </a:graphicData>
        </a:graphic>
      </p:graphicFrame>
      <p:pic>
        <p:nvPicPr>
          <p:cNvPr id="6" name="Picture 5" descr="rio_puerco_with data.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270" y="1499810"/>
            <a:ext cx="6128253" cy="4596190"/>
          </a:xfrm>
          <a:prstGeom prst="rect">
            <a:avLst/>
          </a:prstGeom>
        </p:spPr>
      </p:pic>
    </p:spTree>
    <p:extLst>
      <p:ext uri="{BB962C8B-B14F-4D97-AF65-F5344CB8AC3E}">
        <p14:creationId xmlns:p14="http://schemas.microsoft.com/office/powerpoint/2010/main" val="114287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a:t>
            </a:r>
            <a:endParaRPr lang="en-US" dirty="0"/>
          </a:p>
        </p:txBody>
      </p:sp>
      <p:sp>
        <p:nvSpPr>
          <p:cNvPr id="3" name="Content Placeholder 2"/>
          <p:cNvSpPr>
            <a:spLocks noGrp="1"/>
          </p:cNvSpPr>
          <p:nvPr>
            <p:ph idx="1"/>
          </p:nvPr>
        </p:nvSpPr>
        <p:spPr/>
        <p:txBody>
          <a:bodyPr/>
          <a:lstStyle/>
          <a:p>
            <a:r>
              <a:rPr lang="en-US" dirty="0" smtClean="0"/>
              <a:t>You are Given the Following Data Set for a River that undergoes a </a:t>
            </a:r>
            <a:r>
              <a:rPr lang="en-US" dirty="0" err="1" smtClean="0"/>
              <a:t>Baseflow</a:t>
            </a:r>
            <a:r>
              <a:rPr lang="en-US" dirty="0" smtClean="0"/>
              <a:t> Recession such that its volume flow rate in m</a:t>
            </a:r>
            <a:r>
              <a:rPr lang="en-US" baseline="30000" dirty="0" smtClean="0"/>
              <a:t>3</a:t>
            </a:r>
            <a:r>
              <a:rPr lang="en-US" dirty="0" smtClean="0"/>
              <a:t> is given by </a:t>
            </a:r>
          </a:p>
          <a:p>
            <a:endParaRPr lang="en-US" dirty="0"/>
          </a:p>
          <a:p>
            <a:endParaRPr lang="en-US" dirty="0" smtClean="0"/>
          </a:p>
          <a:p>
            <a:r>
              <a:rPr lang="en-US" dirty="0"/>
              <a:t>w</a:t>
            </a:r>
            <a:r>
              <a:rPr lang="en-US" dirty="0" smtClean="0"/>
              <a:t>here t is time in months. How much sediment is exported is the total </a:t>
            </a:r>
            <a:r>
              <a:rPr lang="en-US" dirty="0" err="1" smtClean="0"/>
              <a:t>baseflow</a:t>
            </a:r>
            <a:r>
              <a:rPr lang="en-US" dirty="0" smtClean="0"/>
              <a:t> recession lasts 6 months.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77228776"/>
              </p:ext>
            </p:extLst>
          </p:nvPr>
        </p:nvGraphicFramePr>
        <p:xfrm>
          <a:off x="3449713" y="1790700"/>
          <a:ext cx="1733550" cy="485775"/>
        </p:xfrm>
        <a:graphic>
          <a:graphicData uri="http://schemas.openxmlformats.org/presentationml/2006/ole">
            <mc:AlternateContent xmlns:mc="http://schemas.openxmlformats.org/markup-compatibility/2006">
              <mc:Choice xmlns:v="urn:schemas-microsoft-com:vml" Requires="v">
                <p:oleObj spid="_x0000_s8224" name="Equation" r:id="rId3" imgW="863600" imgH="241300" progId="Equation.3">
                  <p:embed/>
                </p:oleObj>
              </mc:Choice>
              <mc:Fallback>
                <p:oleObj name="Equation" r:id="rId3" imgW="863600" imgH="241300" progId="Equation.3">
                  <p:embed/>
                  <p:pic>
                    <p:nvPicPr>
                      <p:cNvPr id="0" name=""/>
                      <p:cNvPicPr/>
                      <p:nvPr/>
                    </p:nvPicPr>
                    <p:blipFill>
                      <a:blip r:embed="rId4"/>
                      <a:stretch>
                        <a:fillRect/>
                      </a:stretch>
                    </p:blipFill>
                    <p:spPr>
                      <a:xfrm>
                        <a:off x="3449713" y="1790700"/>
                        <a:ext cx="1733550" cy="485775"/>
                      </a:xfrm>
                      <a:prstGeom prst="rect">
                        <a:avLst/>
                      </a:prstGeom>
                    </p:spPr>
                  </p:pic>
                </p:oleObj>
              </mc:Fallback>
            </mc:AlternateContent>
          </a:graphicData>
        </a:graphic>
      </p:graphicFrame>
      <p:pic>
        <p:nvPicPr>
          <p:cNvPr id="5" name="Picture 4" descr="sample_river.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56" y="2987524"/>
            <a:ext cx="5450919" cy="4088189"/>
          </a:xfrm>
          <a:prstGeom prst="rect">
            <a:avLst/>
          </a:prstGeom>
        </p:spPr>
      </p:pic>
      <p:sp>
        <p:nvSpPr>
          <p:cNvPr id="6" name="TextBox 5"/>
          <p:cNvSpPr txBox="1"/>
          <p:nvPr/>
        </p:nvSpPr>
        <p:spPr>
          <a:xfrm>
            <a:off x="6337904" y="3398761"/>
            <a:ext cx="2274781" cy="1477328"/>
          </a:xfrm>
          <a:prstGeom prst="rect">
            <a:avLst/>
          </a:prstGeom>
          <a:noFill/>
        </p:spPr>
        <p:txBody>
          <a:bodyPr wrap="none" rtlCol="0">
            <a:spAutoFit/>
          </a:bodyPr>
          <a:lstStyle/>
          <a:p>
            <a:r>
              <a:rPr lang="en-US" dirty="0" smtClean="0"/>
              <a:t>Data is online</a:t>
            </a:r>
          </a:p>
          <a:p>
            <a:endParaRPr lang="en-US" dirty="0"/>
          </a:p>
          <a:p>
            <a:r>
              <a:rPr lang="en-US" dirty="0" smtClean="0"/>
              <a:t>Open </a:t>
            </a:r>
            <a:r>
              <a:rPr lang="en-US" dirty="0" err="1" smtClean="0"/>
              <a:t>Matlab</a:t>
            </a:r>
            <a:endParaRPr lang="en-US" dirty="0" smtClean="0"/>
          </a:p>
          <a:p>
            <a:endParaRPr lang="en-US" dirty="0"/>
          </a:p>
          <a:p>
            <a:r>
              <a:rPr lang="en-US" dirty="0" err="1" smtClean="0"/>
              <a:t>Empirical_Example.m</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663728078"/>
              </p:ext>
            </p:extLst>
          </p:nvPr>
        </p:nvGraphicFramePr>
        <p:xfrm>
          <a:off x="6472735" y="5559728"/>
          <a:ext cx="2139950" cy="663575"/>
        </p:xfrm>
        <a:graphic>
          <a:graphicData uri="http://schemas.openxmlformats.org/presentationml/2006/ole">
            <mc:AlternateContent xmlns:mc="http://schemas.openxmlformats.org/markup-compatibility/2006">
              <mc:Choice xmlns:v="urn:schemas-microsoft-com:vml" Requires="v">
                <p:oleObj spid="_x0000_s8225" name="Equation" r:id="rId6" imgW="1066800" imgH="330200" progId="Equation.3">
                  <p:embed/>
                </p:oleObj>
              </mc:Choice>
              <mc:Fallback>
                <p:oleObj name="Equation" r:id="rId6" imgW="1066800" imgH="330200" progId="Equation.3">
                  <p:embed/>
                  <p:pic>
                    <p:nvPicPr>
                      <p:cNvPr id="0" name=""/>
                      <p:cNvPicPr/>
                      <p:nvPr/>
                    </p:nvPicPr>
                    <p:blipFill>
                      <a:blip r:embed="rId7"/>
                      <a:stretch>
                        <a:fillRect/>
                      </a:stretch>
                    </p:blipFill>
                    <p:spPr>
                      <a:xfrm>
                        <a:off x="6472735" y="5559728"/>
                        <a:ext cx="2139950" cy="663575"/>
                      </a:xfrm>
                      <a:prstGeom prst="rect">
                        <a:avLst/>
                      </a:prstGeom>
                    </p:spPr>
                  </p:pic>
                </p:oleObj>
              </mc:Fallback>
            </mc:AlternateContent>
          </a:graphicData>
        </a:graphic>
      </p:graphicFrame>
      <p:sp>
        <p:nvSpPr>
          <p:cNvPr id="8" name="Down Arrow 7"/>
          <p:cNvSpPr/>
          <p:nvPr/>
        </p:nvSpPr>
        <p:spPr>
          <a:xfrm>
            <a:off x="7220857" y="4876089"/>
            <a:ext cx="399143" cy="8691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567714" y="6483048"/>
            <a:ext cx="1651376" cy="369332"/>
          </a:xfrm>
          <a:prstGeom prst="rect">
            <a:avLst/>
          </a:prstGeom>
          <a:noFill/>
        </p:spPr>
        <p:txBody>
          <a:bodyPr wrap="none" rtlCol="0">
            <a:spAutoFit/>
          </a:bodyPr>
          <a:lstStyle/>
          <a:p>
            <a:r>
              <a:rPr lang="en-US" dirty="0" err="1" smtClean="0"/>
              <a:t>Tonnes</a:t>
            </a:r>
            <a:r>
              <a:rPr lang="en-US" dirty="0" smtClean="0"/>
              <a:t> per day</a:t>
            </a:r>
            <a:endParaRPr lang="en-US" dirty="0"/>
          </a:p>
        </p:txBody>
      </p:sp>
    </p:spTree>
    <p:extLst>
      <p:ext uri="{BB962C8B-B14F-4D97-AF65-F5344CB8AC3E}">
        <p14:creationId xmlns:p14="http://schemas.microsoft.com/office/powerpoint/2010/main" val="367218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Continued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85643477"/>
              </p:ext>
            </p:extLst>
          </p:nvPr>
        </p:nvGraphicFramePr>
        <p:xfrm>
          <a:off x="1103237" y="1304925"/>
          <a:ext cx="1733550" cy="485775"/>
        </p:xfrm>
        <a:graphic>
          <a:graphicData uri="http://schemas.openxmlformats.org/presentationml/2006/ole">
            <mc:AlternateContent xmlns:mc="http://schemas.openxmlformats.org/markup-compatibility/2006">
              <mc:Choice xmlns:v="urn:schemas-microsoft-com:vml" Requires="v">
                <p:oleObj spid="_x0000_s9295" name="Equation" r:id="rId3" imgW="863600" imgH="241300" progId="Equation.3">
                  <p:embed/>
                </p:oleObj>
              </mc:Choice>
              <mc:Fallback>
                <p:oleObj name="Equation" r:id="rId3" imgW="863600" imgH="241300" progId="Equation.3">
                  <p:embed/>
                  <p:pic>
                    <p:nvPicPr>
                      <p:cNvPr id="0" name=""/>
                      <p:cNvPicPr/>
                      <p:nvPr/>
                    </p:nvPicPr>
                    <p:blipFill>
                      <a:blip r:embed="rId4"/>
                      <a:stretch>
                        <a:fillRect/>
                      </a:stretch>
                    </p:blipFill>
                    <p:spPr>
                      <a:xfrm>
                        <a:off x="1103237" y="1304925"/>
                        <a:ext cx="1733550" cy="4857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83819551"/>
              </p:ext>
            </p:extLst>
          </p:nvPr>
        </p:nvGraphicFramePr>
        <p:xfrm>
          <a:off x="993592" y="2015824"/>
          <a:ext cx="2139950" cy="663575"/>
        </p:xfrm>
        <a:graphic>
          <a:graphicData uri="http://schemas.openxmlformats.org/presentationml/2006/ole">
            <mc:AlternateContent xmlns:mc="http://schemas.openxmlformats.org/markup-compatibility/2006">
              <mc:Choice xmlns:v="urn:schemas-microsoft-com:vml" Requires="v">
                <p:oleObj spid="_x0000_s9296" name="Equation" r:id="rId5" imgW="1066800" imgH="330200" progId="Equation.3">
                  <p:embed/>
                </p:oleObj>
              </mc:Choice>
              <mc:Fallback>
                <p:oleObj name="Equation" r:id="rId5" imgW="1066800" imgH="330200" progId="Equation.3">
                  <p:embed/>
                  <p:pic>
                    <p:nvPicPr>
                      <p:cNvPr id="0" name=""/>
                      <p:cNvPicPr/>
                      <p:nvPr/>
                    </p:nvPicPr>
                    <p:blipFill>
                      <a:blip r:embed="rId6"/>
                      <a:stretch>
                        <a:fillRect/>
                      </a:stretch>
                    </p:blipFill>
                    <p:spPr>
                      <a:xfrm>
                        <a:off x="993592" y="2015824"/>
                        <a:ext cx="2139950" cy="663575"/>
                      </a:xfrm>
                      <a:prstGeom prst="rect">
                        <a:avLst/>
                      </a:prstGeom>
                    </p:spPr>
                  </p:pic>
                </p:oleObj>
              </mc:Fallback>
            </mc:AlternateContent>
          </a:graphicData>
        </a:graphic>
      </p:graphicFrame>
      <p:sp>
        <p:nvSpPr>
          <p:cNvPr id="6" name="Right Brace 5"/>
          <p:cNvSpPr/>
          <p:nvPr/>
        </p:nvSpPr>
        <p:spPr>
          <a:xfrm>
            <a:off x="3289905" y="1304925"/>
            <a:ext cx="266095" cy="150117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342631143"/>
              </p:ext>
            </p:extLst>
          </p:nvPr>
        </p:nvGraphicFramePr>
        <p:xfrm>
          <a:off x="3984398" y="1669295"/>
          <a:ext cx="3286125" cy="790575"/>
        </p:xfrm>
        <a:graphic>
          <a:graphicData uri="http://schemas.openxmlformats.org/presentationml/2006/ole">
            <mc:AlternateContent xmlns:mc="http://schemas.openxmlformats.org/markup-compatibility/2006">
              <mc:Choice xmlns:v="urn:schemas-microsoft-com:vml" Requires="v">
                <p:oleObj spid="_x0000_s9297" name="Equation" r:id="rId7" imgW="1638300" imgH="393700" progId="Equation.3">
                  <p:embed/>
                </p:oleObj>
              </mc:Choice>
              <mc:Fallback>
                <p:oleObj name="Equation" r:id="rId7" imgW="1638300" imgH="393700" progId="Equation.3">
                  <p:embed/>
                  <p:pic>
                    <p:nvPicPr>
                      <p:cNvPr id="0" name=""/>
                      <p:cNvPicPr/>
                      <p:nvPr/>
                    </p:nvPicPr>
                    <p:blipFill>
                      <a:blip r:embed="rId8"/>
                      <a:stretch>
                        <a:fillRect/>
                      </a:stretch>
                    </p:blipFill>
                    <p:spPr>
                      <a:xfrm>
                        <a:off x="3984398" y="1669295"/>
                        <a:ext cx="3286125" cy="7905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3945371"/>
              </p:ext>
            </p:extLst>
          </p:nvPr>
        </p:nvGraphicFramePr>
        <p:xfrm>
          <a:off x="4567238" y="2499707"/>
          <a:ext cx="2012950" cy="612775"/>
        </p:xfrm>
        <a:graphic>
          <a:graphicData uri="http://schemas.openxmlformats.org/presentationml/2006/ole">
            <mc:AlternateContent xmlns:mc="http://schemas.openxmlformats.org/markup-compatibility/2006">
              <mc:Choice xmlns:v="urn:schemas-microsoft-com:vml" Requires="v">
                <p:oleObj spid="_x0000_s9298" name="Equation" r:id="rId9" imgW="1003300" imgH="304800" progId="Equation.3">
                  <p:embed/>
                </p:oleObj>
              </mc:Choice>
              <mc:Fallback>
                <p:oleObj name="Equation" r:id="rId9" imgW="1003300" imgH="304800" progId="Equation.3">
                  <p:embed/>
                  <p:pic>
                    <p:nvPicPr>
                      <p:cNvPr id="0" name=""/>
                      <p:cNvPicPr/>
                      <p:nvPr/>
                    </p:nvPicPr>
                    <p:blipFill>
                      <a:blip r:embed="rId10"/>
                      <a:stretch>
                        <a:fillRect/>
                      </a:stretch>
                    </p:blipFill>
                    <p:spPr>
                      <a:xfrm>
                        <a:off x="4567238" y="2499707"/>
                        <a:ext cx="2012950" cy="6127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58482938"/>
              </p:ext>
            </p:extLst>
          </p:nvPr>
        </p:nvGraphicFramePr>
        <p:xfrm>
          <a:off x="1560513" y="4046009"/>
          <a:ext cx="5121275" cy="944563"/>
        </p:xfrm>
        <a:graphic>
          <a:graphicData uri="http://schemas.openxmlformats.org/presentationml/2006/ole">
            <mc:AlternateContent xmlns:mc="http://schemas.openxmlformats.org/markup-compatibility/2006">
              <mc:Choice xmlns:v="urn:schemas-microsoft-com:vml" Requires="v">
                <p:oleObj spid="_x0000_s9299" name="Equation" r:id="rId11" imgW="2552700" imgH="469900" progId="Equation.3">
                  <p:embed/>
                </p:oleObj>
              </mc:Choice>
              <mc:Fallback>
                <p:oleObj name="Equation" r:id="rId11" imgW="2552700" imgH="469900" progId="Equation.3">
                  <p:embed/>
                  <p:pic>
                    <p:nvPicPr>
                      <p:cNvPr id="0" name=""/>
                      <p:cNvPicPr/>
                      <p:nvPr/>
                    </p:nvPicPr>
                    <p:blipFill>
                      <a:blip r:embed="rId12"/>
                      <a:stretch>
                        <a:fillRect/>
                      </a:stretch>
                    </p:blipFill>
                    <p:spPr>
                      <a:xfrm>
                        <a:off x="1560513" y="4046009"/>
                        <a:ext cx="5121275" cy="94456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910440034"/>
              </p:ext>
            </p:extLst>
          </p:nvPr>
        </p:nvGraphicFramePr>
        <p:xfrm>
          <a:off x="4414838" y="3209925"/>
          <a:ext cx="2319337" cy="612775"/>
        </p:xfrm>
        <a:graphic>
          <a:graphicData uri="http://schemas.openxmlformats.org/presentationml/2006/ole">
            <mc:AlternateContent xmlns:mc="http://schemas.openxmlformats.org/markup-compatibility/2006">
              <mc:Choice xmlns:v="urn:schemas-microsoft-com:vml" Requires="v">
                <p:oleObj spid="_x0000_s9300" name="Equation" r:id="rId13" imgW="1155700" imgH="304800" progId="Equation.3">
                  <p:embed/>
                </p:oleObj>
              </mc:Choice>
              <mc:Fallback>
                <p:oleObj name="Equation" r:id="rId13" imgW="1155700" imgH="304800" progId="Equation.3">
                  <p:embed/>
                  <p:pic>
                    <p:nvPicPr>
                      <p:cNvPr id="0" name=""/>
                      <p:cNvPicPr/>
                      <p:nvPr/>
                    </p:nvPicPr>
                    <p:blipFill>
                      <a:blip r:embed="rId14"/>
                      <a:stretch>
                        <a:fillRect/>
                      </a:stretch>
                    </p:blipFill>
                    <p:spPr>
                      <a:xfrm>
                        <a:off x="4414838" y="3209925"/>
                        <a:ext cx="2319337" cy="612775"/>
                      </a:xfrm>
                      <a:prstGeom prst="rect">
                        <a:avLst/>
                      </a:prstGeom>
                    </p:spPr>
                  </p:pic>
                </p:oleObj>
              </mc:Fallback>
            </mc:AlternateContent>
          </a:graphicData>
        </a:graphic>
      </p:graphicFrame>
      <p:sp>
        <p:nvSpPr>
          <p:cNvPr id="13" name="TextBox 12"/>
          <p:cNvSpPr txBox="1"/>
          <p:nvPr/>
        </p:nvSpPr>
        <p:spPr>
          <a:xfrm>
            <a:off x="6930571" y="2679399"/>
            <a:ext cx="1651376" cy="369332"/>
          </a:xfrm>
          <a:prstGeom prst="rect">
            <a:avLst/>
          </a:prstGeom>
          <a:noFill/>
        </p:spPr>
        <p:txBody>
          <a:bodyPr wrap="none" rtlCol="0">
            <a:spAutoFit/>
          </a:bodyPr>
          <a:lstStyle/>
          <a:p>
            <a:r>
              <a:rPr lang="en-US" dirty="0" err="1" smtClean="0"/>
              <a:t>Tonnes</a:t>
            </a:r>
            <a:r>
              <a:rPr lang="en-US" dirty="0" smtClean="0"/>
              <a:t> per day</a:t>
            </a:r>
            <a:endParaRPr lang="en-US" dirty="0"/>
          </a:p>
        </p:txBody>
      </p:sp>
      <p:sp>
        <p:nvSpPr>
          <p:cNvPr id="14" name="TextBox 13"/>
          <p:cNvSpPr txBox="1"/>
          <p:nvPr/>
        </p:nvSpPr>
        <p:spPr>
          <a:xfrm>
            <a:off x="6930571" y="3461961"/>
            <a:ext cx="1942847" cy="369332"/>
          </a:xfrm>
          <a:prstGeom prst="rect">
            <a:avLst/>
          </a:prstGeom>
          <a:noFill/>
        </p:spPr>
        <p:txBody>
          <a:bodyPr wrap="none" rtlCol="0">
            <a:spAutoFit/>
          </a:bodyPr>
          <a:lstStyle/>
          <a:p>
            <a:r>
              <a:rPr lang="en-US" dirty="0" err="1" smtClean="0"/>
              <a:t>Tonnes</a:t>
            </a:r>
            <a:r>
              <a:rPr lang="en-US" dirty="0" smtClean="0"/>
              <a:t> per month</a:t>
            </a:r>
            <a:endParaRPr lang="en-US" dirty="0"/>
          </a:p>
        </p:txBody>
      </p:sp>
      <p:sp>
        <p:nvSpPr>
          <p:cNvPr id="15" name="TextBox 14"/>
          <p:cNvSpPr txBox="1"/>
          <p:nvPr/>
        </p:nvSpPr>
        <p:spPr>
          <a:xfrm>
            <a:off x="6734175" y="4327980"/>
            <a:ext cx="879305" cy="369332"/>
          </a:xfrm>
          <a:prstGeom prst="rect">
            <a:avLst/>
          </a:prstGeom>
          <a:noFill/>
        </p:spPr>
        <p:txBody>
          <a:bodyPr wrap="none" rtlCol="0">
            <a:spAutoFit/>
          </a:bodyPr>
          <a:lstStyle/>
          <a:p>
            <a:r>
              <a:rPr lang="en-US" dirty="0" err="1" smtClean="0"/>
              <a:t>Tonnes</a:t>
            </a:r>
            <a:endParaRPr lang="en-US" dirty="0"/>
          </a:p>
        </p:txBody>
      </p:sp>
    </p:spTree>
    <p:extLst>
      <p:ext uri="{BB962C8B-B14F-4D97-AF65-F5344CB8AC3E}">
        <p14:creationId xmlns:p14="http://schemas.microsoft.com/office/powerpoint/2010/main" val="1032320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52286" y="2473476"/>
            <a:ext cx="1935238" cy="113090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Air-water Exchange</a:t>
            </a:r>
            <a:endParaRPr lang="en-US" dirty="0"/>
          </a:p>
        </p:txBody>
      </p:sp>
      <p:sp>
        <p:nvSpPr>
          <p:cNvPr id="3" name="Content Placeholder 2"/>
          <p:cNvSpPr>
            <a:spLocks noGrp="1"/>
          </p:cNvSpPr>
          <p:nvPr>
            <p:ph idx="1"/>
          </p:nvPr>
        </p:nvSpPr>
        <p:spPr>
          <a:xfrm>
            <a:off x="3713238" y="1100628"/>
            <a:ext cx="4630662" cy="3579849"/>
          </a:xfrm>
        </p:spPr>
        <p:txBody>
          <a:bodyPr/>
          <a:lstStyle/>
          <a:p>
            <a:r>
              <a:rPr lang="en-US" dirty="0" smtClean="0"/>
              <a:t>Imagine you have a closer container filled with water and air.</a:t>
            </a:r>
          </a:p>
          <a:p>
            <a:endParaRPr lang="en-US" dirty="0"/>
          </a:p>
          <a:p>
            <a:r>
              <a:rPr lang="en-US" dirty="0" smtClean="0"/>
              <a:t>Initially the concentrations are different.</a:t>
            </a:r>
          </a:p>
          <a:p>
            <a:endParaRPr lang="en-US" dirty="0"/>
          </a:p>
          <a:p>
            <a:r>
              <a:rPr lang="en-US" dirty="0" smtClean="0"/>
              <a:t>What happens?</a:t>
            </a:r>
          </a:p>
          <a:p>
            <a:endParaRPr lang="en-US" dirty="0" smtClean="0"/>
          </a:p>
          <a:p>
            <a:r>
              <a:rPr lang="en-US" dirty="0" smtClean="0"/>
              <a:t>Diffusion – but to what point?</a:t>
            </a:r>
            <a:endParaRPr lang="en-US" dirty="0"/>
          </a:p>
        </p:txBody>
      </p:sp>
      <p:sp>
        <p:nvSpPr>
          <p:cNvPr id="4" name="Rectangle 3"/>
          <p:cNvSpPr/>
          <p:nvPr/>
        </p:nvSpPr>
        <p:spPr>
          <a:xfrm>
            <a:off x="1052286" y="1342571"/>
            <a:ext cx="1935238" cy="22618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stCxn id="4" idx="1"/>
            <a:endCxn id="4" idx="3"/>
          </p:cNvCxnSpPr>
          <p:nvPr/>
        </p:nvCxnSpPr>
        <p:spPr>
          <a:xfrm>
            <a:off x="1052286" y="2473476"/>
            <a:ext cx="193523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72605" y="1892478"/>
            <a:ext cx="492443" cy="369332"/>
          </a:xfrm>
          <a:prstGeom prst="rect">
            <a:avLst/>
          </a:prstGeom>
          <a:noFill/>
        </p:spPr>
        <p:txBody>
          <a:bodyPr wrap="none" rtlCol="0">
            <a:spAutoFit/>
          </a:bodyPr>
          <a:lstStyle/>
          <a:p>
            <a:r>
              <a:rPr lang="en-US" dirty="0" err="1" smtClean="0"/>
              <a:t>C</a:t>
            </a:r>
            <a:r>
              <a:rPr lang="en-US" baseline="-25000" dirty="0" err="1" smtClean="0"/>
              <a:t>air</a:t>
            </a:r>
            <a:endParaRPr lang="en-US" baseline="-25000" dirty="0"/>
          </a:p>
        </p:txBody>
      </p:sp>
      <p:sp>
        <p:nvSpPr>
          <p:cNvPr id="8" name="TextBox 7"/>
          <p:cNvSpPr txBox="1"/>
          <p:nvPr/>
        </p:nvSpPr>
        <p:spPr>
          <a:xfrm>
            <a:off x="1672605" y="2882687"/>
            <a:ext cx="675711" cy="369332"/>
          </a:xfrm>
          <a:prstGeom prst="rect">
            <a:avLst/>
          </a:prstGeom>
          <a:noFill/>
        </p:spPr>
        <p:txBody>
          <a:bodyPr wrap="none" rtlCol="0">
            <a:spAutoFit/>
          </a:bodyPr>
          <a:lstStyle/>
          <a:p>
            <a:r>
              <a:rPr lang="en-US" dirty="0" err="1" smtClean="0"/>
              <a:t>C</a:t>
            </a:r>
            <a:r>
              <a:rPr lang="en-US" baseline="-25000" dirty="0" err="1" smtClean="0"/>
              <a:t>water</a:t>
            </a:r>
            <a:endParaRPr lang="en-US" baseline="-25000" dirty="0"/>
          </a:p>
        </p:txBody>
      </p:sp>
    </p:spTree>
    <p:extLst>
      <p:ext uri="{BB962C8B-B14F-4D97-AF65-F5344CB8AC3E}">
        <p14:creationId xmlns:p14="http://schemas.microsoft.com/office/powerpoint/2010/main" val="1245661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52286" y="2473476"/>
            <a:ext cx="1935238" cy="113090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Air-water Exchange</a:t>
            </a:r>
            <a:endParaRPr lang="en-US" dirty="0"/>
          </a:p>
        </p:txBody>
      </p:sp>
      <p:sp>
        <p:nvSpPr>
          <p:cNvPr id="3" name="Content Placeholder 2"/>
          <p:cNvSpPr>
            <a:spLocks noGrp="1"/>
          </p:cNvSpPr>
          <p:nvPr>
            <p:ph idx="1"/>
          </p:nvPr>
        </p:nvSpPr>
        <p:spPr>
          <a:xfrm>
            <a:off x="3713238" y="1100628"/>
            <a:ext cx="4630662" cy="3579849"/>
          </a:xfrm>
        </p:spPr>
        <p:txBody>
          <a:bodyPr/>
          <a:lstStyle/>
          <a:p>
            <a:r>
              <a:rPr lang="en-US" dirty="0" smtClean="0"/>
              <a:t>The equilibrium between a liquid and gas is not the same as just within a fluid – meaning it is not just trying to homogenize the concentration in the entire box. Rather you get another equilibrium</a:t>
            </a:r>
          </a:p>
          <a:p>
            <a:endParaRPr lang="en-US" dirty="0"/>
          </a:p>
          <a:p>
            <a:endParaRPr lang="en-US" dirty="0" smtClean="0"/>
          </a:p>
          <a:p>
            <a:endParaRPr lang="en-US" dirty="0"/>
          </a:p>
          <a:p>
            <a:r>
              <a:rPr lang="en-US" dirty="0" smtClean="0"/>
              <a:t>When this does not hold the system is out of equilibrium and it tries to to drive it to this equilibrium via a flux</a:t>
            </a:r>
            <a:endParaRPr lang="en-US" dirty="0"/>
          </a:p>
        </p:txBody>
      </p:sp>
      <p:sp>
        <p:nvSpPr>
          <p:cNvPr id="4" name="Rectangle 3"/>
          <p:cNvSpPr/>
          <p:nvPr/>
        </p:nvSpPr>
        <p:spPr>
          <a:xfrm>
            <a:off x="1052286" y="1342571"/>
            <a:ext cx="1935238" cy="22618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stCxn id="4" idx="1"/>
            <a:endCxn id="4" idx="3"/>
          </p:cNvCxnSpPr>
          <p:nvPr/>
        </p:nvCxnSpPr>
        <p:spPr>
          <a:xfrm>
            <a:off x="1052286" y="2473476"/>
            <a:ext cx="193523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72605" y="1892478"/>
            <a:ext cx="492443" cy="369332"/>
          </a:xfrm>
          <a:prstGeom prst="rect">
            <a:avLst/>
          </a:prstGeom>
          <a:noFill/>
        </p:spPr>
        <p:txBody>
          <a:bodyPr wrap="none" rtlCol="0">
            <a:spAutoFit/>
          </a:bodyPr>
          <a:lstStyle/>
          <a:p>
            <a:r>
              <a:rPr lang="en-US" dirty="0" err="1" smtClean="0"/>
              <a:t>C</a:t>
            </a:r>
            <a:r>
              <a:rPr lang="en-US" baseline="-25000" dirty="0" err="1" smtClean="0"/>
              <a:t>air</a:t>
            </a:r>
            <a:endParaRPr lang="en-US" baseline="-25000" dirty="0"/>
          </a:p>
        </p:txBody>
      </p:sp>
      <p:sp>
        <p:nvSpPr>
          <p:cNvPr id="8" name="TextBox 7"/>
          <p:cNvSpPr txBox="1"/>
          <p:nvPr/>
        </p:nvSpPr>
        <p:spPr>
          <a:xfrm>
            <a:off x="1672605" y="2882687"/>
            <a:ext cx="675711" cy="369332"/>
          </a:xfrm>
          <a:prstGeom prst="rect">
            <a:avLst/>
          </a:prstGeom>
          <a:noFill/>
        </p:spPr>
        <p:txBody>
          <a:bodyPr wrap="none" rtlCol="0">
            <a:spAutoFit/>
          </a:bodyPr>
          <a:lstStyle/>
          <a:p>
            <a:r>
              <a:rPr lang="en-US" dirty="0" err="1" smtClean="0"/>
              <a:t>C</a:t>
            </a:r>
            <a:r>
              <a:rPr lang="en-US" baseline="-25000" dirty="0" err="1" smtClean="0"/>
              <a:t>water</a:t>
            </a:r>
            <a:endParaRPr lang="en-US" baseline="-25000" dirty="0"/>
          </a:p>
        </p:txBody>
      </p:sp>
      <p:graphicFrame>
        <p:nvGraphicFramePr>
          <p:cNvPr id="9" name="Object 8"/>
          <p:cNvGraphicFramePr>
            <a:graphicFrameLocks noChangeAspect="1"/>
          </p:cNvGraphicFramePr>
          <p:nvPr>
            <p:extLst>
              <p:ext uri="{D42A27DB-BD31-4B8C-83A1-F6EECF244321}">
                <p14:modId xmlns:p14="http://schemas.microsoft.com/office/powerpoint/2010/main" val="4176261147"/>
              </p:ext>
            </p:extLst>
          </p:nvPr>
        </p:nvGraphicFramePr>
        <p:xfrm>
          <a:off x="3713238" y="2577963"/>
          <a:ext cx="1630363" cy="485775"/>
        </p:xfrm>
        <a:graphic>
          <a:graphicData uri="http://schemas.openxmlformats.org/presentationml/2006/ole">
            <mc:AlternateContent xmlns:mc="http://schemas.openxmlformats.org/markup-compatibility/2006">
              <mc:Choice xmlns:v="urn:schemas-microsoft-com:vml" Requires="v">
                <p:oleObj spid="_x0000_s10259" name="Equation" r:id="rId3" imgW="812800" imgH="241300" progId="Equation.3">
                  <p:embed/>
                </p:oleObj>
              </mc:Choice>
              <mc:Fallback>
                <p:oleObj name="Equation" r:id="rId3" imgW="812800" imgH="241300" progId="Equation.3">
                  <p:embed/>
                  <p:pic>
                    <p:nvPicPr>
                      <p:cNvPr id="0" name=""/>
                      <p:cNvPicPr/>
                      <p:nvPr/>
                    </p:nvPicPr>
                    <p:blipFill>
                      <a:blip r:embed="rId4"/>
                      <a:stretch>
                        <a:fillRect/>
                      </a:stretch>
                    </p:blipFill>
                    <p:spPr>
                      <a:xfrm>
                        <a:off x="3713238" y="2577963"/>
                        <a:ext cx="1630363" cy="485775"/>
                      </a:xfrm>
                      <a:prstGeom prst="rect">
                        <a:avLst/>
                      </a:prstGeom>
                    </p:spPr>
                  </p:pic>
                </p:oleObj>
              </mc:Fallback>
            </mc:AlternateContent>
          </a:graphicData>
        </a:graphic>
      </p:graphicFrame>
      <p:sp>
        <p:nvSpPr>
          <p:cNvPr id="5" name="TextBox 4"/>
          <p:cNvSpPr txBox="1"/>
          <p:nvPr/>
        </p:nvSpPr>
        <p:spPr>
          <a:xfrm>
            <a:off x="5868988" y="2685589"/>
            <a:ext cx="3156608" cy="369332"/>
          </a:xfrm>
          <a:prstGeom prst="rect">
            <a:avLst/>
          </a:prstGeom>
          <a:noFill/>
        </p:spPr>
        <p:txBody>
          <a:bodyPr wrap="none" rtlCol="0">
            <a:spAutoFit/>
          </a:bodyPr>
          <a:lstStyle/>
          <a:p>
            <a:r>
              <a:rPr lang="en-US" i="1" dirty="0">
                <a:latin typeface="Symbol" charset="2"/>
                <a:cs typeface="Symbol" charset="2"/>
              </a:rPr>
              <a:t>a</a:t>
            </a:r>
            <a:r>
              <a:rPr lang="en-US" i="1" dirty="0" smtClean="0"/>
              <a:t> Ostwald solubility coefficient</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557511667"/>
              </p:ext>
            </p:extLst>
          </p:nvPr>
        </p:nvGraphicFramePr>
        <p:xfrm>
          <a:off x="4648200" y="4386263"/>
          <a:ext cx="2317750" cy="587375"/>
        </p:xfrm>
        <a:graphic>
          <a:graphicData uri="http://schemas.openxmlformats.org/presentationml/2006/ole">
            <mc:AlternateContent xmlns:mc="http://schemas.openxmlformats.org/markup-compatibility/2006">
              <mc:Choice xmlns:v="urn:schemas-microsoft-com:vml" Requires="v">
                <p:oleObj spid="_x0000_s10260" name="Equation" r:id="rId5" imgW="1155700" imgH="292100" progId="Equation.3">
                  <p:embed/>
                </p:oleObj>
              </mc:Choice>
              <mc:Fallback>
                <p:oleObj name="Equation" r:id="rId5" imgW="1155700" imgH="292100" progId="Equation.3">
                  <p:embed/>
                  <p:pic>
                    <p:nvPicPr>
                      <p:cNvPr id="0" name=""/>
                      <p:cNvPicPr/>
                      <p:nvPr/>
                    </p:nvPicPr>
                    <p:blipFill>
                      <a:blip r:embed="rId6"/>
                      <a:stretch>
                        <a:fillRect/>
                      </a:stretch>
                    </p:blipFill>
                    <p:spPr>
                      <a:xfrm>
                        <a:off x="4648200" y="4386263"/>
                        <a:ext cx="2317750" cy="587375"/>
                      </a:xfrm>
                      <a:prstGeom prst="rect">
                        <a:avLst/>
                      </a:prstGeom>
                    </p:spPr>
                  </p:pic>
                </p:oleObj>
              </mc:Fallback>
            </mc:AlternateContent>
          </a:graphicData>
        </a:graphic>
      </p:graphicFrame>
    </p:spTree>
    <p:extLst>
      <p:ext uri="{BB962C8B-B14F-4D97-AF65-F5344CB8AC3E}">
        <p14:creationId xmlns:p14="http://schemas.microsoft.com/office/powerpoint/2010/main" val="2030663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52286" y="2473476"/>
            <a:ext cx="1935238" cy="113090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Air-water Exchange</a:t>
            </a:r>
            <a:endParaRPr lang="en-US" dirty="0"/>
          </a:p>
        </p:txBody>
      </p:sp>
      <p:sp>
        <p:nvSpPr>
          <p:cNvPr id="4" name="Rectangle 3"/>
          <p:cNvSpPr/>
          <p:nvPr/>
        </p:nvSpPr>
        <p:spPr>
          <a:xfrm>
            <a:off x="1052286" y="1342571"/>
            <a:ext cx="1935238" cy="22618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stCxn id="4" idx="1"/>
            <a:endCxn id="4" idx="3"/>
          </p:cNvCxnSpPr>
          <p:nvPr/>
        </p:nvCxnSpPr>
        <p:spPr>
          <a:xfrm>
            <a:off x="1052286" y="2473476"/>
            <a:ext cx="193523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72605" y="1892478"/>
            <a:ext cx="492443" cy="369332"/>
          </a:xfrm>
          <a:prstGeom prst="rect">
            <a:avLst/>
          </a:prstGeom>
          <a:noFill/>
        </p:spPr>
        <p:txBody>
          <a:bodyPr wrap="none" rtlCol="0">
            <a:spAutoFit/>
          </a:bodyPr>
          <a:lstStyle/>
          <a:p>
            <a:r>
              <a:rPr lang="en-US" dirty="0" err="1" smtClean="0"/>
              <a:t>C</a:t>
            </a:r>
            <a:r>
              <a:rPr lang="en-US" baseline="-25000" dirty="0" err="1" smtClean="0"/>
              <a:t>air</a:t>
            </a:r>
            <a:endParaRPr lang="en-US" baseline="-25000" dirty="0"/>
          </a:p>
        </p:txBody>
      </p:sp>
      <p:sp>
        <p:nvSpPr>
          <p:cNvPr id="8" name="TextBox 7"/>
          <p:cNvSpPr txBox="1"/>
          <p:nvPr/>
        </p:nvSpPr>
        <p:spPr>
          <a:xfrm>
            <a:off x="1672605" y="2882687"/>
            <a:ext cx="675711" cy="369332"/>
          </a:xfrm>
          <a:prstGeom prst="rect">
            <a:avLst/>
          </a:prstGeom>
          <a:noFill/>
        </p:spPr>
        <p:txBody>
          <a:bodyPr wrap="none" rtlCol="0">
            <a:spAutoFit/>
          </a:bodyPr>
          <a:lstStyle/>
          <a:p>
            <a:r>
              <a:rPr lang="en-US" dirty="0" err="1" smtClean="0"/>
              <a:t>C</a:t>
            </a:r>
            <a:r>
              <a:rPr lang="en-US" baseline="-25000" dirty="0" err="1" smtClean="0"/>
              <a:t>water</a:t>
            </a:r>
            <a:endParaRPr lang="en-US" baseline="-25000" dirty="0"/>
          </a:p>
        </p:txBody>
      </p:sp>
      <p:graphicFrame>
        <p:nvGraphicFramePr>
          <p:cNvPr id="11" name="Object 10"/>
          <p:cNvGraphicFramePr>
            <a:graphicFrameLocks noChangeAspect="1"/>
          </p:cNvGraphicFramePr>
          <p:nvPr>
            <p:extLst>
              <p:ext uri="{D42A27DB-BD31-4B8C-83A1-F6EECF244321}">
                <p14:modId xmlns:p14="http://schemas.microsoft.com/office/powerpoint/2010/main" val="1072498595"/>
              </p:ext>
            </p:extLst>
          </p:nvPr>
        </p:nvGraphicFramePr>
        <p:xfrm>
          <a:off x="4262438" y="1681163"/>
          <a:ext cx="2800350" cy="587375"/>
        </p:xfrm>
        <a:graphic>
          <a:graphicData uri="http://schemas.openxmlformats.org/presentationml/2006/ole">
            <mc:AlternateContent xmlns:mc="http://schemas.openxmlformats.org/markup-compatibility/2006">
              <mc:Choice xmlns:v="urn:schemas-microsoft-com:vml" Requires="v">
                <p:oleObj spid="_x0000_s11274" name="Equation" r:id="rId3" imgW="1397000" imgH="292100" progId="Equation.3">
                  <p:embed/>
                </p:oleObj>
              </mc:Choice>
              <mc:Fallback>
                <p:oleObj name="Equation" r:id="rId3" imgW="1397000" imgH="292100" progId="Equation.3">
                  <p:embed/>
                  <p:pic>
                    <p:nvPicPr>
                      <p:cNvPr id="0" name=""/>
                      <p:cNvPicPr/>
                      <p:nvPr/>
                    </p:nvPicPr>
                    <p:blipFill>
                      <a:blip r:embed="rId4"/>
                      <a:stretch>
                        <a:fillRect/>
                      </a:stretch>
                    </p:blipFill>
                    <p:spPr>
                      <a:xfrm>
                        <a:off x="4262438" y="1681163"/>
                        <a:ext cx="2800350" cy="587375"/>
                      </a:xfrm>
                      <a:prstGeom prst="rect">
                        <a:avLst/>
                      </a:prstGeom>
                    </p:spPr>
                  </p:pic>
                </p:oleObj>
              </mc:Fallback>
            </mc:AlternateContent>
          </a:graphicData>
        </a:graphic>
      </p:graphicFrame>
      <p:cxnSp>
        <p:nvCxnSpPr>
          <p:cNvPr id="15" name="Straight Arrow Connector 14"/>
          <p:cNvCxnSpPr/>
          <p:nvPr/>
        </p:nvCxnSpPr>
        <p:spPr>
          <a:xfrm flipH="1" flipV="1">
            <a:off x="5092095" y="2261810"/>
            <a:ext cx="36286" cy="620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789714" y="3120571"/>
            <a:ext cx="2634054" cy="1754327"/>
          </a:xfrm>
          <a:prstGeom prst="rect">
            <a:avLst/>
          </a:prstGeom>
          <a:noFill/>
        </p:spPr>
        <p:txBody>
          <a:bodyPr wrap="none" rtlCol="0">
            <a:spAutoFit/>
          </a:bodyPr>
          <a:lstStyle/>
          <a:p>
            <a:r>
              <a:rPr lang="en-US" dirty="0" smtClean="0"/>
              <a:t>Gas exchange coefficient</a:t>
            </a:r>
          </a:p>
          <a:p>
            <a:endParaRPr lang="en-US" dirty="0"/>
          </a:p>
          <a:p>
            <a:r>
              <a:rPr lang="en-US" dirty="0" smtClean="0"/>
              <a:t>What is it?</a:t>
            </a:r>
          </a:p>
          <a:p>
            <a:endParaRPr lang="en-US" dirty="0" smtClean="0"/>
          </a:p>
          <a:p>
            <a:r>
              <a:rPr lang="en-US" dirty="0" smtClean="0"/>
              <a:t>What does it depend on?</a:t>
            </a:r>
          </a:p>
          <a:p>
            <a:endParaRPr lang="en-US" dirty="0"/>
          </a:p>
        </p:txBody>
      </p:sp>
    </p:spTree>
    <p:extLst>
      <p:ext uri="{BB962C8B-B14F-4D97-AF65-F5344CB8AC3E}">
        <p14:creationId xmlns:p14="http://schemas.microsoft.com/office/powerpoint/2010/main" val="3153508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2-22 at 10.34.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0"/>
            <a:ext cx="8609162" cy="6858000"/>
          </a:xfrm>
          <a:prstGeom prst="rect">
            <a:avLst/>
          </a:prstGeom>
        </p:spPr>
      </p:pic>
    </p:spTree>
    <p:extLst>
      <p:ext uri="{BB962C8B-B14F-4D97-AF65-F5344CB8AC3E}">
        <p14:creationId xmlns:p14="http://schemas.microsoft.com/office/powerpoint/2010/main" val="3807801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Model</a:t>
            </a:r>
            <a:endParaRPr lang="en-US" dirty="0"/>
          </a:p>
        </p:txBody>
      </p:sp>
      <p:pic>
        <p:nvPicPr>
          <p:cNvPr id="6" name="Picture 5" descr="Screen Shot 2017-02-22 at 10.30.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1104900"/>
            <a:ext cx="7366000" cy="4635500"/>
          </a:xfrm>
          <a:prstGeom prst="rect">
            <a:avLst/>
          </a:prstGeom>
        </p:spPr>
      </p:pic>
    </p:spTree>
    <p:extLst>
      <p:ext uri="{BB962C8B-B14F-4D97-AF65-F5344CB8AC3E}">
        <p14:creationId xmlns:p14="http://schemas.microsoft.com/office/powerpoint/2010/main" val="3275787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69828598"/>
              </p:ext>
            </p:extLst>
          </p:nvPr>
        </p:nvGraphicFramePr>
        <p:xfrm>
          <a:off x="1360337" y="975481"/>
          <a:ext cx="5422900" cy="1022350"/>
        </p:xfrm>
        <a:graphic>
          <a:graphicData uri="http://schemas.openxmlformats.org/presentationml/2006/ole">
            <mc:AlternateContent xmlns:mc="http://schemas.openxmlformats.org/markup-compatibility/2006">
              <mc:Choice xmlns:v="urn:schemas-microsoft-com:vml" Requires="v">
                <p:oleObj spid="_x0000_s13325" name="Equation" r:id="rId3" imgW="2705100" imgH="508000" progId="Equation.3">
                  <p:embed/>
                </p:oleObj>
              </mc:Choice>
              <mc:Fallback>
                <p:oleObj name="Equation" r:id="rId3" imgW="2705100" imgH="508000" progId="Equation.3">
                  <p:embed/>
                  <p:pic>
                    <p:nvPicPr>
                      <p:cNvPr id="0" name=""/>
                      <p:cNvPicPr/>
                      <p:nvPr/>
                    </p:nvPicPr>
                    <p:blipFill>
                      <a:blip r:embed="rId4"/>
                      <a:stretch>
                        <a:fillRect/>
                      </a:stretch>
                    </p:blipFill>
                    <p:spPr>
                      <a:xfrm>
                        <a:off x="1360337" y="975481"/>
                        <a:ext cx="5422900" cy="10223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74841545"/>
              </p:ext>
            </p:extLst>
          </p:nvPr>
        </p:nvGraphicFramePr>
        <p:xfrm>
          <a:off x="3116263" y="2366963"/>
          <a:ext cx="2216150" cy="587375"/>
        </p:xfrm>
        <a:graphic>
          <a:graphicData uri="http://schemas.openxmlformats.org/presentationml/2006/ole">
            <mc:AlternateContent xmlns:mc="http://schemas.openxmlformats.org/markup-compatibility/2006">
              <mc:Choice xmlns:v="urn:schemas-microsoft-com:vml" Requires="v">
                <p:oleObj spid="_x0000_s13326" name="Equation" r:id="rId5" imgW="1104900" imgH="292100" progId="Equation.3">
                  <p:embed/>
                </p:oleObj>
              </mc:Choice>
              <mc:Fallback>
                <p:oleObj name="Equation" r:id="rId5" imgW="1104900" imgH="292100" progId="Equation.3">
                  <p:embed/>
                  <p:pic>
                    <p:nvPicPr>
                      <p:cNvPr id="0" name=""/>
                      <p:cNvPicPr/>
                      <p:nvPr/>
                    </p:nvPicPr>
                    <p:blipFill>
                      <a:blip r:embed="rId6"/>
                      <a:stretch>
                        <a:fillRect/>
                      </a:stretch>
                    </p:blipFill>
                    <p:spPr>
                      <a:xfrm>
                        <a:off x="3116263" y="2366963"/>
                        <a:ext cx="2216150" cy="587375"/>
                      </a:xfrm>
                      <a:prstGeom prst="rect">
                        <a:avLst/>
                      </a:prstGeom>
                    </p:spPr>
                  </p:pic>
                </p:oleObj>
              </mc:Fallback>
            </mc:AlternateContent>
          </a:graphicData>
        </a:graphic>
      </p:graphicFrame>
      <p:sp>
        <p:nvSpPr>
          <p:cNvPr id="7" name="TextBox 6"/>
          <p:cNvSpPr txBox="1"/>
          <p:nvPr/>
        </p:nvSpPr>
        <p:spPr>
          <a:xfrm>
            <a:off x="1064381" y="3435048"/>
            <a:ext cx="7355800" cy="646331"/>
          </a:xfrm>
          <a:prstGeom prst="rect">
            <a:avLst/>
          </a:prstGeom>
          <a:noFill/>
        </p:spPr>
        <p:txBody>
          <a:bodyPr wrap="none" rtlCol="0">
            <a:spAutoFit/>
          </a:bodyPr>
          <a:lstStyle/>
          <a:p>
            <a:r>
              <a:rPr lang="en-US" dirty="0" smtClean="0"/>
              <a:t>Thus if I know the exchange coefficient for one substance I can know it for </a:t>
            </a:r>
          </a:p>
          <a:p>
            <a:r>
              <a:rPr lang="en-US" dirty="0" smtClean="0"/>
              <a:t>others</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513657953"/>
              </p:ext>
            </p:extLst>
          </p:nvPr>
        </p:nvGraphicFramePr>
        <p:xfrm>
          <a:off x="3116263" y="3944560"/>
          <a:ext cx="2801938" cy="1123950"/>
        </p:xfrm>
        <a:graphic>
          <a:graphicData uri="http://schemas.openxmlformats.org/presentationml/2006/ole">
            <mc:AlternateContent xmlns:mc="http://schemas.openxmlformats.org/markup-compatibility/2006">
              <mc:Choice xmlns:v="urn:schemas-microsoft-com:vml" Requires="v">
                <p:oleObj spid="_x0000_s13327" name="Equation" r:id="rId7" imgW="1397000" imgH="558800" progId="Equation.3">
                  <p:embed/>
                </p:oleObj>
              </mc:Choice>
              <mc:Fallback>
                <p:oleObj name="Equation" r:id="rId7" imgW="1397000" imgH="558800" progId="Equation.3">
                  <p:embed/>
                  <p:pic>
                    <p:nvPicPr>
                      <p:cNvPr id="0" name=""/>
                      <p:cNvPicPr/>
                      <p:nvPr/>
                    </p:nvPicPr>
                    <p:blipFill>
                      <a:blip r:embed="rId8"/>
                      <a:stretch>
                        <a:fillRect/>
                      </a:stretch>
                    </p:blipFill>
                    <p:spPr>
                      <a:xfrm>
                        <a:off x="3116263" y="3944560"/>
                        <a:ext cx="2801938" cy="1123950"/>
                      </a:xfrm>
                      <a:prstGeom prst="rect">
                        <a:avLst/>
                      </a:prstGeom>
                    </p:spPr>
                  </p:pic>
                </p:oleObj>
              </mc:Fallback>
            </mc:AlternateContent>
          </a:graphicData>
        </a:graphic>
      </p:graphicFrame>
    </p:spTree>
    <p:extLst>
      <p:ext uri="{BB962C8B-B14F-4D97-AF65-F5344CB8AC3E}">
        <p14:creationId xmlns:p14="http://schemas.microsoft.com/office/powerpoint/2010/main" val="2571454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2-22 at 10.33.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6824133"/>
          </a:xfrm>
          <a:prstGeom prst="rect">
            <a:avLst/>
          </a:prstGeom>
        </p:spPr>
      </p:pic>
    </p:spTree>
    <p:extLst>
      <p:ext uri="{BB962C8B-B14F-4D97-AF65-F5344CB8AC3E}">
        <p14:creationId xmlns:p14="http://schemas.microsoft.com/office/powerpoint/2010/main" val="316834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Mechanisms – How do Sediments Move</a:t>
            </a:r>
          </a:p>
        </p:txBody>
      </p:sp>
      <p:sp>
        <p:nvSpPr>
          <p:cNvPr id="3" name="Content Placeholder 2"/>
          <p:cNvSpPr>
            <a:spLocks noGrp="1"/>
          </p:cNvSpPr>
          <p:nvPr>
            <p:ph idx="1"/>
          </p:nvPr>
        </p:nvSpPr>
        <p:spPr/>
        <p:txBody>
          <a:bodyPr/>
          <a:lstStyle/>
          <a:p>
            <a:pPr>
              <a:buFont typeface="Arial"/>
              <a:buChar char="•"/>
            </a:pPr>
            <a:r>
              <a:rPr lang="en-US" dirty="0" smtClean="0"/>
              <a:t>Bed Load</a:t>
            </a:r>
          </a:p>
          <a:p>
            <a:pPr lvl="2">
              <a:buFont typeface="Arial"/>
              <a:buChar char="•"/>
            </a:pPr>
            <a:r>
              <a:rPr lang="en-US" dirty="0" smtClean="0"/>
              <a:t>Sliding</a:t>
            </a:r>
          </a:p>
          <a:p>
            <a:pPr lvl="2">
              <a:buFont typeface="Arial"/>
              <a:buChar char="•"/>
            </a:pPr>
            <a:r>
              <a:rPr lang="en-US" dirty="0" smtClean="0"/>
              <a:t>Rolling</a:t>
            </a:r>
          </a:p>
          <a:p>
            <a:pPr lvl="2">
              <a:buFont typeface="Arial"/>
              <a:buChar char="•"/>
            </a:pPr>
            <a:r>
              <a:rPr lang="en-US" dirty="0" smtClean="0"/>
              <a:t>Saltation</a:t>
            </a:r>
          </a:p>
          <a:p>
            <a:pPr lvl="2">
              <a:buFont typeface="Arial"/>
              <a:buChar char="•"/>
            </a:pPr>
            <a:endParaRPr lang="en-US" dirty="0"/>
          </a:p>
          <a:p>
            <a:pPr lvl="1">
              <a:buFont typeface="Arial"/>
              <a:buChar char="•"/>
            </a:pPr>
            <a:r>
              <a:rPr lang="en-US" dirty="0" smtClean="0"/>
              <a:t>Suspended Load</a:t>
            </a:r>
          </a:p>
          <a:p>
            <a:pPr lvl="2">
              <a:buFont typeface="Arial"/>
              <a:buChar char="•"/>
            </a:pPr>
            <a:r>
              <a:rPr lang="en-US" dirty="0" smtClean="0"/>
              <a:t>Advection Dispersion</a:t>
            </a:r>
          </a:p>
          <a:p>
            <a:pPr lvl="2">
              <a:buFont typeface="Arial"/>
              <a:buChar char="•"/>
            </a:pPr>
            <a:r>
              <a:rPr lang="en-US" dirty="0" smtClean="0"/>
              <a:t>Buoyancy?</a:t>
            </a:r>
          </a:p>
          <a:p>
            <a:pPr lvl="2">
              <a:buFont typeface="Arial"/>
              <a:buChar char="•"/>
            </a:pPr>
            <a:r>
              <a:rPr lang="en-US" dirty="0" err="1" smtClean="0"/>
              <a:t>Disolved</a:t>
            </a:r>
            <a:r>
              <a:rPr lang="en-US" dirty="0" smtClean="0"/>
              <a:t> Load</a:t>
            </a:r>
            <a:endParaRPr lang="en-US" dirty="0"/>
          </a:p>
        </p:txBody>
      </p:sp>
    </p:spTree>
    <p:extLst>
      <p:ext uri="{BB962C8B-B14F-4D97-AF65-F5344CB8AC3E}">
        <p14:creationId xmlns:p14="http://schemas.microsoft.com/office/powerpoint/2010/main" val="174525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361474"/>
            <a:ext cx="7520940" cy="548640"/>
          </a:xfrm>
        </p:spPr>
        <p:txBody>
          <a:bodyPr/>
          <a:lstStyle/>
          <a:p>
            <a:r>
              <a:rPr lang="en-US" sz="4800" dirty="0" smtClean="0"/>
              <a:t>SO - Is stagnant Film Approximation reasonable?</a:t>
            </a:r>
            <a:endParaRPr lang="en-US" sz="4800" dirty="0"/>
          </a:p>
        </p:txBody>
      </p:sp>
    </p:spTree>
    <p:extLst>
      <p:ext uri="{BB962C8B-B14F-4D97-AF65-F5344CB8AC3E}">
        <p14:creationId xmlns:p14="http://schemas.microsoft.com/office/powerpoint/2010/main" val="2373392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stagnant Film Approximation reasonable?</a:t>
            </a:r>
            <a:endParaRPr lang="en-US" dirty="0"/>
          </a:p>
        </p:txBody>
      </p:sp>
      <p:pic>
        <p:nvPicPr>
          <p:cNvPr id="3" name="Picture 2" descr="Screen Shot 2017-02-22 at 10.35.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
            <a:ext cx="9144000" cy="6361043"/>
          </a:xfrm>
          <a:prstGeom prst="rect">
            <a:avLst/>
          </a:prstGeom>
        </p:spPr>
      </p:pic>
    </p:spTree>
    <p:extLst>
      <p:ext uri="{BB962C8B-B14F-4D97-AF65-F5344CB8AC3E}">
        <p14:creationId xmlns:p14="http://schemas.microsoft.com/office/powerpoint/2010/main" val="1857043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 lot of times</a:t>
            </a:r>
            <a:endParaRPr lang="en-US" dirty="0"/>
          </a:p>
        </p:txBody>
      </p:sp>
      <p:sp>
        <p:nvSpPr>
          <p:cNvPr id="3" name="Content Placeholder 2"/>
          <p:cNvSpPr>
            <a:spLocks noGrp="1"/>
          </p:cNvSpPr>
          <p:nvPr>
            <p:ph idx="1"/>
          </p:nvPr>
        </p:nvSpPr>
        <p:spPr/>
        <p:txBody>
          <a:bodyPr/>
          <a:lstStyle/>
          <a:p>
            <a:r>
              <a:rPr lang="en-US" dirty="0" smtClean="0"/>
              <a:t>The exchange coefficient is a function of a lot of different things</a:t>
            </a:r>
          </a:p>
          <a:p>
            <a:endParaRPr lang="en-US" dirty="0" smtClean="0"/>
          </a:p>
          <a:p>
            <a:endParaRPr lang="en-US" dirty="0"/>
          </a:p>
          <a:p>
            <a:endParaRPr lang="en-US" dirty="0"/>
          </a:p>
          <a:p>
            <a:r>
              <a:rPr lang="en-US" dirty="0" smtClean="0"/>
              <a:t>And empirical relationships depending on what you’re looking at are abundant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46033012"/>
              </p:ext>
            </p:extLst>
          </p:nvPr>
        </p:nvGraphicFramePr>
        <p:xfrm>
          <a:off x="559254" y="1605263"/>
          <a:ext cx="7693025" cy="587375"/>
        </p:xfrm>
        <a:graphic>
          <a:graphicData uri="http://schemas.openxmlformats.org/presentationml/2006/ole">
            <mc:AlternateContent xmlns:mc="http://schemas.openxmlformats.org/markup-compatibility/2006">
              <mc:Choice xmlns:v="urn:schemas-microsoft-com:vml" Requires="v">
                <p:oleObj spid="_x0000_s14341" name="Equation" r:id="rId3" imgW="3835400" imgH="292100" progId="Equation.3">
                  <p:embed/>
                </p:oleObj>
              </mc:Choice>
              <mc:Fallback>
                <p:oleObj name="Equation" r:id="rId3" imgW="3835400" imgH="292100" progId="Equation.3">
                  <p:embed/>
                  <p:pic>
                    <p:nvPicPr>
                      <p:cNvPr id="0" name=""/>
                      <p:cNvPicPr/>
                      <p:nvPr/>
                    </p:nvPicPr>
                    <p:blipFill>
                      <a:blip r:embed="rId4"/>
                      <a:stretch>
                        <a:fillRect/>
                      </a:stretch>
                    </p:blipFill>
                    <p:spPr>
                      <a:xfrm>
                        <a:off x="559254" y="1605263"/>
                        <a:ext cx="7693025" cy="587375"/>
                      </a:xfrm>
                      <a:prstGeom prst="rect">
                        <a:avLst/>
                      </a:prstGeom>
                    </p:spPr>
                  </p:pic>
                </p:oleObj>
              </mc:Fallback>
            </mc:AlternateContent>
          </a:graphicData>
        </a:graphic>
      </p:graphicFrame>
      <p:pic>
        <p:nvPicPr>
          <p:cNvPr id="5" name="Picture 4" descr="Screen Shot 2017-02-22 at 10.52.3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9877" y="1251477"/>
            <a:ext cx="2986169" cy="6858000"/>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1409965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anyone help me understand this Figure?</a:t>
            </a:r>
            <a:endParaRPr lang="en-US" dirty="0"/>
          </a:p>
        </p:txBody>
      </p:sp>
      <p:pic>
        <p:nvPicPr>
          <p:cNvPr id="4" name="Picture 3" descr="Screen Shot 2017-02-22 at 10.42.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657" y="1475619"/>
            <a:ext cx="6890534" cy="4770962"/>
          </a:xfrm>
          <a:prstGeom prst="rect">
            <a:avLst/>
          </a:prstGeom>
        </p:spPr>
      </p:pic>
    </p:spTree>
    <p:extLst>
      <p:ext uri="{BB962C8B-B14F-4D97-AF65-F5344CB8AC3E}">
        <p14:creationId xmlns:p14="http://schemas.microsoft.com/office/powerpoint/2010/main" val="2198595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a:xfrm>
            <a:off x="822960" y="1100628"/>
            <a:ext cx="7520940" cy="4027753"/>
          </a:xfrm>
        </p:spPr>
        <p:txBody>
          <a:bodyPr>
            <a:normAutofit/>
          </a:bodyPr>
          <a:lstStyle/>
          <a:p>
            <a:r>
              <a:rPr lang="en-US" dirty="0" smtClean="0"/>
              <a:t>The is concern that the construction of a local power plant will increase local atmospheric CO</a:t>
            </a:r>
            <a:r>
              <a:rPr lang="en-US" baseline="-25000" dirty="0" smtClean="0"/>
              <a:t>2</a:t>
            </a:r>
            <a:r>
              <a:rPr lang="en-US" dirty="0" smtClean="0"/>
              <a:t> concentrations by a factor of 2.</a:t>
            </a:r>
          </a:p>
          <a:p>
            <a:endParaRPr lang="en-US" dirty="0"/>
          </a:p>
          <a:p>
            <a:r>
              <a:rPr lang="en-US" dirty="0" smtClean="0"/>
              <a:t>There is a local lake whose surface area is 500m</a:t>
            </a:r>
            <a:r>
              <a:rPr lang="en-US" baseline="30000" dirty="0" smtClean="0"/>
              <a:t>2</a:t>
            </a:r>
            <a:r>
              <a:rPr lang="en-US" dirty="0" smtClean="0"/>
              <a:t> and whose total volume is 5000m</a:t>
            </a:r>
            <a:r>
              <a:rPr lang="en-US" baseline="30000" dirty="0" smtClean="0"/>
              <a:t>3</a:t>
            </a:r>
            <a:r>
              <a:rPr lang="en-US" dirty="0" smtClean="0"/>
              <a:t> that local fisherman love, but it is known that if CO levels in the lake rise by more than 50% some of the native fish will no longer thrive there.</a:t>
            </a:r>
          </a:p>
          <a:p>
            <a:endParaRPr lang="en-US" dirty="0"/>
          </a:p>
          <a:p>
            <a:r>
              <a:rPr lang="en-US" dirty="0" smtClean="0"/>
              <a:t>Should they be worried about he new equilibrium? Using a diffusion think film model you estimate that the gas exchange coefficient is  10</a:t>
            </a:r>
            <a:r>
              <a:rPr lang="en-US" baseline="30000" dirty="0" smtClean="0"/>
              <a:t>-8</a:t>
            </a:r>
            <a:r>
              <a:rPr lang="en-US" dirty="0" smtClean="0"/>
              <a:t> m/s? How long will it take to reach this new equilibrium? One of the more </a:t>
            </a:r>
            <a:r>
              <a:rPr lang="en-US" dirty="0" err="1" smtClean="0"/>
              <a:t>savy</a:t>
            </a:r>
            <a:r>
              <a:rPr lang="en-US" dirty="0" smtClean="0"/>
              <a:t> locals knows that its is very windy and that the turbulent exchange coefficient will be 10</a:t>
            </a:r>
            <a:r>
              <a:rPr lang="en-US" baseline="30000" dirty="0" smtClean="0"/>
              <a:t>5</a:t>
            </a:r>
            <a:r>
              <a:rPr lang="en-US" dirty="0" smtClean="0"/>
              <a:t> times higher? How much less time does that give them to find an alternative solution should it be needed?</a:t>
            </a:r>
            <a:endParaRPr lang="en-US" dirty="0"/>
          </a:p>
        </p:txBody>
      </p:sp>
    </p:spTree>
    <p:extLst>
      <p:ext uri="{BB962C8B-B14F-4D97-AF65-F5344CB8AC3E}">
        <p14:creationId xmlns:p14="http://schemas.microsoft.com/office/powerpoint/2010/main" val="38683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 How do Sediments Move</a:t>
            </a:r>
            <a:endParaRPr lang="en-US" dirty="0"/>
          </a:p>
        </p:txBody>
      </p:sp>
      <p:pic>
        <p:nvPicPr>
          <p:cNvPr id="4" name="Picture 3"/>
          <p:cNvPicPr>
            <a:picLocks noChangeAspect="1"/>
          </p:cNvPicPr>
          <p:nvPr/>
        </p:nvPicPr>
        <p:blipFill>
          <a:blip r:embed="rId2"/>
          <a:stretch>
            <a:fillRect/>
          </a:stretch>
        </p:blipFill>
        <p:spPr>
          <a:xfrm>
            <a:off x="822960" y="1130904"/>
            <a:ext cx="7315200" cy="5588000"/>
          </a:xfrm>
          <a:prstGeom prst="rect">
            <a:avLst/>
          </a:prstGeom>
        </p:spPr>
      </p:pic>
    </p:spTree>
    <p:extLst>
      <p:ext uri="{BB962C8B-B14F-4D97-AF65-F5344CB8AC3E}">
        <p14:creationId xmlns:p14="http://schemas.microsoft.com/office/powerpoint/2010/main" val="232222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Settling</a:t>
            </a:r>
            <a:endParaRPr lang="en-US" dirty="0"/>
          </a:p>
        </p:txBody>
      </p:sp>
      <p:sp>
        <p:nvSpPr>
          <p:cNvPr id="3" name="Content Placeholder 2"/>
          <p:cNvSpPr>
            <a:spLocks noGrp="1"/>
          </p:cNvSpPr>
          <p:nvPr>
            <p:ph idx="1"/>
          </p:nvPr>
        </p:nvSpPr>
        <p:spPr/>
        <p:txBody>
          <a:bodyPr/>
          <a:lstStyle/>
          <a:p>
            <a:r>
              <a:rPr lang="en-US" dirty="0" smtClean="0"/>
              <a:t>How quickly will a small particle of radius r and density </a:t>
            </a:r>
            <a:r>
              <a:rPr lang="en-US" dirty="0" err="1" smtClean="0">
                <a:latin typeface="Symbol" charset="2"/>
                <a:cs typeface="Symbol" charset="2"/>
              </a:rPr>
              <a:t>r</a:t>
            </a:r>
            <a:r>
              <a:rPr lang="en-US" baseline="-25000" dirty="0" err="1" smtClean="0"/>
              <a:t>s</a:t>
            </a:r>
            <a:r>
              <a:rPr lang="en-US" dirty="0" smtClean="0"/>
              <a:t> fall in a fluid of density </a:t>
            </a:r>
            <a:r>
              <a:rPr lang="en-US" dirty="0" err="1" smtClean="0">
                <a:latin typeface="Symbol" charset="2"/>
                <a:cs typeface="Symbol" charset="2"/>
              </a:rPr>
              <a:t>r</a:t>
            </a:r>
            <a:r>
              <a:rPr lang="en-US" baseline="-25000" dirty="0" err="1" smtClean="0"/>
              <a:t>f</a:t>
            </a:r>
            <a:r>
              <a:rPr lang="en-US" dirty="0" smtClean="0"/>
              <a:t> and viscosity </a:t>
            </a:r>
            <a:r>
              <a:rPr lang="en-US" dirty="0" smtClean="0">
                <a:latin typeface="Symbol" charset="2"/>
                <a:cs typeface="Symbol" charset="2"/>
              </a:rPr>
              <a:t>m</a:t>
            </a:r>
            <a:r>
              <a:rPr lang="en-US" baseline="-25000" dirty="0" smtClean="0"/>
              <a:t>w</a:t>
            </a:r>
            <a:r>
              <a:rPr lang="en-US" dirty="0" smtClean="0"/>
              <a:t>?</a:t>
            </a:r>
            <a:endParaRPr lang="en-US" dirty="0"/>
          </a:p>
        </p:txBody>
      </p:sp>
      <p:sp>
        <p:nvSpPr>
          <p:cNvPr id="4" name="Oval 3"/>
          <p:cNvSpPr/>
          <p:nvPr/>
        </p:nvSpPr>
        <p:spPr>
          <a:xfrm>
            <a:off x="3447143" y="2431143"/>
            <a:ext cx="1136952" cy="10643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4027714" y="3060095"/>
            <a:ext cx="12096" cy="1088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209143" y="4148667"/>
            <a:ext cx="851515" cy="369332"/>
          </a:xfrm>
          <a:prstGeom prst="rect">
            <a:avLst/>
          </a:prstGeom>
          <a:noFill/>
        </p:spPr>
        <p:txBody>
          <a:bodyPr wrap="none" rtlCol="0">
            <a:spAutoFit/>
          </a:bodyPr>
          <a:lstStyle/>
          <a:p>
            <a:r>
              <a:rPr lang="en-US" dirty="0" smtClean="0"/>
              <a:t>Weight</a:t>
            </a:r>
            <a:endParaRPr lang="en-US" dirty="0"/>
          </a:p>
        </p:txBody>
      </p:sp>
      <p:cxnSp>
        <p:nvCxnSpPr>
          <p:cNvPr id="9" name="Straight Arrow Connector 8"/>
          <p:cNvCxnSpPr/>
          <p:nvPr/>
        </p:nvCxnSpPr>
        <p:spPr>
          <a:xfrm flipV="1">
            <a:off x="4668762" y="2612571"/>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584095" y="3205238"/>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313162" y="3459238"/>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776134" y="3495524"/>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444725" y="3205238"/>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331030" y="2769809"/>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495526" y="2286000"/>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807584" y="2116666"/>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213984" y="2104571"/>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463143" y="2261810"/>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910667" y="2769809"/>
            <a:ext cx="646331" cy="369332"/>
          </a:xfrm>
          <a:prstGeom prst="rect">
            <a:avLst/>
          </a:prstGeom>
          <a:noFill/>
        </p:spPr>
        <p:txBody>
          <a:bodyPr wrap="none" rtlCol="0">
            <a:spAutoFit/>
          </a:bodyPr>
          <a:lstStyle/>
          <a:p>
            <a:r>
              <a:rPr lang="en-US" dirty="0" smtClean="0"/>
              <a:t>Drag</a:t>
            </a:r>
            <a:endParaRPr lang="en-US" dirty="0"/>
          </a:p>
        </p:txBody>
      </p:sp>
      <p:sp>
        <p:nvSpPr>
          <p:cNvPr id="20" name="TextBox 19"/>
          <p:cNvSpPr txBox="1"/>
          <p:nvPr/>
        </p:nvSpPr>
        <p:spPr>
          <a:xfrm>
            <a:off x="5648475" y="3060095"/>
            <a:ext cx="3339651" cy="2031325"/>
          </a:xfrm>
          <a:prstGeom prst="rect">
            <a:avLst/>
          </a:prstGeom>
          <a:noFill/>
        </p:spPr>
        <p:txBody>
          <a:bodyPr wrap="none" rtlCol="0">
            <a:spAutoFit/>
          </a:bodyPr>
          <a:lstStyle/>
          <a:p>
            <a:r>
              <a:rPr lang="en-US" dirty="0" smtClean="0"/>
              <a:t>As long as the particle </a:t>
            </a:r>
          </a:p>
          <a:p>
            <a:r>
              <a:rPr lang="en-US" dirty="0"/>
              <a:t>i</a:t>
            </a:r>
            <a:r>
              <a:rPr lang="en-US" dirty="0" smtClean="0"/>
              <a:t>s sufficiently small we can</a:t>
            </a:r>
          </a:p>
          <a:p>
            <a:r>
              <a:rPr lang="en-US" dirty="0" smtClean="0"/>
              <a:t>Use what is called Stokes drag</a:t>
            </a:r>
          </a:p>
          <a:p>
            <a:endParaRPr lang="en-US" dirty="0"/>
          </a:p>
          <a:p>
            <a:r>
              <a:rPr lang="en-US" dirty="0" smtClean="0"/>
              <a:t>(i.e. low Reynolds number where</a:t>
            </a:r>
          </a:p>
          <a:p>
            <a:r>
              <a:rPr lang="en-US" dirty="0" smtClean="0"/>
              <a:t>Viscous forces dominate)</a:t>
            </a:r>
          </a:p>
          <a:p>
            <a:endParaRPr lang="en-US" dirty="0"/>
          </a:p>
        </p:txBody>
      </p:sp>
      <p:cxnSp>
        <p:nvCxnSpPr>
          <p:cNvPr id="22" name="Straight Arrow Connector 21"/>
          <p:cNvCxnSpPr/>
          <p:nvPr/>
        </p:nvCxnSpPr>
        <p:spPr>
          <a:xfrm flipV="1">
            <a:off x="4027714" y="1826381"/>
            <a:ext cx="12096" cy="1076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177706" y="1641715"/>
            <a:ext cx="1110137" cy="369332"/>
          </a:xfrm>
          <a:prstGeom prst="rect">
            <a:avLst/>
          </a:prstGeom>
          <a:noFill/>
        </p:spPr>
        <p:txBody>
          <a:bodyPr wrap="none" rtlCol="0">
            <a:spAutoFit/>
          </a:bodyPr>
          <a:lstStyle/>
          <a:p>
            <a:r>
              <a:rPr lang="en-US" dirty="0" smtClean="0"/>
              <a:t>Buoyancy</a:t>
            </a:r>
            <a:endParaRPr lang="en-US" dirty="0"/>
          </a:p>
        </p:txBody>
      </p:sp>
    </p:spTree>
    <p:extLst>
      <p:ext uri="{BB962C8B-B14F-4D97-AF65-F5344CB8AC3E}">
        <p14:creationId xmlns:p14="http://schemas.microsoft.com/office/powerpoint/2010/main" val="123331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181" y="91440"/>
            <a:ext cx="7520940" cy="548640"/>
          </a:xfrm>
        </p:spPr>
        <p:txBody>
          <a:bodyPr/>
          <a:lstStyle/>
          <a:p>
            <a:r>
              <a:rPr lang="en-US" dirty="0" smtClean="0"/>
              <a:t>Particle Settling</a:t>
            </a:r>
            <a:endParaRPr lang="en-US" dirty="0"/>
          </a:p>
        </p:txBody>
      </p:sp>
      <p:sp>
        <p:nvSpPr>
          <p:cNvPr id="4" name="Oval 3"/>
          <p:cNvSpPr/>
          <p:nvPr/>
        </p:nvSpPr>
        <p:spPr>
          <a:xfrm>
            <a:off x="532190" y="1487715"/>
            <a:ext cx="1136952" cy="10643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112761" y="2116667"/>
            <a:ext cx="12096" cy="1088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294190" y="3205239"/>
            <a:ext cx="851515" cy="369332"/>
          </a:xfrm>
          <a:prstGeom prst="rect">
            <a:avLst/>
          </a:prstGeom>
          <a:noFill/>
        </p:spPr>
        <p:txBody>
          <a:bodyPr wrap="none" rtlCol="0">
            <a:spAutoFit/>
          </a:bodyPr>
          <a:lstStyle/>
          <a:p>
            <a:r>
              <a:rPr lang="en-US" dirty="0" smtClean="0"/>
              <a:t>Weight</a:t>
            </a:r>
            <a:endParaRPr lang="en-US" dirty="0"/>
          </a:p>
        </p:txBody>
      </p:sp>
      <p:cxnSp>
        <p:nvCxnSpPr>
          <p:cNvPr id="9" name="Straight Arrow Connector 8"/>
          <p:cNvCxnSpPr/>
          <p:nvPr/>
        </p:nvCxnSpPr>
        <p:spPr>
          <a:xfrm flipV="1">
            <a:off x="1753809" y="1669143"/>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669142" y="2261810"/>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398209" y="2515810"/>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861181" y="2552096"/>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29772" y="2261810"/>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16077" y="1826381"/>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80573" y="1342572"/>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892631" y="1173238"/>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299031" y="1161143"/>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548190" y="1318382"/>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95714" y="1826381"/>
            <a:ext cx="646331" cy="369332"/>
          </a:xfrm>
          <a:prstGeom prst="rect">
            <a:avLst/>
          </a:prstGeom>
          <a:noFill/>
        </p:spPr>
        <p:txBody>
          <a:bodyPr wrap="none" rtlCol="0">
            <a:spAutoFit/>
          </a:bodyPr>
          <a:lstStyle/>
          <a:p>
            <a:r>
              <a:rPr lang="en-US" dirty="0" smtClean="0"/>
              <a:t>Drag</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615546382"/>
              </p:ext>
            </p:extLst>
          </p:nvPr>
        </p:nvGraphicFramePr>
        <p:xfrm>
          <a:off x="2729290" y="1747460"/>
          <a:ext cx="2302329" cy="514350"/>
        </p:xfrm>
        <a:graphic>
          <a:graphicData uri="http://schemas.openxmlformats.org/presentationml/2006/ole">
            <mc:AlternateContent xmlns:mc="http://schemas.openxmlformats.org/markup-compatibility/2006">
              <mc:Choice xmlns:v="urn:schemas-microsoft-com:vml" Requires="v">
                <p:oleObj spid="_x0000_s1307" name="Equation" r:id="rId3" imgW="1193800" imgH="266700" progId="Equation.3">
                  <p:embed/>
                </p:oleObj>
              </mc:Choice>
              <mc:Fallback>
                <p:oleObj name="Equation" r:id="rId3" imgW="1193800" imgH="266700" progId="Equation.3">
                  <p:embed/>
                  <p:pic>
                    <p:nvPicPr>
                      <p:cNvPr id="0" name=""/>
                      <p:cNvPicPr/>
                      <p:nvPr/>
                    </p:nvPicPr>
                    <p:blipFill>
                      <a:blip r:embed="rId4"/>
                      <a:stretch>
                        <a:fillRect/>
                      </a:stretch>
                    </p:blipFill>
                    <p:spPr>
                      <a:xfrm>
                        <a:off x="2729290" y="1747460"/>
                        <a:ext cx="2302329" cy="5143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676314856"/>
              </p:ext>
            </p:extLst>
          </p:nvPr>
        </p:nvGraphicFramePr>
        <p:xfrm>
          <a:off x="2372890" y="3006725"/>
          <a:ext cx="2379662" cy="906463"/>
        </p:xfrm>
        <a:graphic>
          <a:graphicData uri="http://schemas.openxmlformats.org/presentationml/2006/ole">
            <mc:AlternateContent xmlns:mc="http://schemas.openxmlformats.org/markup-compatibility/2006">
              <mc:Choice xmlns:v="urn:schemas-microsoft-com:vml" Requires="v">
                <p:oleObj spid="_x0000_s1308" name="Equation" r:id="rId5" imgW="1231900" imgH="469900" progId="Equation.3">
                  <p:embed/>
                </p:oleObj>
              </mc:Choice>
              <mc:Fallback>
                <p:oleObj name="Equation" r:id="rId5" imgW="1231900" imgH="469900" progId="Equation.3">
                  <p:embed/>
                  <p:pic>
                    <p:nvPicPr>
                      <p:cNvPr id="0" name=""/>
                      <p:cNvPicPr/>
                      <p:nvPr/>
                    </p:nvPicPr>
                    <p:blipFill>
                      <a:blip r:embed="rId6"/>
                      <a:stretch>
                        <a:fillRect/>
                      </a:stretch>
                    </p:blipFill>
                    <p:spPr>
                      <a:xfrm>
                        <a:off x="2372890" y="3006725"/>
                        <a:ext cx="2379662" cy="906463"/>
                      </a:xfrm>
                      <a:prstGeom prst="rect">
                        <a:avLst/>
                      </a:prstGeom>
                    </p:spPr>
                  </p:pic>
                </p:oleObj>
              </mc:Fallback>
            </mc:AlternateContent>
          </a:graphicData>
        </a:graphic>
      </p:graphicFrame>
      <p:cxnSp>
        <p:nvCxnSpPr>
          <p:cNvPr id="22" name="Straight Arrow Connector 21"/>
          <p:cNvCxnSpPr/>
          <p:nvPr/>
        </p:nvCxnSpPr>
        <p:spPr>
          <a:xfrm flipV="1">
            <a:off x="1112761" y="976477"/>
            <a:ext cx="12096" cy="1076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262753" y="791811"/>
            <a:ext cx="1110137" cy="369332"/>
          </a:xfrm>
          <a:prstGeom prst="rect">
            <a:avLst/>
          </a:prstGeom>
          <a:noFill/>
        </p:spPr>
        <p:txBody>
          <a:bodyPr wrap="none" rtlCol="0">
            <a:spAutoFit/>
          </a:bodyPr>
          <a:lstStyle/>
          <a:p>
            <a:r>
              <a:rPr lang="en-US" dirty="0" smtClean="0"/>
              <a:t>Buoyancy</a:t>
            </a:r>
            <a:endParaRPr lang="en-US" dirty="0"/>
          </a:p>
        </p:txBody>
      </p:sp>
      <p:graphicFrame>
        <p:nvGraphicFramePr>
          <p:cNvPr id="24" name="Object 23"/>
          <p:cNvGraphicFramePr>
            <a:graphicFrameLocks noChangeAspect="1"/>
          </p:cNvGraphicFramePr>
          <p:nvPr>
            <p:extLst>
              <p:ext uri="{D42A27DB-BD31-4B8C-83A1-F6EECF244321}">
                <p14:modId xmlns:p14="http://schemas.microsoft.com/office/powerpoint/2010/main" val="720638926"/>
              </p:ext>
            </p:extLst>
          </p:nvPr>
        </p:nvGraphicFramePr>
        <p:xfrm>
          <a:off x="2470450" y="580798"/>
          <a:ext cx="2428875" cy="906462"/>
        </p:xfrm>
        <a:graphic>
          <a:graphicData uri="http://schemas.openxmlformats.org/presentationml/2006/ole">
            <mc:AlternateContent xmlns:mc="http://schemas.openxmlformats.org/markup-compatibility/2006">
              <mc:Choice xmlns:v="urn:schemas-microsoft-com:vml" Requires="v">
                <p:oleObj spid="_x0000_s1309" name="Equation" r:id="rId7" imgW="1257300" imgH="469900" progId="Equation.3">
                  <p:embed/>
                </p:oleObj>
              </mc:Choice>
              <mc:Fallback>
                <p:oleObj name="Equation" r:id="rId7" imgW="1257300" imgH="469900" progId="Equation.3">
                  <p:embed/>
                  <p:pic>
                    <p:nvPicPr>
                      <p:cNvPr id="0" name=""/>
                      <p:cNvPicPr/>
                      <p:nvPr/>
                    </p:nvPicPr>
                    <p:blipFill>
                      <a:blip r:embed="rId8"/>
                      <a:stretch>
                        <a:fillRect/>
                      </a:stretch>
                    </p:blipFill>
                    <p:spPr>
                      <a:xfrm>
                        <a:off x="2470450" y="580798"/>
                        <a:ext cx="2428875" cy="906462"/>
                      </a:xfrm>
                      <a:prstGeom prst="rect">
                        <a:avLst/>
                      </a:prstGeom>
                    </p:spPr>
                  </p:pic>
                </p:oleObj>
              </mc:Fallback>
            </mc:AlternateContent>
          </a:graphicData>
        </a:graphic>
      </p:graphicFrame>
      <p:sp>
        <p:nvSpPr>
          <p:cNvPr id="25" name="Right Brace 24"/>
          <p:cNvSpPr/>
          <p:nvPr/>
        </p:nvSpPr>
        <p:spPr>
          <a:xfrm>
            <a:off x="5031619" y="580798"/>
            <a:ext cx="399143" cy="354367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3771160451"/>
              </p:ext>
            </p:extLst>
          </p:nvPr>
        </p:nvGraphicFramePr>
        <p:xfrm>
          <a:off x="6627813" y="938213"/>
          <a:ext cx="1079500" cy="711200"/>
        </p:xfrm>
        <a:graphic>
          <a:graphicData uri="http://schemas.openxmlformats.org/presentationml/2006/ole">
            <mc:AlternateContent xmlns:mc="http://schemas.openxmlformats.org/markup-compatibility/2006">
              <mc:Choice xmlns:v="urn:schemas-microsoft-com:vml" Requires="v">
                <p:oleObj spid="_x0000_s1310" name="Equation" r:id="rId9" imgW="558800" imgH="368300" progId="Equation.3">
                  <p:embed/>
                </p:oleObj>
              </mc:Choice>
              <mc:Fallback>
                <p:oleObj name="Equation" r:id="rId9" imgW="558800" imgH="368300" progId="Equation.3">
                  <p:embed/>
                  <p:pic>
                    <p:nvPicPr>
                      <p:cNvPr id="0" name=""/>
                      <p:cNvPicPr/>
                      <p:nvPr/>
                    </p:nvPicPr>
                    <p:blipFill>
                      <a:blip r:embed="rId10"/>
                      <a:stretch>
                        <a:fillRect/>
                      </a:stretch>
                    </p:blipFill>
                    <p:spPr>
                      <a:xfrm>
                        <a:off x="6627813" y="938213"/>
                        <a:ext cx="1079500" cy="7112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162586221"/>
              </p:ext>
            </p:extLst>
          </p:nvPr>
        </p:nvGraphicFramePr>
        <p:xfrm>
          <a:off x="5687409" y="2222500"/>
          <a:ext cx="3087688" cy="784225"/>
        </p:xfrm>
        <a:graphic>
          <a:graphicData uri="http://schemas.openxmlformats.org/presentationml/2006/ole">
            <mc:AlternateContent xmlns:mc="http://schemas.openxmlformats.org/markup-compatibility/2006">
              <mc:Choice xmlns:v="urn:schemas-microsoft-com:vml" Requires="v">
                <p:oleObj spid="_x0000_s1311" name="Equation" r:id="rId11" imgW="1600200" imgH="406400" progId="Equation.3">
                  <p:embed/>
                </p:oleObj>
              </mc:Choice>
              <mc:Fallback>
                <p:oleObj name="Equation" r:id="rId11" imgW="1600200" imgH="406400" progId="Equation.3">
                  <p:embed/>
                  <p:pic>
                    <p:nvPicPr>
                      <p:cNvPr id="0" name=""/>
                      <p:cNvPicPr/>
                      <p:nvPr/>
                    </p:nvPicPr>
                    <p:blipFill>
                      <a:blip r:embed="rId12"/>
                      <a:stretch>
                        <a:fillRect/>
                      </a:stretch>
                    </p:blipFill>
                    <p:spPr>
                      <a:xfrm>
                        <a:off x="5687409" y="2222500"/>
                        <a:ext cx="3087688" cy="784225"/>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316174245"/>
              </p:ext>
            </p:extLst>
          </p:nvPr>
        </p:nvGraphicFramePr>
        <p:xfrm>
          <a:off x="6243638" y="3548063"/>
          <a:ext cx="2279650" cy="981075"/>
        </p:xfrm>
        <a:graphic>
          <a:graphicData uri="http://schemas.openxmlformats.org/presentationml/2006/ole">
            <mc:AlternateContent xmlns:mc="http://schemas.openxmlformats.org/markup-compatibility/2006">
              <mc:Choice xmlns:v="urn:schemas-microsoft-com:vml" Requires="v">
                <p:oleObj spid="_x0000_s1312" name="Equation" r:id="rId13" imgW="1181100" imgH="508000" progId="Equation.3">
                  <p:embed/>
                </p:oleObj>
              </mc:Choice>
              <mc:Fallback>
                <p:oleObj name="Equation" r:id="rId13" imgW="1181100" imgH="508000" progId="Equation.3">
                  <p:embed/>
                  <p:pic>
                    <p:nvPicPr>
                      <p:cNvPr id="0" name=""/>
                      <p:cNvPicPr/>
                      <p:nvPr/>
                    </p:nvPicPr>
                    <p:blipFill>
                      <a:blip r:embed="rId14"/>
                      <a:stretch>
                        <a:fillRect/>
                      </a:stretch>
                    </p:blipFill>
                    <p:spPr>
                      <a:xfrm>
                        <a:off x="6243638" y="3548063"/>
                        <a:ext cx="2279650" cy="981075"/>
                      </a:xfrm>
                      <a:prstGeom prst="rect">
                        <a:avLst/>
                      </a:prstGeom>
                    </p:spPr>
                  </p:pic>
                </p:oleObj>
              </mc:Fallback>
            </mc:AlternateContent>
          </a:graphicData>
        </a:graphic>
      </p:graphicFrame>
    </p:spTree>
    <p:extLst>
      <p:ext uri="{BB962C8B-B14F-4D97-AF65-F5344CB8AC3E}">
        <p14:creationId xmlns:p14="http://schemas.microsoft.com/office/powerpoint/2010/main" val="1917981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181" y="91440"/>
            <a:ext cx="7520940" cy="548640"/>
          </a:xfrm>
        </p:spPr>
        <p:txBody>
          <a:bodyPr/>
          <a:lstStyle/>
          <a:p>
            <a:r>
              <a:rPr lang="en-US" dirty="0" smtClean="0"/>
              <a:t>Particle Settling Velocity</a:t>
            </a:r>
            <a:endParaRPr lang="en-US" dirty="0"/>
          </a:p>
        </p:txBody>
      </p:sp>
      <p:sp>
        <p:nvSpPr>
          <p:cNvPr id="4" name="Oval 3"/>
          <p:cNvSpPr/>
          <p:nvPr/>
        </p:nvSpPr>
        <p:spPr>
          <a:xfrm>
            <a:off x="532190" y="1487715"/>
            <a:ext cx="1136952" cy="10643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112761" y="2116667"/>
            <a:ext cx="12096" cy="1088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294190" y="3205239"/>
            <a:ext cx="851515" cy="369332"/>
          </a:xfrm>
          <a:prstGeom prst="rect">
            <a:avLst/>
          </a:prstGeom>
          <a:noFill/>
        </p:spPr>
        <p:txBody>
          <a:bodyPr wrap="none" rtlCol="0">
            <a:spAutoFit/>
          </a:bodyPr>
          <a:lstStyle/>
          <a:p>
            <a:r>
              <a:rPr lang="en-US" dirty="0" smtClean="0"/>
              <a:t>Weight</a:t>
            </a:r>
            <a:endParaRPr lang="en-US" dirty="0"/>
          </a:p>
        </p:txBody>
      </p:sp>
      <p:cxnSp>
        <p:nvCxnSpPr>
          <p:cNvPr id="9" name="Straight Arrow Connector 8"/>
          <p:cNvCxnSpPr/>
          <p:nvPr/>
        </p:nvCxnSpPr>
        <p:spPr>
          <a:xfrm flipV="1">
            <a:off x="1753809" y="1669143"/>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669142" y="2261810"/>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398209" y="2515810"/>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861181" y="2552096"/>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29772" y="2261810"/>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16077" y="1826381"/>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80573" y="1342572"/>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892631" y="1173238"/>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299031" y="1161143"/>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548190" y="1318382"/>
            <a:ext cx="12095" cy="290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95714" y="1826381"/>
            <a:ext cx="646331" cy="369332"/>
          </a:xfrm>
          <a:prstGeom prst="rect">
            <a:avLst/>
          </a:prstGeom>
          <a:noFill/>
        </p:spPr>
        <p:txBody>
          <a:bodyPr wrap="none" rtlCol="0">
            <a:spAutoFit/>
          </a:bodyPr>
          <a:lstStyle/>
          <a:p>
            <a:r>
              <a:rPr lang="en-US" dirty="0" smtClean="0"/>
              <a:t>Drag</a:t>
            </a:r>
            <a:endParaRPr lang="en-US" dirty="0"/>
          </a:p>
        </p:txBody>
      </p:sp>
      <p:cxnSp>
        <p:nvCxnSpPr>
          <p:cNvPr id="22" name="Straight Arrow Connector 21"/>
          <p:cNvCxnSpPr/>
          <p:nvPr/>
        </p:nvCxnSpPr>
        <p:spPr>
          <a:xfrm flipV="1">
            <a:off x="1112761" y="976477"/>
            <a:ext cx="12096" cy="1076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262753" y="791811"/>
            <a:ext cx="1110137" cy="369332"/>
          </a:xfrm>
          <a:prstGeom prst="rect">
            <a:avLst/>
          </a:prstGeom>
          <a:noFill/>
        </p:spPr>
        <p:txBody>
          <a:bodyPr wrap="none" rtlCol="0">
            <a:spAutoFit/>
          </a:bodyPr>
          <a:lstStyle/>
          <a:p>
            <a:r>
              <a:rPr lang="en-US" dirty="0" smtClean="0"/>
              <a:t>Buoyancy</a:t>
            </a:r>
            <a:endParaRPr lang="en-US" dirty="0"/>
          </a:p>
        </p:txBody>
      </p:sp>
      <p:graphicFrame>
        <p:nvGraphicFramePr>
          <p:cNvPr id="28" name="Object 27"/>
          <p:cNvGraphicFramePr>
            <a:graphicFrameLocks noChangeAspect="1"/>
          </p:cNvGraphicFramePr>
          <p:nvPr>
            <p:extLst>
              <p:ext uri="{D42A27DB-BD31-4B8C-83A1-F6EECF244321}">
                <p14:modId xmlns:p14="http://schemas.microsoft.com/office/powerpoint/2010/main" val="7698866"/>
              </p:ext>
            </p:extLst>
          </p:nvPr>
        </p:nvGraphicFramePr>
        <p:xfrm>
          <a:off x="1262753" y="3821339"/>
          <a:ext cx="6789738" cy="981075"/>
        </p:xfrm>
        <a:graphic>
          <a:graphicData uri="http://schemas.openxmlformats.org/presentationml/2006/ole">
            <mc:AlternateContent xmlns:mc="http://schemas.openxmlformats.org/markup-compatibility/2006">
              <mc:Choice xmlns:v="urn:schemas-microsoft-com:vml" Requires="v">
                <p:oleObj spid="_x0000_s2096" name="Equation" r:id="rId3" imgW="3517900" imgH="508000" progId="Equation.3">
                  <p:embed/>
                </p:oleObj>
              </mc:Choice>
              <mc:Fallback>
                <p:oleObj name="Equation" r:id="rId3" imgW="3517900" imgH="508000" progId="Equation.3">
                  <p:embed/>
                  <p:pic>
                    <p:nvPicPr>
                      <p:cNvPr id="0" name=""/>
                      <p:cNvPicPr/>
                      <p:nvPr/>
                    </p:nvPicPr>
                    <p:blipFill>
                      <a:blip r:embed="rId4"/>
                      <a:stretch>
                        <a:fillRect/>
                      </a:stretch>
                    </p:blipFill>
                    <p:spPr>
                      <a:xfrm>
                        <a:off x="1262753" y="3821339"/>
                        <a:ext cx="6789738" cy="981075"/>
                      </a:xfrm>
                      <a:prstGeom prst="rect">
                        <a:avLst/>
                      </a:prstGeom>
                    </p:spPr>
                  </p:pic>
                </p:oleObj>
              </mc:Fallback>
            </mc:AlternateContent>
          </a:graphicData>
        </a:graphic>
      </p:graphicFrame>
      <p:cxnSp>
        <p:nvCxnSpPr>
          <p:cNvPr id="20" name="Straight Arrow Connector 19"/>
          <p:cNvCxnSpPr/>
          <p:nvPr/>
        </p:nvCxnSpPr>
        <p:spPr>
          <a:xfrm>
            <a:off x="7825619" y="3205239"/>
            <a:ext cx="36286" cy="870856"/>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003143" y="2116667"/>
            <a:ext cx="1376699" cy="923330"/>
          </a:xfrm>
          <a:prstGeom prst="rect">
            <a:avLst/>
          </a:prstGeom>
          <a:noFill/>
        </p:spPr>
        <p:txBody>
          <a:bodyPr wrap="none" rtlCol="0">
            <a:spAutoFit/>
          </a:bodyPr>
          <a:lstStyle/>
          <a:p>
            <a:pPr algn="ctr"/>
            <a:r>
              <a:rPr lang="en-US" dirty="0" smtClean="0"/>
              <a:t>Proportional</a:t>
            </a:r>
          </a:p>
          <a:p>
            <a:pPr algn="ctr"/>
            <a:r>
              <a:rPr lang="en-US" dirty="0" smtClean="0"/>
              <a:t>to radius </a:t>
            </a:r>
          </a:p>
          <a:p>
            <a:pPr algn="ctr"/>
            <a:r>
              <a:rPr lang="en-US" dirty="0" smtClean="0"/>
              <a:t>squared </a:t>
            </a:r>
            <a:endParaRPr lang="en-US" dirty="0"/>
          </a:p>
        </p:txBody>
      </p:sp>
    </p:spTree>
    <p:extLst>
      <p:ext uri="{BB962C8B-B14F-4D97-AF65-F5344CB8AC3E}">
        <p14:creationId xmlns:p14="http://schemas.microsoft.com/office/powerpoint/2010/main" val="283566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Distribution of Particles in a Water Body</a:t>
            </a:r>
            <a:endParaRPr lang="en-US" dirty="0"/>
          </a:p>
        </p:txBody>
      </p:sp>
      <p:sp>
        <p:nvSpPr>
          <p:cNvPr id="3" name="Content Placeholder 2"/>
          <p:cNvSpPr>
            <a:spLocks noGrp="1"/>
          </p:cNvSpPr>
          <p:nvPr>
            <p:ph idx="1"/>
          </p:nvPr>
        </p:nvSpPr>
        <p:spPr>
          <a:xfrm>
            <a:off x="822960" y="1282056"/>
            <a:ext cx="7520940" cy="3579849"/>
          </a:xfrm>
        </p:spPr>
        <p:txBody>
          <a:bodyPr/>
          <a:lstStyle/>
          <a:p>
            <a:r>
              <a:rPr lang="en-US" dirty="0" smtClean="0"/>
              <a:t>Vertical dispersion tries to mix particles vertically in a water column</a:t>
            </a:r>
          </a:p>
          <a:p>
            <a:endParaRPr lang="en-US" dirty="0"/>
          </a:p>
          <a:p>
            <a:endParaRPr lang="en-US" dirty="0"/>
          </a:p>
          <a:p>
            <a:endParaRPr lang="en-US" dirty="0" smtClean="0"/>
          </a:p>
          <a:p>
            <a:r>
              <a:rPr lang="en-US" dirty="0" smtClean="0"/>
              <a:t>Gravity is trying to pull them down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284053396"/>
              </p:ext>
            </p:extLst>
          </p:nvPr>
        </p:nvGraphicFramePr>
        <p:xfrm>
          <a:off x="2946400" y="1733550"/>
          <a:ext cx="1912938" cy="785813"/>
        </p:xfrm>
        <a:graphic>
          <a:graphicData uri="http://schemas.openxmlformats.org/presentationml/2006/ole">
            <mc:AlternateContent xmlns:mc="http://schemas.openxmlformats.org/markup-compatibility/2006">
              <mc:Choice xmlns:v="urn:schemas-microsoft-com:vml" Requires="v">
                <p:oleObj spid="_x0000_s3249" name="Equation" r:id="rId3" imgW="990600" imgH="406400" progId="Equation.3">
                  <p:embed/>
                </p:oleObj>
              </mc:Choice>
              <mc:Fallback>
                <p:oleObj name="Equation" r:id="rId3" imgW="990600" imgH="406400" progId="Equation.3">
                  <p:embed/>
                  <p:pic>
                    <p:nvPicPr>
                      <p:cNvPr id="0" name=""/>
                      <p:cNvPicPr/>
                      <p:nvPr/>
                    </p:nvPicPr>
                    <p:blipFill>
                      <a:blip r:embed="rId4"/>
                      <a:stretch>
                        <a:fillRect/>
                      </a:stretch>
                    </p:blipFill>
                    <p:spPr>
                      <a:xfrm>
                        <a:off x="2946400" y="1733550"/>
                        <a:ext cx="1912938" cy="78581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81048626"/>
              </p:ext>
            </p:extLst>
          </p:nvPr>
        </p:nvGraphicFramePr>
        <p:xfrm>
          <a:off x="3185810" y="3254375"/>
          <a:ext cx="1495425" cy="514350"/>
        </p:xfrm>
        <a:graphic>
          <a:graphicData uri="http://schemas.openxmlformats.org/presentationml/2006/ole">
            <mc:AlternateContent xmlns:mc="http://schemas.openxmlformats.org/markup-compatibility/2006">
              <mc:Choice xmlns:v="urn:schemas-microsoft-com:vml" Requires="v">
                <p:oleObj spid="_x0000_s3250" name="Equation" r:id="rId5" imgW="774700" imgH="266700" progId="Equation.3">
                  <p:embed/>
                </p:oleObj>
              </mc:Choice>
              <mc:Fallback>
                <p:oleObj name="Equation" r:id="rId5" imgW="774700" imgH="266700" progId="Equation.3">
                  <p:embed/>
                  <p:pic>
                    <p:nvPicPr>
                      <p:cNvPr id="0" name=""/>
                      <p:cNvPicPr/>
                      <p:nvPr/>
                    </p:nvPicPr>
                    <p:blipFill>
                      <a:blip r:embed="rId6"/>
                      <a:stretch>
                        <a:fillRect/>
                      </a:stretch>
                    </p:blipFill>
                    <p:spPr>
                      <a:xfrm>
                        <a:off x="3185810" y="3254375"/>
                        <a:ext cx="1495425" cy="514350"/>
                      </a:xfrm>
                      <a:prstGeom prst="rect">
                        <a:avLst/>
                      </a:prstGeom>
                    </p:spPr>
                  </p:pic>
                </p:oleObj>
              </mc:Fallback>
            </mc:AlternateContent>
          </a:graphicData>
        </a:graphic>
      </p:graphicFrame>
      <p:sp>
        <p:nvSpPr>
          <p:cNvPr id="6" name="Right Brace 5"/>
          <p:cNvSpPr/>
          <p:nvPr/>
        </p:nvSpPr>
        <p:spPr>
          <a:xfrm>
            <a:off x="5031619" y="1733550"/>
            <a:ext cx="399143" cy="239092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5878286" y="2068286"/>
            <a:ext cx="2970297" cy="369332"/>
          </a:xfrm>
          <a:prstGeom prst="rect">
            <a:avLst/>
          </a:prstGeom>
          <a:noFill/>
        </p:spPr>
        <p:txBody>
          <a:bodyPr wrap="none" rtlCol="0">
            <a:spAutoFit/>
          </a:bodyPr>
          <a:lstStyle/>
          <a:p>
            <a:r>
              <a:rPr lang="en-US" dirty="0" smtClean="0"/>
              <a:t>At equilibrium these balance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127511272"/>
              </p:ext>
            </p:extLst>
          </p:nvPr>
        </p:nvGraphicFramePr>
        <p:xfrm>
          <a:off x="6270625" y="2590007"/>
          <a:ext cx="1617663" cy="785812"/>
        </p:xfrm>
        <a:graphic>
          <a:graphicData uri="http://schemas.openxmlformats.org/presentationml/2006/ole">
            <mc:AlternateContent xmlns:mc="http://schemas.openxmlformats.org/markup-compatibility/2006">
              <mc:Choice xmlns:v="urn:schemas-microsoft-com:vml" Requires="v">
                <p:oleObj spid="_x0000_s3251" name="Equation" r:id="rId7" imgW="838200" imgH="406400" progId="Equation.3">
                  <p:embed/>
                </p:oleObj>
              </mc:Choice>
              <mc:Fallback>
                <p:oleObj name="Equation" r:id="rId7" imgW="838200" imgH="406400" progId="Equation.3">
                  <p:embed/>
                  <p:pic>
                    <p:nvPicPr>
                      <p:cNvPr id="0" name=""/>
                      <p:cNvPicPr/>
                      <p:nvPr/>
                    </p:nvPicPr>
                    <p:blipFill>
                      <a:blip r:embed="rId8"/>
                      <a:stretch>
                        <a:fillRect/>
                      </a:stretch>
                    </p:blipFill>
                    <p:spPr>
                      <a:xfrm>
                        <a:off x="6270625" y="2590007"/>
                        <a:ext cx="1617663" cy="7858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75957735"/>
              </p:ext>
            </p:extLst>
          </p:nvPr>
        </p:nvGraphicFramePr>
        <p:xfrm>
          <a:off x="6270625" y="3787775"/>
          <a:ext cx="1758950" cy="896938"/>
        </p:xfrm>
        <a:graphic>
          <a:graphicData uri="http://schemas.openxmlformats.org/presentationml/2006/ole">
            <mc:AlternateContent xmlns:mc="http://schemas.openxmlformats.org/markup-compatibility/2006">
              <mc:Choice xmlns:v="urn:schemas-microsoft-com:vml" Requires="v">
                <p:oleObj spid="_x0000_s3252" name="Equation" r:id="rId9" imgW="698500" imgH="355600" progId="Equation.3">
                  <p:embed/>
                </p:oleObj>
              </mc:Choice>
              <mc:Fallback>
                <p:oleObj name="Equation" r:id="rId9" imgW="698500" imgH="355600" progId="Equation.3">
                  <p:embed/>
                  <p:pic>
                    <p:nvPicPr>
                      <p:cNvPr id="0" name=""/>
                      <p:cNvPicPr/>
                      <p:nvPr/>
                    </p:nvPicPr>
                    <p:blipFill>
                      <a:blip r:embed="rId10"/>
                      <a:stretch>
                        <a:fillRect/>
                      </a:stretch>
                    </p:blipFill>
                    <p:spPr>
                      <a:xfrm>
                        <a:off x="6270625" y="3787775"/>
                        <a:ext cx="1758950" cy="896938"/>
                      </a:xfrm>
                      <a:prstGeom prst="rect">
                        <a:avLst/>
                      </a:prstGeom>
                    </p:spPr>
                  </p:pic>
                </p:oleObj>
              </mc:Fallback>
            </mc:AlternateContent>
          </a:graphicData>
        </a:graphic>
      </p:graphicFrame>
    </p:spTree>
    <p:extLst>
      <p:ext uri="{BB962C8B-B14F-4D97-AF65-F5344CB8AC3E}">
        <p14:creationId xmlns:p14="http://schemas.microsoft.com/office/powerpoint/2010/main" val="92991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err="1" smtClean="0"/>
              <a:t>Resuspended</a:t>
            </a:r>
            <a:r>
              <a:rPr lang="en-US" dirty="0" smtClean="0"/>
              <a:t> clay, to which toxic metals have bound, is of concern in a local river of depth 2.5m. The clay particles have diameters ranging from 0.5-8 microns and each carry 12% of toxic metals on a per mass basis. You measure a concentration of 1g/m</a:t>
            </a:r>
            <a:r>
              <a:rPr lang="en-US" baseline="30000" dirty="0" smtClean="0"/>
              <a:t>3</a:t>
            </a:r>
            <a:r>
              <a:rPr lang="en-US" dirty="0" smtClean="0"/>
              <a:t> of clay particles at the bottom of the river. What is the average concentration of sediment in the river? And how does this correspond to the average concentration of toxic metal. Vertical dispersion in the stream is about 0.1 m</a:t>
            </a:r>
            <a:r>
              <a:rPr lang="en-US" baseline="30000" dirty="0" smtClean="0"/>
              <a:t>2</a:t>
            </a:r>
            <a:r>
              <a:rPr lang="en-US" dirty="0" smtClean="0"/>
              <a:t>/s. Imagine the river has a cross section that is 5 meters wide.</a:t>
            </a:r>
          </a:p>
          <a:p>
            <a:endParaRPr lang="en-US" dirty="0"/>
          </a:p>
          <a:p>
            <a:r>
              <a:rPr lang="en-US" dirty="0" smtClean="0"/>
              <a:t>Is this measure of average concentration useful to predict the total amount of contaminant that is moving downstream (say total mass)? If not, why not? And how might you fix this?</a:t>
            </a:r>
            <a:endParaRPr lang="en-US" dirty="0"/>
          </a:p>
        </p:txBody>
      </p:sp>
    </p:spTree>
    <p:extLst>
      <p:ext uri="{BB962C8B-B14F-4D97-AF65-F5344CB8AC3E}">
        <p14:creationId xmlns:p14="http://schemas.microsoft.com/office/powerpoint/2010/main" val="1538062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3364</TotalTime>
  <Words>1427</Words>
  <Application>Microsoft Macintosh PowerPoint</Application>
  <PresentationFormat>On-screen Show (4:3)</PresentationFormat>
  <Paragraphs>182</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Angles</vt:lpstr>
      <vt:lpstr>Microsoft Equation</vt:lpstr>
      <vt:lpstr>Ch4 - Multiphase Interactions</vt:lpstr>
      <vt:lpstr>Sediment Transport</vt:lpstr>
      <vt:lpstr>Mechanisms – How do Sediments Move</vt:lpstr>
      <vt:lpstr>Mechanisms – How do Sediments Move</vt:lpstr>
      <vt:lpstr>Particle Settling</vt:lpstr>
      <vt:lpstr>Particle Settling</vt:lpstr>
      <vt:lpstr>Particle Settling Velocity</vt:lpstr>
      <vt:lpstr>Vertical Distribution of Particles in a Water Body</vt:lpstr>
      <vt:lpstr>Question</vt:lpstr>
      <vt:lpstr>Averaging of Cross terms</vt:lpstr>
      <vt:lpstr>First consider this Seemingly unrelated Problem </vt:lpstr>
      <vt:lpstr>Formally</vt:lpstr>
      <vt:lpstr>NOT EVEN I LIKE THIS EXPRESSION</vt:lpstr>
      <vt:lpstr>But It’s OK IF I HAD SOME SPECIFIC VALUES</vt:lpstr>
      <vt:lpstr>For these</vt:lpstr>
      <vt:lpstr>So</vt:lpstr>
      <vt:lpstr>Here’s some Actual Data</vt:lpstr>
      <vt:lpstr>LIN-LOG, LOG-LIN and LOG-LOG</vt:lpstr>
      <vt:lpstr>LOG-LOG</vt:lpstr>
      <vt:lpstr>Power Law Fit</vt:lpstr>
      <vt:lpstr>Example Problem</vt:lpstr>
      <vt:lpstr>Example Problem Continued</vt:lpstr>
      <vt:lpstr>Air-water Exchange</vt:lpstr>
      <vt:lpstr>Air-water Exchange</vt:lpstr>
      <vt:lpstr>Air-water Exchange</vt:lpstr>
      <vt:lpstr>PowerPoint Presentation</vt:lpstr>
      <vt:lpstr>Conceptual Model</vt:lpstr>
      <vt:lpstr>So</vt:lpstr>
      <vt:lpstr>PowerPoint Presentation</vt:lpstr>
      <vt:lpstr>SO - Is stagnant Film Approximation reasonable?</vt:lpstr>
      <vt:lpstr>Is stagnant Film Approximation reasonable?</vt:lpstr>
      <vt:lpstr>So a lot of times</vt:lpstr>
      <vt:lpstr>Can anyone help me understand this Figure?</vt:lpstr>
      <vt:lpstr>Example </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Multiphase INteractions</dc:title>
  <dc:creator>Diogo Bolster</dc:creator>
  <cp:lastModifiedBy>Diogo Bolster</cp:lastModifiedBy>
  <cp:revision>57</cp:revision>
  <cp:lastPrinted>2017-02-20T17:13:44Z</cp:lastPrinted>
  <dcterms:created xsi:type="dcterms:W3CDTF">2017-02-13T15:57:05Z</dcterms:created>
  <dcterms:modified xsi:type="dcterms:W3CDTF">2017-02-22T16:54:45Z</dcterms:modified>
</cp:coreProperties>
</file>