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0" r:id="rId3"/>
    <p:sldId id="257" r:id="rId4"/>
    <p:sldId id="258" r:id="rId5"/>
    <p:sldId id="259" r:id="rId6"/>
    <p:sldId id="260" r:id="rId7"/>
    <p:sldId id="261" r:id="rId8"/>
    <p:sldId id="262" r:id="rId9"/>
    <p:sldId id="263" r:id="rId10"/>
    <p:sldId id="264" r:id="rId11"/>
    <p:sldId id="287" r:id="rId12"/>
    <p:sldId id="265" r:id="rId13"/>
    <p:sldId id="266" r:id="rId14"/>
    <p:sldId id="267" r:id="rId15"/>
    <p:sldId id="268" r:id="rId16"/>
    <p:sldId id="269" r:id="rId17"/>
    <p:sldId id="270" r:id="rId18"/>
    <p:sldId id="289" r:id="rId19"/>
    <p:sldId id="290" r:id="rId20"/>
    <p:sldId id="275" r:id="rId21"/>
    <p:sldId id="271" r:id="rId22"/>
    <p:sldId id="272" r:id="rId23"/>
    <p:sldId id="273" r:id="rId24"/>
    <p:sldId id="274" r:id="rId25"/>
    <p:sldId id="279" r:id="rId26"/>
    <p:sldId id="276" r:id="rId27"/>
    <p:sldId id="277" r:id="rId28"/>
    <p:sldId id="278" r:id="rId29"/>
    <p:sldId id="283" r:id="rId30"/>
    <p:sldId id="286" r:id="rId31"/>
    <p:sldId id="281" r:id="rId32"/>
    <p:sldId id="288" r:id="rId33"/>
    <p:sldId id="282" r:id="rId34"/>
    <p:sldId id="285"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5" d="100"/>
          <a:sy n="105" d="100"/>
        </p:scale>
        <p:origin x="-43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 Id="rId2" Type="http://schemas.openxmlformats.org/officeDocument/2006/relationships/image" Target="../media/image35.emf"/><Relationship Id="rId3"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 Id="rId2" Type="http://schemas.openxmlformats.org/officeDocument/2006/relationships/image" Target="../media/image38.emf"/><Relationship Id="rId3"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1" Type="http://schemas.openxmlformats.org/officeDocument/2006/relationships/image" Target="../media/image39.emf"/><Relationship Id="rId2" Type="http://schemas.openxmlformats.org/officeDocument/2006/relationships/image" Target="../media/image4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emf"/><Relationship Id="rId5" Type="http://schemas.openxmlformats.org/officeDocument/2006/relationships/image" Target="../media/image59.emf"/><Relationship Id="rId1" Type="http://schemas.openxmlformats.org/officeDocument/2006/relationships/image" Target="../media/image55.emf"/><Relationship Id="rId2" Type="http://schemas.openxmlformats.org/officeDocument/2006/relationships/image" Target="../media/image5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0.emf"/><Relationship Id="rId2" Type="http://schemas.openxmlformats.org/officeDocument/2006/relationships/image" Target="../media/image61.emf"/><Relationship Id="rId3" Type="http://schemas.openxmlformats.org/officeDocument/2006/relationships/image" Target="../media/image6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4.emf"/><Relationship Id="rId2" Type="http://schemas.openxmlformats.org/officeDocument/2006/relationships/image" Target="../media/image65.emf"/><Relationship Id="rId3" Type="http://schemas.openxmlformats.org/officeDocument/2006/relationships/image" Target="../media/image6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2DF66AD8-BC4A-4004-9882-414398D930CA}" type="datetimeFigureOut">
              <a:rPr lang="en-US" smtClean="0"/>
              <a:t>2/6/17</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2DF66AD8-BC4A-4004-9882-414398D930CA}" type="datetimeFigureOut">
              <a:rPr lang="en-US" smtClean="0"/>
              <a:t>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DF66AD8-BC4A-4004-9882-414398D930CA}" type="datetimeFigureOut">
              <a:rPr lang="en-US" smtClean="0"/>
              <a:t>2/6/17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66AD8-BC4A-4004-9882-414398D930CA}" type="datetimeFigureOut">
              <a:rPr lang="en-US" smtClean="0"/>
              <a:t>2/6/17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2DF66AD8-BC4A-4004-9882-414398D930CA}" type="datetimeFigureOut">
              <a:rPr lang="en-US" smtClean="0"/>
              <a:t>2/6/17</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2DF66AD8-BC4A-4004-9882-414398D930CA}" type="datetimeFigureOut">
              <a:rPr lang="en-US" smtClean="0"/>
              <a:t>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F66AD8-BC4A-4004-9882-414398D930CA}" type="datetimeFigureOut">
              <a:rPr lang="en-US" smtClean="0"/>
              <a:t>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2DF66AD8-BC4A-4004-9882-414398D930CA}" type="datetimeFigureOut">
              <a:rPr lang="en-US" smtClean="0"/>
              <a:t>2/6/17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2C864-9362-43C7-A136-D9C41D93A96D}"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2DF66AD8-BC4A-4004-9882-414398D930CA}" type="datetimeFigureOut">
              <a:rPr lang="en-US" smtClean="0"/>
              <a:t>2/6/17</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B9D2C864-9362-43C7-A136-D9C41D93A96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31.emf"/><Relationship Id="rId5" Type="http://schemas.openxmlformats.org/officeDocument/2006/relationships/image" Target="../media/image32.emf"/><Relationship Id="rId6" Type="http://schemas.openxmlformats.org/officeDocument/2006/relationships/image" Target="../media/image33.emf"/><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4.emf"/><Relationship Id="rId5" Type="http://schemas.openxmlformats.org/officeDocument/2006/relationships/oleObject" Target="../embeddings/oleObject2.bin"/><Relationship Id="rId6" Type="http://schemas.openxmlformats.org/officeDocument/2006/relationships/image" Target="../media/image35.emf"/><Relationship Id="rId7" Type="http://schemas.openxmlformats.org/officeDocument/2006/relationships/oleObject" Target="../embeddings/oleObject3.bin"/><Relationship Id="rId8" Type="http://schemas.openxmlformats.org/officeDocument/2006/relationships/image" Target="../media/image3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37.emf"/><Relationship Id="rId5" Type="http://schemas.openxmlformats.org/officeDocument/2006/relationships/oleObject" Target="../embeddings/oleObject5.bin"/><Relationship Id="rId6" Type="http://schemas.openxmlformats.org/officeDocument/2006/relationships/image" Target="../media/image38.emf"/><Relationship Id="rId7" Type="http://schemas.openxmlformats.org/officeDocument/2006/relationships/oleObject" Target="../embeddings/oleObject6.bin"/><Relationship Id="rId8" Type="http://schemas.openxmlformats.org/officeDocument/2006/relationships/image" Target="../media/image39.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39.emf"/><Relationship Id="rId5" Type="http://schemas.openxmlformats.org/officeDocument/2006/relationships/oleObject" Target="../embeddings/oleObject8.bin"/><Relationship Id="rId6" Type="http://schemas.openxmlformats.org/officeDocument/2006/relationships/image" Target="../media/image40.emf"/><Relationship Id="rId7" Type="http://schemas.openxmlformats.org/officeDocument/2006/relationships/oleObject" Target="../embeddings/oleObject9.bin"/><Relationship Id="rId8" Type="http://schemas.openxmlformats.org/officeDocument/2006/relationships/image" Target="../media/image41.emf"/><Relationship Id="rId9" Type="http://schemas.openxmlformats.org/officeDocument/2006/relationships/oleObject" Target="../embeddings/oleObject10.bin"/><Relationship Id="rId10" Type="http://schemas.openxmlformats.org/officeDocument/2006/relationships/image" Target="../media/image42.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3.png"/><Relationship Id="rId1" Type="http://schemas.microsoft.com/office/2007/relationships/media" Target="../media/media1.avi"/><Relationship Id="rId2" Type="http://schemas.openxmlformats.org/officeDocument/2006/relationships/video" Target="../media/media1.avi"/></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44.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45.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27.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5" Type="http://schemas.openxmlformats.org/officeDocument/2006/relationships/image" Target="../media/image53.emf"/><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9.xml.rels><?xml version="1.0" encoding="UTF-8" standalone="yes"?>
<Relationships xmlns="http://schemas.openxmlformats.org/package/2006/relationships"><Relationship Id="rId11" Type="http://schemas.openxmlformats.org/officeDocument/2006/relationships/oleObject" Target="../embeddings/oleObject17.bin"/><Relationship Id="rId12" Type="http://schemas.openxmlformats.org/officeDocument/2006/relationships/image" Target="../media/image59.emf"/><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oleObject" Target="../embeddings/oleObject13.bin"/><Relationship Id="rId4" Type="http://schemas.openxmlformats.org/officeDocument/2006/relationships/image" Target="../media/image55.emf"/><Relationship Id="rId5" Type="http://schemas.openxmlformats.org/officeDocument/2006/relationships/oleObject" Target="../embeddings/oleObject14.bin"/><Relationship Id="rId6" Type="http://schemas.openxmlformats.org/officeDocument/2006/relationships/image" Target="../media/image56.emf"/><Relationship Id="rId7" Type="http://schemas.openxmlformats.org/officeDocument/2006/relationships/oleObject" Target="../embeddings/oleObject15.bin"/><Relationship Id="rId8" Type="http://schemas.openxmlformats.org/officeDocument/2006/relationships/image" Target="../media/image57.emf"/><Relationship Id="rId9" Type="http://schemas.openxmlformats.org/officeDocument/2006/relationships/oleObject" Target="../embeddings/oleObject16.bin"/><Relationship Id="rId10" Type="http://schemas.openxmlformats.org/officeDocument/2006/relationships/image" Target="../media/image5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60.emf"/><Relationship Id="rId5" Type="http://schemas.openxmlformats.org/officeDocument/2006/relationships/oleObject" Target="../embeddings/oleObject19.bin"/><Relationship Id="rId6" Type="http://schemas.openxmlformats.org/officeDocument/2006/relationships/image" Target="../media/image61.emf"/><Relationship Id="rId7" Type="http://schemas.openxmlformats.org/officeDocument/2006/relationships/oleObject" Target="../embeddings/oleObject20.bin"/><Relationship Id="rId8" Type="http://schemas.openxmlformats.org/officeDocument/2006/relationships/image" Target="../media/image62.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3.png"/><Relationship Id="rId1" Type="http://schemas.microsoft.com/office/2007/relationships/media" Target="../media/media2.avi"/><Relationship Id="rId2" Type="http://schemas.openxmlformats.org/officeDocument/2006/relationships/video" Target="../media/media2.avi"/></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image" Target="../media/image64.emf"/><Relationship Id="rId5" Type="http://schemas.openxmlformats.org/officeDocument/2006/relationships/oleObject" Target="../embeddings/oleObject22.bin"/><Relationship Id="rId6" Type="http://schemas.openxmlformats.org/officeDocument/2006/relationships/image" Target="../media/image65.emf"/><Relationship Id="rId7" Type="http://schemas.openxmlformats.org/officeDocument/2006/relationships/oleObject" Target="../embeddings/oleObject23.bin"/><Relationship Id="rId8" Type="http://schemas.openxmlformats.org/officeDocument/2006/relationships/image" Target="../media/image66.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5" Type="http://schemas.openxmlformats.org/officeDocument/2006/relationships/image" Target="../media/image19.emf"/><Relationship Id="rId6" Type="http://schemas.openxmlformats.org/officeDocument/2006/relationships/image" Target="../media/image20.emf"/><Relationship Id="rId7" Type="http://schemas.openxmlformats.org/officeDocument/2006/relationships/image" Target="../media/image21.emf"/><Relationship Id="rId8" Type="http://schemas.openxmlformats.org/officeDocument/2006/relationships/image" Target="../media/image22.emf"/><Relationship Id="rId9"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5"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Conservation of Mass and the Advection Dispersion Equation</a:t>
            </a:r>
            <a:endParaRPr lang="en-US" dirty="0"/>
          </a:p>
        </p:txBody>
      </p:sp>
    </p:spTree>
    <p:extLst>
      <p:ext uri="{BB962C8B-B14F-4D97-AF65-F5344CB8AC3E}">
        <p14:creationId xmlns:p14="http://schemas.microsoft.com/office/powerpoint/2010/main" val="2097457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Basics on Contaminant Transport</a:t>
            </a:r>
            <a:endParaRPr lang="en-US" dirty="0"/>
          </a:p>
        </p:txBody>
      </p:sp>
      <p:sp>
        <p:nvSpPr>
          <p:cNvPr id="3" name="Content Placeholder 2"/>
          <p:cNvSpPr>
            <a:spLocks noGrp="1"/>
          </p:cNvSpPr>
          <p:nvPr>
            <p:ph idx="1"/>
          </p:nvPr>
        </p:nvSpPr>
        <p:spPr>
          <a:xfrm>
            <a:off x="457200" y="1600201"/>
            <a:ext cx="8229600" cy="685800"/>
          </a:xfrm>
        </p:spPr>
        <p:txBody>
          <a:bodyPr/>
          <a:lstStyle/>
          <a:p>
            <a:r>
              <a:rPr lang="en-US" dirty="0" smtClean="0"/>
              <a:t>What processes do we usually consider?</a:t>
            </a:r>
            <a:endParaRPr lang="en-US" dirty="0"/>
          </a:p>
        </p:txBody>
      </p:sp>
      <p:cxnSp>
        <p:nvCxnSpPr>
          <p:cNvPr id="5" name="Straight Connector 4"/>
          <p:cNvCxnSpPr/>
          <p:nvPr/>
        </p:nvCxnSpPr>
        <p:spPr>
          <a:xfrm flipV="1">
            <a:off x="994833" y="3037417"/>
            <a:ext cx="6688667" cy="31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994833" y="4025900"/>
            <a:ext cx="6688667" cy="31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714500" y="3069167"/>
            <a:ext cx="10583" cy="988483"/>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194983" y="3069167"/>
            <a:ext cx="10583" cy="98848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725083" y="3291417"/>
            <a:ext cx="469900" cy="105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729321" y="3517898"/>
            <a:ext cx="469900" cy="105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744142" y="3765545"/>
            <a:ext cx="469900" cy="105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2772833" y="3517898"/>
            <a:ext cx="158750" cy="1333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3024748" y="3589389"/>
            <a:ext cx="162133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4682067" y="3365498"/>
            <a:ext cx="429683" cy="395949"/>
          </a:xfrm>
          <a:prstGeom prst="ellipse">
            <a:avLst/>
          </a:prstGeom>
          <a:solidFill>
            <a:schemeClr val="accent2">
              <a:lumMod val="50000"/>
              <a:lumOff val="50000"/>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120897" y="4497917"/>
            <a:ext cx="6562603" cy="1477328"/>
          </a:xfrm>
          <a:prstGeom prst="rect">
            <a:avLst/>
          </a:prstGeom>
          <a:noFill/>
        </p:spPr>
        <p:txBody>
          <a:bodyPr wrap="square" rtlCol="0">
            <a:spAutoFit/>
          </a:bodyPr>
          <a:lstStyle/>
          <a:p>
            <a:r>
              <a:rPr lang="en-US" dirty="0" smtClean="0"/>
              <a:t>Diffusion – Because molecules bounce around randomly and off one another they also spread randomly (usually a slow process)</a:t>
            </a:r>
          </a:p>
          <a:p>
            <a:endParaRPr lang="en-US" dirty="0"/>
          </a:p>
          <a:p>
            <a:r>
              <a:rPr lang="en-US" dirty="0" smtClean="0"/>
              <a:t>Cause solute to dilute, because it spreads over a greater area/volume</a:t>
            </a:r>
            <a:endParaRPr lang="en-US" dirty="0"/>
          </a:p>
        </p:txBody>
      </p:sp>
      <p:pic>
        <p:nvPicPr>
          <p:cNvPr id="10" name="Picture 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8667" y="5659967"/>
            <a:ext cx="3454400" cy="977900"/>
          </a:xfrm>
          <a:prstGeom prst="rect">
            <a:avLst/>
          </a:prstGeom>
        </p:spPr>
      </p:pic>
    </p:spTree>
    <p:extLst>
      <p:ext uri="{BB962C8B-B14F-4D97-AF65-F5344CB8AC3E}">
        <p14:creationId xmlns:p14="http://schemas.microsoft.com/office/powerpoint/2010/main" val="21911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a:t>
            </a:r>
            <a:endParaRPr lang="en-US" dirty="0"/>
          </a:p>
        </p:txBody>
      </p:sp>
      <p:sp>
        <p:nvSpPr>
          <p:cNvPr id="3" name="Content Placeholder 2"/>
          <p:cNvSpPr>
            <a:spLocks noGrp="1"/>
          </p:cNvSpPr>
          <p:nvPr>
            <p:ph idx="1"/>
          </p:nvPr>
        </p:nvSpPr>
        <p:spPr/>
        <p:txBody>
          <a:bodyPr/>
          <a:lstStyle/>
          <a:p>
            <a:r>
              <a:rPr lang="en-US" dirty="0" smtClean="0"/>
              <a:t>A room is 10 meters long. The coefficient of molecular diffusion is 10</a:t>
            </a:r>
            <a:r>
              <a:rPr lang="en-US" baseline="30000" dirty="0" smtClean="0"/>
              <a:t>-9</a:t>
            </a:r>
            <a:r>
              <a:rPr lang="en-US" dirty="0" smtClean="0"/>
              <a:t> m</a:t>
            </a:r>
            <a:r>
              <a:rPr lang="en-US" baseline="30000" dirty="0" smtClean="0"/>
              <a:t>2</a:t>
            </a:r>
            <a:r>
              <a:rPr lang="en-US" dirty="0" smtClean="0"/>
              <a:t>/s. If something is released in the room how long does it take diffusion to spread it throughout the whole space.</a:t>
            </a:r>
          </a:p>
          <a:p>
            <a:r>
              <a:rPr lang="en-US" dirty="0" smtClean="0"/>
              <a:t>What if it is 0.1, 1 or 100 meters long?</a:t>
            </a:r>
            <a:endParaRPr lang="en-US" dirty="0"/>
          </a:p>
        </p:txBody>
      </p:sp>
      <p:pic>
        <p:nvPicPr>
          <p:cNvPr id="4" name="Picture 3"/>
          <p:cNvPicPr>
            <a:picLocks noChangeAspect="1"/>
          </p:cNvPicPr>
          <p:nvPr/>
        </p:nvPicPr>
        <p:blipFill>
          <a:blip r:embed="rId2"/>
          <a:stretch>
            <a:fillRect/>
          </a:stretch>
        </p:blipFill>
        <p:spPr>
          <a:xfrm>
            <a:off x="2225279" y="4287777"/>
            <a:ext cx="4831887" cy="2374821"/>
          </a:xfrm>
          <a:prstGeom prst="rect">
            <a:avLst/>
          </a:prstGeom>
        </p:spPr>
      </p:pic>
    </p:spTree>
    <p:extLst>
      <p:ext uri="{BB962C8B-B14F-4D97-AF65-F5344CB8AC3E}">
        <p14:creationId xmlns:p14="http://schemas.microsoft.com/office/powerpoint/2010/main" val="3180067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Basics on Contaminant Transport</a:t>
            </a:r>
            <a:endParaRPr lang="en-US" dirty="0"/>
          </a:p>
        </p:txBody>
      </p:sp>
      <p:cxnSp>
        <p:nvCxnSpPr>
          <p:cNvPr id="5" name="Straight Connector 4"/>
          <p:cNvCxnSpPr/>
          <p:nvPr/>
        </p:nvCxnSpPr>
        <p:spPr>
          <a:xfrm flipV="1">
            <a:off x="994833" y="2222526"/>
            <a:ext cx="6688667" cy="31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994833" y="3211009"/>
            <a:ext cx="6688667" cy="31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714500" y="2254276"/>
            <a:ext cx="10583" cy="988483"/>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194983" y="2254276"/>
            <a:ext cx="10583" cy="98848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725083" y="2476526"/>
            <a:ext cx="469900" cy="105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729321" y="2703007"/>
            <a:ext cx="469900" cy="105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744142" y="2950654"/>
            <a:ext cx="469900" cy="105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2772833" y="2703007"/>
            <a:ext cx="158750" cy="1333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3024748" y="2774498"/>
            <a:ext cx="162133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4713817" y="2370690"/>
            <a:ext cx="685800" cy="685800"/>
          </a:xfrm>
          <a:prstGeom prst="ellipse">
            <a:avLst/>
          </a:prstGeom>
          <a:solidFill>
            <a:schemeClr val="accent2">
              <a:lumMod val="25000"/>
              <a:lumOff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120897" y="4032276"/>
            <a:ext cx="6562603" cy="1477328"/>
          </a:xfrm>
          <a:prstGeom prst="rect">
            <a:avLst/>
          </a:prstGeom>
          <a:noFill/>
        </p:spPr>
        <p:txBody>
          <a:bodyPr wrap="square" rtlCol="0">
            <a:spAutoFit/>
          </a:bodyPr>
          <a:lstStyle/>
          <a:p>
            <a:r>
              <a:rPr lang="en-US" dirty="0" smtClean="0"/>
              <a:t>Dispersion – Because of random fluctuations in the flow (because of turbulence or boundaries) solute molecules spread over a greater area/volume (usually much faster than diffusion)</a:t>
            </a:r>
          </a:p>
          <a:p>
            <a:endParaRPr lang="en-US" dirty="0"/>
          </a:p>
          <a:p>
            <a:r>
              <a:rPr lang="en-US" dirty="0" smtClean="0"/>
              <a:t>Causes solute to dilute, because it spreads over a greater area/volume</a:t>
            </a:r>
            <a:endParaRPr lang="en-US" dirty="0"/>
          </a:p>
        </p:txBody>
      </p:sp>
      <p:sp>
        <p:nvSpPr>
          <p:cNvPr id="10" name="Curved Down Arrow 9"/>
          <p:cNvSpPr/>
          <p:nvPr/>
        </p:nvSpPr>
        <p:spPr>
          <a:xfrm>
            <a:off x="3158812" y="2654458"/>
            <a:ext cx="227955" cy="22860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Curved Down Arrow 18"/>
          <p:cNvSpPr/>
          <p:nvPr/>
        </p:nvSpPr>
        <p:spPr>
          <a:xfrm>
            <a:off x="3626864" y="2493459"/>
            <a:ext cx="227955" cy="22860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p:cNvSpPr/>
          <p:nvPr/>
        </p:nvSpPr>
        <p:spPr>
          <a:xfrm>
            <a:off x="3653144" y="2925146"/>
            <a:ext cx="227955" cy="22860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p:cNvSpPr/>
          <p:nvPr/>
        </p:nvSpPr>
        <p:spPr>
          <a:xfrm>
            <a:off x="4087346" y="2607759"/>
            <a:ext cx="227955" cy="22860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Curved Up Arrow 14"/>
          <p:cNvSpPr/>
          <p:nvPr/>
        </p:nvSpPr>
        <p:spPr>
          <a:xfrm>
            <a:off x="3235227" y="2400257"/>
            <a:ext cx="303940" cy="222139"/>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Curved Up Arrow 21"/>
          <p:cNvSpPr/>
          <p:nvPr/>
        </p:nvSpPr>
        <p:spPr>
          <a:xfrm>
            <a:off x="3349204" y="2883058"/>
            <a:ext cx="303940" cy="222139"/>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Curved Up Arrow 22"/>
          <p:cNvSpPr/>
          <p:nvPr/>
        </p:nvSpPr>
        <p:spPr>
          <a:xfrm>
            <a:off x="3859818" y="2400257"/>
            <a:ext cx="303940" cy="222139"/>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Curved Up Arrow 23"/>
          <p:cNvSpPr/>
          <p:nvPr/>
        </p:nvSpPr>
        <p:spPr>
          <a:xfrm>
            <a:off x="4011361" y="2911127"/>
            <a:ext cx="303940" cy="222139"/>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Content Placeholder 3"/>
          <p:cNvSpPr>
            <a:spLocks noGrp="1"/>
          </p:cNvSpPr>
          <p:nvPr>
            <p:ph idx="1"/>
          </p:nvPr>
        </p:nvSpPr>
        <p:spPr/>
        <p:txBody>
          <a:bodyPr/>
          <a:lstStyle/>
          <a:p>
            <a:r>
              <a:rPr lang="en-US" dirty="0" smtClean="0"/>
              <a:t>Turbulent Dispersion</a:t>
            </a:r>
            <a:endParaRPr lang="en-US" dirty="0"/>
          </a:p>
        </p:txBody>
      </p:sp>
      <p:pic>
        <p:nvPicPr>
          <p:cNvPr id="25" name="Picture 2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948" y="5617631"/>
            <a:ext cx="3759200" cy="977900"/>
          </a:xfrm>
          <a:prstGeom prst="rect">
            <a:avLst/>
          </a:prstGeom>
        </p:spPr>
      </p:pic>
    </p:spTree>
    <p:extLst>
      <p:ext uri="{BB962C8B-B14F-4D97-AF65-F5344CB8AC3E}">
        <p14:creationId xmlns:p14="http://schemas.microsoft.com/office/powerpoint/2010/main" val="3175243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Basics on Contaminant Transport</a:t>
            </a:r>
            <a:endParaRPr lang="en-US" dirty="0"/>
          </a:p>
        </p:txBody>
      </p:sp>
      <p:cxnSp>
        <p:nvCxnSpPr>
          <p:cNvPr id="5" name="Straight Connector 4"/>
          <p:cNvCxnSpPr/>
          <p:nvPr/>
        </p:nvCxnSpPr>
        <p:spPr>
          <a:xfrm flipV="1">
            <a:off x="994833" y="2222526"/>
            <a:ext cx="6688667" cy="31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994833" y="3211009"/>
            <a:ext cx="6688667" cy="31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714500" y="2254276"/>
            <a:ext cx="10583" cy="988483"/>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1820333" y="2254276"/>
            <a:ext cx="592667" cy="98848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725083" y="2476526"/>
            <a:ext cx="48895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729321" y="2703007"/>
            <a:ext cx="376762" cy="105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744142" y="2950654"/>
            <a:ext cx="234941" cy="105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2772833" y="2703007"/>
            <a:ext cx="158750" cy="1333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3024748" y="2774498"/>
            <a:ext cx="162133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4713817" y="2518834"/>
            <a:ext cx="461433" cy="474157"/>
          </a:xfrm>
          <a:prstGeom prst="ellipse">
            <a:avLst/>
          </a:prstGeom>
          <a:solidFill>
            <a:schemeClr val="accent2">
              <a:lumMod val="25000"/>
              <a:lumOff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120897" y="4032276"/>
            <a:ext cx="6562603" cy="1477328"/>
          </a:xfrm>
          <a:prstGeom prst="rect">
            <a:avLst/>
          </a:prstGeom>
          <a:noFill/>
        </p:spPr>
        <p:txBody>
          <a:bodyPr wrap="square" rtlCol="0">
            <a:spAutoFit/>
          </a:bodyPr>
          <a:lstStyle/>
          <a:p>
            <a:r>
              <a:rPr lang="en-US" dirty="0" smtClean="0"/>
              <a:t>Dispersion – Because of </a:t>
            </a:r>
            <a:r>
              <a:rPr lang="en-US" dirty="0" err="1" smtClean="0"/>
              <a:t>nonuniformity</a:t>
            </a:r>
            <a:r>
              <a:rPr lang="en-US" dirty="0" smtClean="0"/>
              <a:t> in the background flow solute molecules spread over a greater area/volume (usually faster than diffusion)</a:t>
            </a:r>
          </a:p>
          <a:p>
            <a:endParaRPr lang="en-US" dirty="0"/>
          </a:p>
          <a:p>
            <a:r>
              <a:rPr lang="en-US" dirty="0" smtClean="0"/>
              <a:t>Causes solute to dilute, because it spreads over a greater area/volume</a:t>
            </a:r>
            <a:endParaRPr lang="en-US" dirty="0"/>
          </a:p>
        </p:txBody>
      </p:sp>
      <p:sp>
        <p:nvSpPr>
          <p:cNvPr id="4" name="Content Placeholder 3"/>
          <p:cNvSpPr>
            <a:spLocks noGrp="1"/>
          </p:cNvSpPr>
          <p:nvPr>
            <p:ph idx="1"/>
          </p:nvPr>
        </p:nvSpPr>
        <p:spPr/>
        <p:txBody>
          <a:bodyPr/>
          <a:lstStyle/>
          <a:p>
            <a:r>
              <a:rPr lang="en-US" dirty="0" smtClean="0"/>
              <a:t>Mechanical Dispersion</a:t>
            </a:r>
            <a:endParaRPr lang="en-US" dirty="0"/>
          </a:p>
        </p:txBody>
      </p:sp>
      <p:pic>
        <p:nvPicPr>
          <p:cNvPr id="30" name="Picture 2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5317" y="5755217"/>
            <a:ext cx="4076700" cy="977900"/>
          </a:xfrm>
          <a:prstGeom prst="rect">
            <a:avLst/>
          </a:prstGeom>
        </p:spPr>
      </p:pic>
    </p:spTree>
    <p:extLst>
      <p:ext uri="{BB962C8B-B14F-4D97-AF65-F5344CB8AC3E}">
        <p14:creationId xmlns:p14="http://schemas.microsoft.com/office/powerpoint/2010/main" val="1026647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Recall</a:t>
            </a:r>
            <a:endParaRPr lang="en-US" dirty="0"/>
          </a:p>
        </p:txBody>
      </p:sp>
      <p:sp>
        <p:nvSpPr>
          <p:cNvPr id="3" name="Content Placeholder 2"/>
          <p:cNvSpPr>
            <a:spLocks noGrp="1"/>
          </p:cNvSpPr>
          <p:nvPr>
            <p:ph idx="1"/>
          </p:nvPr>
        </p:nvSpPr>
        <p:spPr/>
        <p:txBody>
          <a:bodyPr/>
          <a:lstStyle/>
          <a:p>
            <a:r>
              <a:rPr lang="en-US" dirty="0" smtClean="0"/>
              <a:t>Start in 1d (as in nothing can flow in y and z)</a:t>
            </a:r>
            <a:endParaRPr lang="en-US" dirty="0"/>
          </a:p>
        </p:txBody>
      </p:sp>
      <p:cxnSp>
        <p:nvCxnSpPr>
          <p:cNvPr id="5" name="Straight Connector 4"/>
          <p:cNvCxnSpPr/>
          <p:nvPr/>
        </p:nvCxnSpPr>
        <p:spPr>
          <a:xfrm flipV="1">
            <a:off x="127001" y="2592916"/>
            <a:ext cx="5344583" cy="21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127001" y="2872316"/>
            <a:ext cx="5344583" cy="21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545167" y="2751666"/>
            <a:ext cx="49741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465917" y="2614083"/>
            <a:ext cx="0" cy="258233"/>
          </a:xfrm>
          <a:prstGeom prst="line">
            <a:avLst/>
          </a:prstGeom>
          <a:ln w="12700">
            <a:prstDash val="sys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893475" y="2607738"/>
            <a:ext cx="0" cy="258233"/>
          </a:xfrm>
          <a:prstGeom prst="line">
            <a:avLst/>
          </a:prstGeom>
          <a:ln w="12700">
            <a:prstDash val="sysDash"/>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465917" y="3026833"/>
            <a:ext cx="427558"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465917" y="3000917"/>
            <a:ext cx="459305" cy="369332"/>
          </a:xfrm>
          <a:prstGeom prst="rect">
            <a:avLst/>
          </a:prstGeom>
          <a:noFill/>
        </p:spPr>
        <p:txBody>
          <a:bodyPr wrap="none" rtlCol="0">
            <a:spAutoFit/>
          </a:bodyPr>
          <a:lstStyle/>
          <a:p>
            <a:r>
              <a:rPr lang="en-US" i="1" dirty="0" err="1" smtClean="0">
                <a:latin typeface="Symbol" charset="2"/>
                <a:cs typeface="Symbol" charset="2"/>
              </a:rPr>
              <a:t>D</a:t>
            </a:r>
            <a:r>
              <a:rPr lang="en-US" i="1" dirty="0" err="1" smtClean="0"/>
              <a:t>x</a:t>
            </a:r>
            <a:endParaRPr lang="en-US" i="1" dirty="0"/>
          </a:p>
        </p:txBody>
      </p:sp>
      <p:pic>
        <p:nvPicPr>
          <p:cNvPr id="15" name="Picture 1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5916" y="2313560"/>
            <a:ext cx="2738967" cy="713273"/>
          </a:xfrm>
          <a:prstGeom prst="rect">
            <a:avLst/>
          </a:prstGeom>
          <a:ln w="12700">
            <a:noFill/>
          </a:ln>
        </p:spPr>
      </p:pic>
      <p:cxnSp>
        <p:nvCxnSpPr>
          <p:cNvPr id="20" name="Straight Arrow Connector 19"/>
          <p:cNvCxnSpPr/>
          <p:nvPr/>
        </p:nvCxnSpPr>
        <p:spPr>
          <a:xfrm flipV="1">
            <a:off x="3238500" y="2614083"/>
            <a:ext cx="0" cy="27940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368969" y="2538968"/>
            <a:ext cx="455586" cy="369332"/>
          </a:xfrm>
          <a:prstGeom prst="rect">
            <a:avLst/>
          </a:prstGeom>
          <a:noFill/>
        </p:spPr>
        <p:txBody>
          <a:bodyPr wrap="none" rtlCol="0">
            <a:spAutoFit/>
          </a:bodyPr>
          <a:lstStyle/>
          <a:p>
            <a:r>
              <a:rPr lang="en-US" i="1" dirty="0" err="1" smtClean="0">
                <a:latin typeface="Symbol" charset="2"/>
                <a:cs typeface="Symbol" charset="2"/>
              </a:rPr>
              <a:t>D</a:t>
            </a:r>
            <a:r>
              <a:rPr lang="en-US" i="1" dirty="0" err="1"/>
              <a:t>y</a:t>
            </a:r>
            <a:endParaRPr lang="en-US" i="1" dirty="0"/>
          </a:p>
        </p:txBody>
      </p:sp>
      <p:cxnSp>
        <p:nvCxnSpPr>
          <p:cNvPr id="28" name="Straight Connector 27"/>
          <p:cNvCxnSpPr/>
          <p:nvPr/>
        </p:nvCxnSpPr>
        <p:spPr>
          <a:xfrm flipV="1">
            <a:off x="406401" y="2385483"/>
            <a:ext cx="5344583" cy="21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2465917" y="2427815"/>
            <a:ext cx="152400" cy="153485"/>
          </a:xfrm>
          <a:prstGeom prst="line">
            <a:avLst/>
          </a:prstGeom>
          <a:ln w="12700">
            <a:prstDash val="sys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2904058" y="2421470"/>
            <a:ext cx="152400" cy="153485"/>
          </a:xfrm>
          <a:prstGeom prst="line">
            <a:avLst/>
          </a:prstGeom>
          <a:ln w="12700">
            <a:prstDash val="sysDash"/>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3204620" y="2410888"/>
            <a:ext cx="182042" cy="19261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354913" y="2265917"/>
            <a:ext cx="456150" cy="369332"/>
          </a:xfrm>
          <a:prstGeom prst="rect">
            <a:avLst/>
          </a:prstGeom>
          <a:noFill/>
        </p:spPr>
        <p:txBody>
          <a:bodyPr wrap="none" rtlCol="0">
            <a:spAutoFit/>
          </a:bodyPr>
          <a:lstStyle/>
          <a:p>
            <a:r>
              <a:rPr lang="en-US" i="1" dirty="0" err="1" smtClean="0">
                <a:latin typeface="Symbol" charset="2"/>
                <a:cs typeface="Symbol" charset="2"/>
              </a:rPr>
              <a:t>D</a:t>
            </a:r>
            <a:r>
              <a:rPr lang="en-US" i="1" dirty="0" err="1" smtClean="0"/>
              <a:t>z</a:t>
            </a:r>
            <a:endParaRPr lang="en-US" i="1" dirty="0"/>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913" y="3602566"/>
            <a:ext cx="1803400" cy="647700"/>
          </a:xfrm>
          <a:prstGeom prst="rect">
            <a:avLst/>
          </a:prstGeom>
        </p:spPr>
      </p:pic>
      <p:sp>
        <p:nvSpPr>
          <p:cNvPr id="9" name="TextBox 8"/>
          <p:cNvSpPr txBox="1"/>
          <p:nvPr/>
        </p:nvSpPr>
        <p:spPr>
          <a:xfrm>
            <a:off x="6275916" y="3621731"/>
            <a:ext cx="2559050" cy="461665"/>
          </a:xfrm>
          <a:prstGeom prst="rect">
            <a:avLst/>
          </a:prstGeom>
          <a:noFill/>
        </p:spPr>
        <p:txBody>
          <a:bodyPr wrap="square" rtlCol="0">
            <a:spAutoFit/>
          </a:bodyPr>
          <a:lstStyle/>
          <a:p>
            <a:r>
              <a:rPr lang="en-US" sz="2400" b="1" dirty="0" smtClean="0"/>
              <a:t>What is the flux </a:t>
            </a:r>
            <a:r>
              <a:rPr lang="en-US" sz="2400" b="1" i="1" dirty="0" smtClean="0"/>
              <a:t>j</a:t>
            </a:r>
            <a:r>
              <a:rPr lang="en-US" sz="2400" b="1" dirty="0" smtClean="0"/>
              <a:t>?</a:t>
            </a:r>
            <a:endParaRPr lang="en-US" sz="2400" b="1" dirty="0"/>
          </a:p>
        </p:txBody>
      </p:sp>
      <p:pic>
        <p:nvPicPr>
          <p:cNvPr id="16" name="Picture 1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7317" y="4652433"/>
            <a:ext cx="4394200" cy="304800"/>
          </a:xfrm>
          <a:prstGeom prst="rect">
            <a:avLst/>
          </a:prstGeom>
        </p:spPr>
      </p:pic>
      <p:sp>
        <p:nvSpPr>
          <p:cNvPr id="17" name="Right Arrow 16"/>
          <p:cNvSpPr/>
          <p:nvPr/>
        </p:nvSpPr>
        <p:spPr>
          <a:xfrm>
            <a:off x="127001" y="5715000"/>
            <a:ext cx="1054099" cy="3386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7056" y="5511800"/>
            <a:ext cx="4394200" cy="749300"/>
          </a:xfrm>
          <a:prstGeom prst="rect">
            <a:avLst/>
          </a:prstGeom>
          <a:ln w="41275">
            <a:solidFill>
              <a:schemeClr val="accent1"/>
            </a:solidFill>
          </a:ln>
        </p:spPr>
      </p:pic>
      <p:pic>
        <p:nvPicPr>
          <p:cNvPr id="19" name="Picture 1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7500" y="6449483"/>
            <a:ext cx="3746500" cy="266700"/>
          </a:xfrm>
          <a:prstGeom prst="rect">
            <a:avLst/>
          </a:prstGeom>
        </p:spPr>
      </p:pic>
    </p:spTree>
    <p:extLst>
      <p:ext uri="{BB962C8B-B14F-4D97-AF65-F5344CB8AC3E}">
        <p14:creationId xmlns:p14="http://schemas.microsoft.com/office/powerpoint/2010/main" val="625992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Advection Dispersion Equation</a:t>
            </a:r>
            <a:endParaRPr lang="en-US" dirty="0"/>
          </a:p>
        </p:txBody>
      </p:sp>
      <p:sp>
        <p:nvSpPr>
          <p:cNvPr id="3" name="Content Placeholder 2"/>
          <p:cNvSpPr>
            <a:spLocks noGrp="1"/>
          </p:cNvSpPr>
          <p:nvPr>
            <p:ph idx="1"/>
          </p:nvPr>
        </p:nvSpPr>
        <p:spPr/>
        <p:txBody>
          <a:bodyPr>
            <a:normAutofit fontScale="92500"/>
          </a:bodyPr>
          <a:lstStyle/>
          <a:p>
            <a:r>
              <a:rPr lang="en-US" dirty="0" smtClean="0"/>
              <a:t>This is the most fundamental transport equation you will likely encounter and is important for transport in all environmental systems.</a:t>
            </a:r>
          </a:p>
          <a:p>
            <a:endParaRPr lang="en-US" dirty="0"/>
          </a:p>
          <a:p>
            <a:endParaRPr lang="en-US" dirty="0" smtClean="0"/>
          </a:p>
          <a:p>
            <a:endParaRPr lang="en-US" dirty="0"/>
          </a:p>
          <a:p>
            <a:r>
              <a:rPr lang="en-US" dirty="0" smtClean="0"/>
              <a:t>The details on where u and </a:t>
            </a:r>
            <a:r>
              <a:rPr lang="en-US" dirty="0" err="1" smtClean="0"/>
              <a:t>D</a:t>
            </a:r>
            <a:r>
              <a:rPr lang="en-US" baseline="-25000" dirty="0" err="1" smtClean="0"/>
              <a:t>tot</a:t>
            </a:r>
            <a:r>
              <a:rPr lang="en-US" baseline="-25000" dirty="0" smtClean="0"/>
              <a:t> </a:t>
            </a:r>
            <a:r>
              <a:rPr lang="en-US" dirty="0" smtClean="0"/>
              <a:t>come from will vary from system to system, but the overall equation will be the same.</a:t>
            </a:r>
            <a:endParaRPr lang="en-US" dirty="0"/>
          </a:p>
        </p:txBody>
      </p:sp>
      <p:pic>
        <p:nvPicPr>
          <p:cNvPr id="4" name="Picture 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317" y="3361267"/>
            <a:ext cx="4394200" cy="749300"/>
          </a:xfrm>
          <a:prstGeom prst="rect">
            <a:avLst/>
          </a:prstGeom>
        </p:spPr>
      </p:pic>
    </p:spTree>
    <p:extLst>
      <p:ext uri="{BB962C8B-B14F-4D97-AF65-F5344CB8AC3E}">
        <p14:creationId xmlns:p14="http://schemas.microsoft.com/office/powerpoint/2010/main" val="35223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General</a:t>
            </a:r>
            <a:endParaRPr lang="en-US" dirty="0"/>
          </a:p>
        </p:txBody>
      </p:sp>
      <p:sp>
        <p:nvSpPr>
          <p:cNvPr id="3" name="Content Placeholder 2"/>
          <p:cNvSpPr>
            <a:spLocks noGrp="1"/>
          </p:cNvSpPr>
          <p:nvPr>
            <p:ph idx="1"/>
          </p:nvPr>
        </p:nvSpPr>
        <p:spPr/>
        <p:txBody>
          <a:bodyPr>
            <a:normAutofit/>
          </a:bodyPr>
          <a:lstStyle/>
          <a:p>
            <a:r>
              <a:rPr lang="en-US" dirty="0" smtClean="0"/>
              <a:t>ADE in general Dimensions</a:t>
            </a:r>
          </a:p>
          <a:p>
            <a:endParaRPr lang="en-US" dirty="0"/>
          </a:p>
          <a:p>
            <a:pPr marL="0" indent="0">
              <a:buNone/>
            </a:pPr>
            <a:endParaRPr lang="en-US" dirty="0"/>
          </a:p>
          <a:p>
            <a:r>
              <a:rPr lang="en-US" dirty="0" smtClean="0"/>
              <a:t>If flow is incompressible</a:t>
            </a:r>
          </a:p>
          <a:p>
            <a:pPr marL="0" indent="0">
              <a:buNone/>
            </a:pPr>
            <a:endParaRPr lang="en-US" dirty="0" smtClean="0"/>
          </a:p>
          <a:p>
            <a:r>
              <a:rPr lang="en-US" dirty="0" smtClean="0"/>
              <a:t>In 3d (for constant D and incompressible flow)</a:t>
            </a:r>
            <a:endParaRPr lang="en-US" dirty="0"/>
          </a:p>
        </p:txBody>
      </p:sp>
      <p:graphicFrame>
        <p:nvGraphicFramePr>
          <p:cNvPr id="4" name="Object 2"/>
          <p:cNvGraphicFramePr>
            <a:graphicFrameLocks noChangeAspect="1"/>
          </p:cNvGraphicFramePr>
          <p:nvPr>
            <p:extLst>
              <p:ext uri="{D42A27DB-BD31-4B8C-83A1-F6EECF244321}">
                <p14:modId xmlns:p14="http://schemas.microsoft.com/office/powerpoint/2010/main" val="3875074005"/>
              </p:ext>
            </p:extLst>
          </p:nvPr>
        </p:nvGraphicFramePr>
        <p:xfrm>
          <a:off x="1889125" y="2278063"/>
          <a:ext cx="3873500" cy="898525"/>
        </p:xfrm>
        <a:graphic>
          <a:graphicData uri="http://schemas.openxmlformats.org/presentationml/2006/ole">
            <mc:AlternateContent xmlns:mc="http://schemas.openxmlformats.org/markup-compatibility/2006">
              <mc:Choice xmlns:v="urn:schemas-microsoft-com:vml" Requires="v">
                <p:oleObj spid="_x0000_s1234" name="Equation" r:id="rId3" imgW="1638300" imgH="406400" progId="Equation.3">
                  <p:embed/>
                </p:oleObj>
              </mc:Choice>
              <mc:Fallback>
                <p:oleObj name="Equation" r:id="rId3" imgW="1638300" imgH="406400" progId="Equation.3">
                  <p:embed/>
                  <p:pic>
                    <p:nvPicPr>
                      <p:cNvPr id="0" name=""/>
                      <p:cNvPicPr>
                        <a:picLocks noChangeAspect="1" noChangeArrowheads="1"/>
                      </p:cNvPicPr>
                      <p:nvPr/>
                    </p:nvPicPr>
                    <p:blipFill>
                      <a:blip r:embed="rId4"/>
                      <a:srcRect/>
                      <a:stretch>
                        <a:fillRect/>
                      </a:stretch>
                    </p:blipFill>
                    <p:spPr bwMode="auto">
                      <a:xfrm>
                        <a:off x="1889125" y="2278063"/>
                        <a:ext cx="3873500" cy="898525"/>
                      </a:xfrm>
                      <a:prstGeom prst="rect">
                        <a:avLst/>
                      </a:prstGeom>
                      <a:noFill/>
                      <a:extLst/>
                    </p:spPr>
                  </p:pic>
                </p:oleObj>
              </mc:Fallback>
            </mc:AlternateContent>
          </a:graphicData>
        </a:graphic>
      </p:graphicFrame>
      <p:graphicFrame>
        <p:nvGraphicFramePr>
          <p:cNvPr id="5" name="Object 2"/>
          <p:cNvGraphicFramePr>
            <a:graphicFrameLocks noChangeAspect="1"/>
          </p:cNvGraphicFramePr>
          <p:nvPr>
            <p:extLst>
              <p:ext uri="{D42A27DB-BD31-4B8C-83A1-F6EECF244321}">
                <p14:modId xmlns:p14="http://schemas.microsoft.com/office/powerpoint/2010/main" val="2070071905"/>
              </p:ext>
            </p:extLst>
          </p:nvPr>
        </p:nvGraphicFramePr>
        <p:xfrm>
          <a:off x="569913" y="5580063"/>
          <a:ext cx="7716837" cy="1011237"/>
        </p:xfrm>
        <a:graphic>
          <a:graphicData uri="http://schemas.openxmlformats.org/presentationml/2006/ole">
            <mc:AlternateContent xmlns:mc="http://schemas.openxmlformats.org/markup-compatibility/2006">
              <mc:Choice xmlns:v="urn:schemas-microsoft-com:vml" Requires="v">
                <p:oleObj spid="_x0000_s1235" name="Equation" r:id="rId5" imgW="3263900" imgH="457200" progId="Equation.3">
                  <p:embed/>
                </p:oleObj>
              </mc:Choice>
              <mc:Fallback>
                <p:oleObj name="Equation" r:id="rId5" imgW="3263900" imgH="457200" progId="Equation.3">
                  <p:embed/>
                  <p:pic>
                    <p:nvPicPr>
                      <p:cNvPr id="0" name=""/>
                      <p:cNvPicPr>
                        <a:picLocks noChangeAspect="1" noChangeArrowheads="1"/>
                      </p:cNvPicPr>
                      <p:nvPr/>
                    </p:nvPicPr>
                    <p:blipFill>
                      <a:blip r:embed="rId6"/>
                      <a:srcRect/>
                      <a:stretch>
                        <a:fillRect/>
                      </a:stretch>
                    </p:blipFill>
                    <p:spPr bwMode="auto">
                      <a:xfrm>
                        <a:off x="569913" y="5580063"/>
                        <a:ext cx="7716837" cy="1011237"/>
                      </a:xfrm>
                      <a:prstGeom prst="rect">
                        <a:avLst/>
                      </a:prstGeom>
                      <a:noFill/>
                      <a:extLst/>
                    </p:spPr>
                  </p:pic>
                </p:oleObj>
              </mc:Fallback>
            </mc:AlternateContent>
          </a:graphicData>
        </a:graphic>
      </p:graphicFrame>
      <p:graphicFrame>
        <p:nvGraphicFramePr>
          <p:cNvPr id="6" name="Object 2"/>
          <p:cNvGraphicFramePr>
            <a:graphicFrameLocks noChangeAspect="1"/>
          </p:cNvGraphicFramePr>
          <p:nvPr>
            <p:extLst>
              <p:ext uri="{D42A27DB-BD31-4B8C-83A1-F6EECF244321}">
                <p14:modId xmlns:p14="http://schemas.microsoft.com/office/powerpoint/2010/main" val="1342292888"/>
              </p:ext>
            </p:extLst>
          </p:nvPr>
        </p:nvGraphicFramePr>
        <p:xfrm>
          <a:off x="4942019" y="3548592"/>
          <a:ext cx="1500187" cy="644525"/>
        </p:xfrm>
        <a:graphic>
          <a:graphicData uri="http://schemas.openxmlformats.org/presentationml/2006/ole">
            <mc:AlternateContent xmlns:mc="http://schemas.openxmlformats.org/markup-compatibility/2006">
              <mc:Choice xmlns:v="urn:schemas-microsoft-com:vml" Requires="v">
                <p:oleObj spid="_x0000_s1236" name="Equation" r:id="rId7" imgW="635000" imgH="292100" progId="Equation.3">
                  <p:embed/>
                </p:oleObj>
              </mc:Choice>
              <mc:Fallback>
                <p:oleObj name="Equation" r:id="rId7" imgW="635000" imgH="292100" progId="Equation.3">
                  <p:embed/>
                  <p:pic>
                    <p:nvPicPr>
                      <p:cNvPr id="0" name=""/>
                      <p:cNvPicPr>
                        <a:picLocks noChangeAspect="1" noChangeArrowheads="1"/>
                      </p:cNvPicPr>
                      <p:nvPr/>
                    </p:nvPicPr>
                    <p:blipFill>
                      <a:blip r:embed="rId8"/>
                      <a:srcRect/>
                      <a:stretch>
                        <a:fillRect/>
                      </a:stretch>
                    </p:blipFill>
                    <p:spPr bwMode="auto">
                      <a:xfrm>
                        <a:off x="4942019" y="3548592"/>
                        <a:ext cx="1500187" cy="644525"/>
                      </a:xfrm>
                      <a:prstGeom prst="rect">
                        <a:avLst/>
                      </a:prstGeom>
                      <a:noFill/>
                      <a:extLst/>
                    </p:spPr>
                  </p:pic>
                </p:oleObj>
              </mc:Fallback>
            </mc:AlternateContent>
          </a:graphicData>
        </a:graphic>
      </p:graphicFrame>
    </p:spTree>
    <p:extLst>
      <p:ext uri="{BB962C8B-B14F-4D97-AF65-F5344CB8AC3E}">
        <p14:creationId xmlns:p14="http://schemas.microsoft.com/office/powerpoint/2010/main" val="44655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1d -&gt;The Fundamental Solution</a:t>
            </a:r>
            <a:endParaRPr lang="en-US" dirty="0"/>
          </a:p>
        </p:txBody>
      </p:sp>
      <p:sp>
        <p:nvSpPr>
          <p:cNvPr id="3" name="Content Placeholder 2"/>
          <p:cNvSpPr>
            <a:spLocks noGrp="1"/>
          </p:cNvSpPr>
          <p:nvPr>
            <p:ph idx="1"/>
          </p:nvPr>
        </p:nvSpPr>
        <p:spPr>
          <a:xfrm>
            <a:off x="658813" y="3791716"/>
            <a:ext cx="7824787" cy="2334447"/>
          </a:xfrm>
        </p:spPr>
        <p:txBody>
          <a:bodyPr/>
          <a:lstStyle/>
          <a:p>
            <a:r>
              <a:rPr lang="en-US" dirty="0" smtClean="0"/>
              <a:t>Solution</a:t>
            </a:r>
          </a:p>
        </p:txBody>
      </p:sp>
      <p:graphicFrame>
        <p:nvGraphicFramePr>
          <p:cNvPr id="39938" name="Object 2"/>
          <p:cNvGraphicFramePr>
            <a:graphicFrameLocks noChangeAspect="1"/>
          </p:cNvGraphicFramePr>
          <p:nvPr/>
        </p:nvGraphicFramePr>
        <p:xfrm>
          <a:off x="4870450" y="2730500"/>
          <a:ext cx="2921000" cy="331788"/>
        </p:xfrm>
        <a:graphic>
          <a:graphicData uri="http://schemas.openxmlformats.org/presentationml/2006/ole">
            <mc:AlternateContent xmlns:mc="http://schemas.openxmlformats.org/markup-compatibility/2006">
              <mc:Choice xmlns:v="urn:schemas-microsoft-com:vml" Requires="v">
                <p:oleObj spid="_x0000_s2247" name="Equation" r:id="rId3" imgW="1358900" imgH="165100" progId="Equation.3">
                  <p:embed/>
                </p:oleObj>
              </mc:Choice>
              <mc:Fallback>
                <p:oleObj name="Equation" r:id="rId3" imgW="1358900" imgH="165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450" y="2730500"/>
                        <a:ext cx="2921000" cy="331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939" name="Object 3"/>
          <p:cNvGraphicFramePr>
            <a:graphicFrameLocks noChangeAspect="1"/>
          </p:cNvGraphicFramePr>
          <p:nvPr>
            <p:extLst>
              <p:ext uri="{D42A27DB-BD31-4B8C-83A1-F6EECF244321}">
                <p14:modId xmlns:p14="http://schemas.microsoft.com/office/powerpoint/2010/main" val="3074990517"/>
              </p:ext>
            </p:extLst>
          </p:nvPr>
        </p:nvGraphicFramePr>
        <p:xfrm>
          <a:off x="1219200" y="2219325"/>
          <a:ext cx="3409950" cy="1131888"/>
        </p:xfrm>
        <a:graphic>
          <a:graphicData uri="http://schemas.openxmlformats.org/presentationml/2006/ole">
            <mc:AlternateContent xmlns:mc="http://schemas.openxmlformats.org/markup-compatibility/2006">
              <mc:Choice xmlns:v="urn:schemas-microsoft-com:vml" Requires="v">
                <p:oleObj spid="_x0000_s2248" name="Equation" r:id="rId5" imgW="1219200" imgH="431800" progId="Equation.3">
                  <p:embed/>
                </p:oleObj>
              </mc:Choice>
              <mc:Fallback>
                <p:oleObj name="Equation" r:id="rId5" imgW="1219200" imgH="431800" progId="Equation.3">
                  <p:embed/>
                  <p:pic>
                    <p:nvPicPr>
                      <p:cNvPr id="0" name=""/>
                      <p:cNvPicPr>
                        <a:picLocks noChangeAspect="1" noChangeArrowheads="1"/>
                      </p:cNvPicPr>
                      <p:nvPr/>
                    </p:nvPicPr>
                    <p:blipFill>
                      <a:blip r:embed="rId6"/>
                      <a:srcRect/>
                      <a:stretch>
                        <a:fillRect/>
                      </a:stretch>
                    </p:blipFill>
                    <p:spPr bwMode="auto">
                      <a:xfrm>
                        <a:off x="1219200" y="2219325"/>
                        <a:ext cx="3409950" cy="1131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64" name="Object 4"/>
          <p:cNvGraphicFramePr>
            <a:graphicFrameLocks noChangeAspect="1"/>
          </p:cNvGraphicFramePr>
          <p:nvPr>
            <p:extLst>
              <p:ext uri="{D42A27DB-BD31-4B8C-83A1-F6EECF244321}">
                <p14:modId xmlns:p14="http://schemas.microsoft.com/office/powerpoint/2010/main" val="1981472401"/>
              </p:ext>
            </p:extLst>
          </p:nvPr>
        </p:nvGraphicFramePr>
        <p:xfrm>
          <a:off x="2971800" y="4192588"/>
          <a:ext cx="2882900" cy="1122362"/>
        </p:xfrm>
        <a:graphic>
          <a:graphicData uri="http://schemas.openxmlformats.org/presentationml/2006/ole">
            <mc:AlternateContent xmlns:mc="http://schemas.openxmlformats.org/markup-compatibility/2006">
              <mc:Choice xmlns:v="urn:schemas-microsoft-com:vml" Requires="v">
                <p:oleObj spid="_x0000_s2249" name="Equation" r:id="rId7" imgW="1282700" imgH="533400" progId="Equation.3">
                  <p:embed/>
                </p:oleObj>
              </mc:Choice>
              <mc:Fallback>
                <p:oleObj name="Equation" r:id="rId7" imgW="1282700" imgH="533400" progId="Equation.3">
                  <p:embed/>
                  <p:pic>
                    <p:nvPicPr>
                      <p:cNvPr id="0" name=""/>
                      <p:cNvPicPr>
                        <a:picLocks noChangeAspect="1" noChangeArrowheads="1"/>
                      </p:cNvPicPr>
                      <p:nvPr/>
                    </p:nvPicPr>
                    <p:blipFill>
                      <a:blip r:embed="rId8"/>
                      <a:srcRect/>
                      <a:stretch>
                        <a:fillRect/>
                      </a:stretch>
                    </p:blipFill>
                    <p:spPr bwMode="auto">
                      <a:xfrm>
                        <a:off x="2971800" y="4192588"/>
                        <a:ext cx="2882900" cy="1122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 name="Straight Arrow Connector 7"/>
          <p:cNvCxnSpPr/>
          <p:nvPr/>
        </p:nvCxnSpPr>
        <p:spPr>
          <a:xfrm rot="16200000" flipV="1">
            <a:off x="6560212" y="3241590"/>
            <a:ext cx="460578" cy="1019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041906" y="3607050"/>
            <a:ext cx="2441694" cy="369332"/>
          </a:xfrm>
          <a:prstGeom prst="rect">
            <a:avLst/>
          </a:prstGeom>
          <a:noFill/>
        </p:spPr>
        <p:txBody>
          <a:bodyPr wrap="none" rtlCol="0">
            <a:spAutoFit/>
          </a:bodyPr>
          <a:lstStyle/>
          <a:p>
            <a:r>
              <a:rPr lang="en-US" dirty="0" smtClean="0"/>
              <a:t>Mass of solute injected</a:t>
            </a:r>
            <a:endParaRPr lang="en-US" dirty="0"/>
          </a:p>
        </p:txBody>
      </p:sp>
    </p:spTree>
    <p:extLst>
      <p:ext uri="{BB962C8B-B14F-4D97-AF65-F5344CB8AC3E}">
        <p14:creationId xmlns:p14="http://schemas.microsoft.com/office/powerpoint/2010/main" val="1947409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important properties</a:t>
            </a:r>
            <a:endParaRPr lang="en-US" dirty="0"/>
          </a:p>
        </p:txBody>
      </p:sp>
      <p:sp>
        <p:nvSpPr>
          <p:cNvPr id="3" name="Content Placeholder 2"/>
          <p:cNvSpPr>
            <a:spLocks noGrp="1"/>
          </p:cNvSpPr>
          <p:nvPr>
            <p:ph idx="1"/>
          </p:nvPr>
        </p:nvSpPr>
        <p:spPr>
          <a:xfrm>
            <a:off x="658813" y="2736684"/>
            <a:ext cx="7824787" cy="3389480"/>
          </a:xfrm>
        </p:spPr>
        <p:txBody>
          <a:bodyPr/>
          <a:lstStyle/>
          <a:p>
            <a:r>
              <a:rPr lang="en-US" dirty="0" smtClean="0"/>
              <a:t>Peak Concentration</a:t>
            </a:r>
          </a:p>
          <a:p>
            <a:endParaRPr lang="en-US" dirty="0"/>
          </a:p>
          <a:p>
            <a:r>
              <a:rPr lang="en-US" dirty="0" smtClean="0"/>
              <a:t>Center of the Plume</a:t>
            </a:r>
          </a:p>
          <a:p>
            <a:endParaRPr lang="en-US" dirty="0"/>
          </a:p>
          <a:p>
            <a:r>
              <a:rPr lang="en-US" dirty="0" smtClean="0"/>
              <a:t>Characteristic Width of the Plume</a:t>
            </a:r>
          </a:p>
        </p:txBody>
      </p:sp>
      <p:graphicFrame>
        <p:nvGraphicFramePr>
          <p:cNvPr id="40964" name="Object 4"/>
          <p:cNvGraphicFramePr>
            <a:graphicFrameLocks noChangeAspect="1"/>
          </p:cNvGraphicFramePr>
          <p:nvPr>
            <p:extLst>
              <p:ext uri="{D42A27DB-BD31-4B8C-83A1-F6EECF244321}">
                <p14:modId xmlns:p14="http://schemas.microsoft.com/office/powerpoint/2010/main" val="835205540"/>
              </p:ext>
            </p:extLst>
          </p:nvPr>
        </p:nvGraphicFramePr>
        <p:xfrm>
          <a:off x="2971800" y="1371600"/>
          <a:ext cx="2882900" cy="1122362"/>
        </p:xfrm>
        <a:graphic>
          <a:graphicData uri="http://schemas.openxmlformats.org/presentationml/2006/ole">
            <mc:AlternateContent xmlns:mc="http://schemas.openxmlformats.org/markup-compatibility/2006">
              <mc:Choice xmlns:v="urn:schemas-microsoft-com:vml" Requires="v">
                <p:oleObj spid="_x0000_s10279" name="Equation" r:id="rId3" imgW="1282700" imgH="533400" progId="Equation.3">
                  <p:embed/>
                </p:oleObj>
              </mc:Choice>
              <mc:Fallback>
                <p:oleObj name="Equation" r:id="rId3" imgW="1282700" imgH="533400" progId="Equation.3">
                  <p:embed/>
                  <p:pic>
                    <p:nvPicPr>
                      <p:cNvPr id="0" name=""/>
                      <p:cNvPicPr>
                        <a:picLocks noChangeAspect="1" noChangeArrowheads="1"/>
                      </p:cNvPicPr>
                      <p:nvPr/>
                    </p:nvPicPr>
                    <p:blipFill>
                      <a:blip r:embed="rId4"/>
                      <a:srcRect/>
                      <a:stretch>
                        <a:fillRect/>
                      </a:stretch>
                    </p:blipFill>
                    <p:spPr bwMode="auto">
                      <a:xfrm>
                        <a:off x="2971800" y="1371600"/>
                        <a:ext cx="2882900" cy="1122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4"/>
          <p:cNvGraphicFramePr>
            <a:graphicFrameLocks noChangeAspect="1"/>
          </p:cNvGraphicFramePr>
          <p:nvPr>
            <p:extLst>
              <p:ext uri="{D42A27DB-BD31-4B8C-83A1-F6EECF244321}">
                <p14:modId xmlns:p14="http://schemas.microsoft.com/office/powerpoint/2010/main" val="1340704041"/>
              </p:ext>
            </p:extLst>
          </p:nvPr>
        </p:nvGraphicFramePr>
        <p:xfrm>
          <a:off x="4343400" y="2781131"/>
          <a:ext cx="2111375" cy="935037"/>
        </p:xfrm>
        <a:graphic>
          <a:graphicData uri="http://schemas.openxmlformats.org/presentationml/2006/ole">
            <mc:AlternateContent xmlns:mc="http://schemas.openxmlformats.org/markup-compatibility/2006">
              <mc:Choice xmlns:v="urn:schemas-microsoft-com:vml" Requires="v">
                <p:oleObj spid="_x0000_s10280" name="Equation" r:id="rId5" imgW="939800" imgH="444500" progId="Equation.3">
                  <p:embed/>
                </p:oleObj>
              </mc:Choice>
              <mc:Fallback>
                <p:oleObj name="Equation" r:id="rId5" imgW="939800" imgH="444500" progId="Equation.3">
                  <p:embed/>
                  <p:pic>
                    <p:nvPicPr>
                      <p:cNvPr id="0" name=""/>
                      <p:cNvPicPr>
                        <a:picLocks noChangeAspect="1" noChangeArrowheads="1"/>
                      </p:cNvPicPr>
                      <p:nvPr/>
                    </p:nvPicPr>
                    <p:blipFill>
                      <a:blip r:embed="rId6"/>
                      <a:srcRect/>
                      <a:stretch>
                        <a:fillRect/>
                      </a:stretch>
                    </p:blipFill>
                    <p:spPr bwMode="auto">
                      <a:xfrm>
                        <a:off x="4343400" y="2781131"/>
                        <a:ext cx="2111375" cy="935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4"/>
          <p:cNvGraphicFramePr>
            <a:graphicFrameLocks noChangeAspect="1"/>
          </p:cNvGraphicFramePr>
          <p:nvPr>
            <p:extLst>
              <p:ext uri="{D42A27DB-BD31-4B8C-83A1-F6EECF244321}">
                <p14:modId xmlns:p14="http://schemas.microsoft.com/office/powerpoint/2010/main" val="3098700763"/>
              </p:ext>
            </p:extLst>
          </p:nvPr>
        </p:nvGraphicFramePr>
        <p:xfrm>
          <a:off x="4221163" y="4321175"/>
          <a:ext cx="1825625" cy="508000"/>
        </p:xfrm>
        <a:graphic>
          <a:graphicData uri="http://schemas.openxmlformats.org/presentationml/2006/ole">
            <mc:AlternateContent xmlns:mc="http://schemas.openxmlformats.org/markup-compatibility/2006">
              <mc:Choice xmlns:v="urn:schemas-microsoft-com:vml" Requires="v">
                <p:oleObj spid="_x0000_s10281" name="Equation" r:id="rId7" imgW="812800" imgH="241300" progId="Equation.3">
                  <p:embed/>
                </p:oleObj>
              </mc:Choice>
              <mc:Fallback>
                <p:oleObj name="Equation" r:id="rId7" imgW="812800" imgH="241300" progId="Equation.3">
                  <p:embed/>
                  <p:pic>
                    <p:nvPicPr>
                      <p:cNvPr id="0" name=""/>
                      <p:cNvPicPr>
                        <a:picLocks noChangeAspect="1" noChangeArrowheads="1"/>
                      </p:cNvPicPr>
                      <p:nvPr/>
                    </p:nvPicPr>
                    <p:blipFill>
                      <a:blip r:embed="rId8"/>
                      <a:srcRect/>
                      <a:stretch>
                        <a:fillRect/>
                      </a:stretch>
                    </p:blipFill>
                    <p:spPr bwMode="auto">
                      <a:xfrm>
                        <a:off x="4221163" y="4321175"/>
                        <a:ext cx="1825625"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4"/>
          <p:cNvGraphicFramePr>
            <a:graphicFrameLocks noChangeAspect="1"/>
          </p:cNvGraphicFramePr>
          <p:nvPr>
            <p:extLst>
              <p:ext uri="{D42A27DB-BD31-4B8C-83A1-F6EECF244321}">
                <p14:modId xmlns:p14="http://schemas.microsoft.com/office/powerpoint/2010/main" val="4204046731"/>
              </p:ext>
            </p:extLst>
          </p:nvPr>
        </p:nvGraphicFramePr>
        <p:xfrm>
          <a:off x="5484813" y="5516563"/>
          <a:ext cx="1939925" cy="587375"/>
        </p:xfrm>
        <a:graphic>
          <a:graphicData uri="http://schemas.openxmlformats.org/presentationml/2006/ole">
            <mc:AlternateContent xmlns:mc="http://schemas.openxmlformats.org/markup-compatibility/2006">
              <mc:Choice xmlns:v="urn:schemas-microsoft-com:vml" Requires="v">
                <p:oleObj spid="_x0000_s10282" name="Equation" r:id="rId9" imgW="863600" imgH="279400" progId="Equation.3">
                  <p:embed/>
                </p:oleObj>
              </mc:Choice>
              <mc:Fallback>
                <p:oleObj name="Equation" r:id="rId9" imgW="863600" imgH="279400" progId="Equation.3">
                  <p:embed/>
                  <p:pic>
                    <p:nvPicPr>
                      <p:cNvPr id="0" name=""/>
                      <p:cNvPicPr>
                        <a:picLocks noChangeAspect="1" noChangeArrowheads="1"/>
                      </p:cNvPicPr>
                      <p:nvPr/>
                    </p:nvPicPr>
                    <p:blipFill>
                      <a:blip r:embed="rId10"/>
                      <a:srcRect/>
                      <a:stretch>
                        <a:fillRect/>
                      </a:stretch>
                    </p:blipFill>
                    <p:spPr bwMode="auto">
                      <a:xfrm>
                        <a:off x="5484813" y="5516563"/>
                        <a:ext cx="1939925" cy="587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8518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80952"/>
            <a:ext cx="7313613" cy="868362"/>
          </a:xfrm>
        </p:spPr>
        <p:txBody>
          <a:bodyPr/>
          <a:lstStyle/>
          <a:p>
            <a:r>
              <a:rPr lang="en-US" dirty="0" smtClean="0"/>
              <a:t>What the fundamental solution looks like</a:t>
            </a:r>
            <a:endParaRPr lang="en-US" dirty="0"/>
          </a:p>
        </p:txBody>
      </p:sp>
      <p:pic>
        <p:nvPicPr>
          <p:cNvPr id="4" name="Pulse.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67302" y="1241683"/>
            <a:ext cx="6542649" cy="5173774"/>
          </a:xfrm>
        </p:spPr>
      </p:pic>
      <p:cxnSp>
        <p:nvCxnSpPr>
          <p:cNvPr id="5" name="Straight Arrow Connector 4"/>
          <p:cNvCxnSpPr/>
          <p:nvPr/>
        </p:nvCxnSpPr>
        <p:spPr>
          <a:xfrm flipV="1">
            <a:off x="798281" y="2443238"/>
            <a:ext cx="24191" cy="31689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16776" y="3628571"/>
            <a:ext cx="1529761" cy="369332"/>
          </a:xfrm>
          <a:prstGeom prst="rect">
            <a:avLst/>
          </a:prstGeom>
          <a:noFill/>
          <a:scene3d>
            <a:camera prst="orthographicFront">
              <a:rot lat="0" lon="0" rev="5400000"/>
            </a:camera>
            <a:lightRig rig="threePt" dir="t"/>
          </a:scene3d>
        </p:spPr>
        <p:txBody>
          <a:bodyPr wrap="none" rtlCol="0">
            <a:spAutoFit/>
          </a:bodyPr>
          <a:lstStyle/>
          <a:p>
            <a:r>
              <a:rPr lang="en-US" dirty="0" smtClean="0"/>
              <a:t>Concentration</a:t>
            </a:r>
            <a:endParaRPr lang="en-US" dirty="0"/>
          </a:p>
        </p:txBody>
      </p:sp>
      <p:cxnSp>
        <p:nvCxnSpPr>
          <p:cNvPr id="8" name="Straight Arrow Connector 7"/>
          <p:cNvCxnSpPr/>
          <p:nvPr/>
        </p:nvCxnSpPr>
        <p:spPr>
          <a:xfrm>
            <a:off x="2116667" y="6712857"/>
            <a:ext cx="3531809" cy="120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757335" y="6524315"/>
            <a:ext cx="980068" cy="369332"/>
          </a:xfrm>
          <a:prstGeom prst="rect">
            <a:avLst/>
          </a:prstGeom>
          <a:noFill/>
        </p:spPr>
        <p:txBody>
          <a:bodyPr wrap="none" rtlCol="0">
            <a:spAutoFit/>
          </a:bodyPr>
          <a:lstStyle/>
          <a:p>
            <a:r>
              <a:rPr lang="en-US" dirty="0" smtClean="0"/>
              <a:t>Distance</a:t>
            </a:r>
            <a:endParaRPr lang="en-US" dirty="0"/>
          </a:p>
        </p:txBody>
      </p:sp>
    </p:spTree>
    <p:extLst>
      <p:ext uri="{BB962C8B-B14F-4D97-AF65-F5344CB8AC3E}">
        <p14:creationId xmlns:p14="http://schemas.microsoft.com/office/powerpoint/2010/main" val="289824349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you should know by the end of this Chapter:</a:t>
            </a:r>
            <a:endParaRPr lang="en-US" dirty="0"/>
          </a:p>
        </p:txBody>
      </p:sp>
      <p:sp>
        <p:nvSpPr>
          <p:cNvPr id="3" name="Content Placeholder 2"/>
          <p:cNvSpPr>
            <a:spLocks noGrp="1"/>
          </p:cNvSpPr>
          <p:nvPr>
            <p:ph idx="1"/>
          </p:nvPr>
        </p:nvSpPr>
        <p:spPr>
          <a:xfrm>
            <a:off x="914400" y="1735138"/>
            <a:ext cx="7313613" cy="4539376"/>
          </a:xfrm>
        </p:spPr>
        <p:txBody>
          <a:bodyPr>
            <a:normAutofit/>
          </a:bodyPr>
          <a:lstStyle/>
          <a:p>
            <a:r>
              <a:rPr lang="en-US" dirty="0" smtClean="0"/>
              <a:t>Basic Control Volume Analysis</a:t>
            </a:r>
          </a:p>
          <a:p>
            <a:r>
              <a:rPr lang="en-US" dirty="0" smtClean="0"/>
              <a:t>Derivation of the Advection Dispersion Equation</a:t>
            </a:r>
          </a:p>
          <a:p>
            <a:r>
              <a:rPr lang="en-US" dirty="0" smtClean="0"/>
              <a:t>Fundamental Solution</a:t>
            </a:r>
          </a:p>
          <a:p>
            <a:r>
              <a:rPr lang="en-US" dirty="0" smtClean="0"/>
              <a:t>Spatial Moments</a:t>
            </a:r>
          </a:p>
          <a:p>
            <a:r>
              <a:rPr lang="en-US" dirty="0" smtClean="0"/>
              <a:t>Breakthrough Curves and</a:t>
            </a:r>
            <a:r>
              <a:rPr lang="en-US" dirty="0"/>
              <a:t> </a:t>
            </a:r>
            <a:r>
              <a:rPr lang="en-US" dirty="0" smtClean="0"/>
              <a:t>Temporal Moments</a:t>
            </a:r>
          </a:p>
          <a:p>
            <a:r>
              <a:rPr lang="en-US" dirty="0" smtClean="0"/>
              <a:t>Step and Step Up-Down Conditions</a:t>
            </a:r>
          </a:p>
          <a:p>
            <a:r>
              <a:rPr lang="en-US" dirty="0" smtClean="0"/>
              <a:t>Linear Superposition</a:t>
            </a:r>
          </a:p>
          <a:p>
            <a:endParaRPr lang="en-US" dirty="0"/>
          </a:p>
        </p:txBody>
      </p:sp>
    </p:spTree>
    <p:extLst>
      <p:ext uri="{BB962C8B-B14F-4D97-AF65-F5344CB8AC3E}">
        <p14:creationId xmlns:p14="http://schemas.microsoft.com/office/powerpoint/2010/main" val="2253481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Problem</a:t>
            </a:r>
            <a:endParaRPr lang="en-US" dirty="0"/>
          </a:p>
        </p:txBody>
      </p:sp>
      <p:sp>
        <p:nvSpPr>
          <p:cNvPr id="3" name="Content Placeholder 2"/>
          <p:cNvSpPr>
            <a:spLocks noGrp="1"/>
          </p:cNvSpPr>
          <p:nvPr>
            <p:ph idx="1"/>
          </p:nvPr>
        </p:nvSpPr>
        <p:spPr/>
        <p:txBody>
          <a:bodyPr/>
          <a:lstStyle/>
          <a:p>
            <a:r>
              <a:rPr lang="en-US" dirty="0" smtClean="0"/>
              <a:t>Water in a pipe is flowing at 0.5 m/s. You inject a pulse of 100g into the pipe at a given location. Molecular diffusion is 10</a:t>
            </a:r>
            <a:r>
              <a:rPr lang="en-US" baseline="30000" dirty="0" smtClean="0"/>
              <a:t>-9</a:t>
            </a:r>
            <a:r>
              <a:rPr lang="en-US" dirty="0" smtClean="0"/>
              <a:t>m</a:t>
            </a:r>
            <a:r>
              <a:rPr lang="en-US" baseline="30000" dirty="0" smtClean="0"/>
              <a:t>2</a:t>
            </a:r>
            <a:r>
              <a:rPr lang="en-US" dirty="0" smtClean="0"/>
              <a:t>/s. Flow is laminar. Mechanical dispersion is 2x10</a:t>
            </a:r>
            <a:r>
              <a:rPr lang="en-US" baseline="30000" dirty="0" smtClean="0"/>
              <a:t>-2</a:t>
            </a:r>
            <a:r>
              <a:rPr lang="en-US" dirty="0" smtClean="0"/>
              <a:t>m</a:t>
            </a:r>
            <a:r>
              <a:rPr lang="en-US" baseline="30000" dirty="0" smtClean="0"/>
              <a:t>2</a:t>
            </a:r>
            <a:r>
              <a:rPr lang="en-US" dirty="0"/>
              <a:t>/</a:t>
            </a:r>
            <a:r>
              <a:rPr lang="en-US" dirty="0" smtClean="0"/>
              <a:t>s.</a:t>
            </a:r>
          </a:p>
          <a:p>
            <a:r>
              <a:rPr lang="en-US" dirty="0" smtClean="0"/>
              <a:t>What will the maximum concentration be </a:t>
            </a:r>
            <a:r>
              <a:rPr lang="en-US" dirty="0"/>
              <a:t>100 meters down from the injection </a:t>
            </a:r>
            <a:r>
              <a:rPr lang="en-US" dirty="0" smtClean="0"/>
              <a:t>point?</a:t>
            </a:r>
          </a:p>
          <a:p>
            <a:r>
              <a:rPr lang="en-US" dirty="0" smtClean="0"/>
              <a:t>How far downstream must one go so that the maximum concentration at any given point will be 10 times less than this value?</a:t>
            </a:r>
            <a:endParaRPr lang="en-US" dirty="0"/>
          </a:p>
        </p:txBody>
      </p:sp>
    </p:spTree>
    <p:extLst>
      <p:ext uri="{BB962C8B-B14F-4D97-AF65-F5344CB8AC3E}">
        <p14:creationId xmlns:p14="http://schemas.microsoft.com/office/powerpoint/2010/main" val="188028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Moments</a:t>
            </a:r>
            <a:endParaRPr lang="en-US" dirty="0"/>
          </a:p>
        </p:txBody>
      </p:sp>
      <p:sp>
        <p:nvSpPr>
          <p:cNvPr id="3" name="Content Placeholder 2"/>
          <p:cNvSpPr>
            <a:spLocks noGrp="1"/>
          </p:cNvSpPr>
          <p:nvPr>
            <p:ph idx="1"/>
          </p:nvPr>
        </p:nvSpPr>
        <p:spPr>
          <a:xfrm>
            <a:off x="862139" y="2286000"/>
            <a:ext cx="7621461" cy="3840163"/>
          </a:xfrm>
        </p:spPr>
        <p:txBody>
          <a:bodyPr>
            <a:normAutofit fontScale="92500" lnSpcReduction="10000"/>
          </a:bodyPr>
          <a:lstStyle/>
          <a:p>
            <a:r>
              <a:rPr lang="en-US" dirty="0" smtClean="0"/>
              <a:t>Moment</a:t>
            </a:r>
          </a:p>
          <a:p>
            <a:endParaRPr lang="en-US" dirty="0" smtClean="0"/>
          </a:p>
          <a:p>
            <a:endParaRPr lang="en-US" dirty="0" smtClean="0"/>
          </a:p>
          <a:p>
            <a:r>
              <a:rPr lang="en-US" dirty="0" err="1" smtClean="0"/>
              <a:t>Zeroth</a:t>
            </a:r>
            <a:r>
              <a:rPr lang="en-US" dirty="0" smtClean="0"/>
              <a:t> Moment </a:t>
            </a:r>
          </a:p>
          <a:p>
            <a:r>
              <a:rPr lang="en-US" dirty="0" smtClean="0"/>
              <a:t>First Moment</a:t>
            </a:r>
          </a:p>
          <a:p>
            <a:r>
              <a:rPr lang="en-US" dirty="0" smtClean="0"/>
              <a:t>Second Moment</a:t>
            </a:r>
          </a:p>
          <a:p>
            <a:r>
              <a:rPr lang="en-US" dirty="0" smtClean="0"/>
              <a:t>Second Centered Moment  (</a:t>
            </a:r>
            <a:r>
              <a:rPr lang="en-US" i="1" dirty="0" smtClean="0">
                <a:latin typeface="Symbol" charset="2"/>
                <a:cs typeface="Symbol" charset="2"/>
              </a:rPr>
              <a:t>k</a:t>
            </a:r>
            <a:r>
              <a:rPr lang="en-US" baseline="-25000" dirty="0" smtClean="0"/>
              <a:t>11</a:t>
            </a:r>
            <a:r>
              <a:rPr lang="en-US" dirty="0" smtClean="0"/>
              <a:t>=m</a:t>
            </a:r>
            <a:r>
              <a:rPr lang="en-US" baseline="-25000" dirty="0" smtClean="0"/>
              <a:t>2</a:t>
            </a:r>
            <a:r>
              <a:rPr lang="en-US" dirty="0" smtClean="0"/>
              <a:t>-m</a:t>
            </a:r>
            <a:r>
              <a:rPr lang="en-US" baseline="-25000" dirty="0" smtClean="0"/>
              <a:t>1</a:t>
            </a:r>
            <a:r>
              <a:rPr lang="en-US" baseline="30000" dirty="0" smtClean="0"/>
              <a:t>2</a:t>
            </a:r>
            <a:r>
              <a:rPr lang="en-US" dirty="0" smtClean="0"/>
              <a:t>)</a:t>
            </a:r>
            <a:endParaRPr lang="en-US" dirty="0"/>
          </a:p>
        </p:txBody>
      </p:sp>
      <p:graphicFrame>
        <p:nvGraphicFramePr>
          <p:cNvPr id="45058" name="Object 2"/>
          <p:cNvGraphicFramePr>
            <a:graphicFrameLocks noChangeAspect="1"/>
          </p:cNvGraphicFramePr>
          <p:nvPr/>
        </p:nvGraphicFramePr>
        <p:xfrm>
          <a:off x="2882900" y="2763838"/>
          <a:ext cx="3395663" cy="882650"/>
        </p:xfrm>
        <a:graphic>
          <a:graphicData uri="http://schemas.openxmlformats.org/presentationml/2006/ole">
            <mc:AlternateContent xmlns:mc="http://schemas.openxmlformats.org/markup-compatibility/2006">
              <mc:Choice xmlns:v="urn:schemas-microsoft-com:vml" Requires="v">
                <p:oleObj spid="_x0000_s3141" name="Equation" r:id="rId3" imgW="1511300" imgH="419100" progId="Equation.3">
                  <p:embed/>
                </p:oleObj>
              </mc:Choice>
              <mc:Fallback>
                <p:oleObj name="Equation" r:id="rId3" imgW="1511300" imgH="419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2900" y="2763838"/>
                        <a:ext cx="3395663" cy="882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09319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Moments</a:t>
            </a:r>
            <a:endParaRPr lang="en-US" dirty="0"/>
          </a:p>
        </p:txBody>
      </p:sp>
      <p:sp>
        <p:nvSpPr>
          <p:cNvPr id="3" name="Content Placeholder 2"/>
          <p:cNvSpPr>
            <a:spLocks noGrp="1"/>
          </p:cNvSpPr>
          <p:nvPr>
            <p:ph idx="1"/>
          </p:nvPr>
        </p:nvSpPr>
        <p:spPr>
          <a:xfrm>
            <a:off x="658813" y="3224384"/>
            <a:ext cx="7824787" cy="2901779"/>
          </a:xfrm>
        </p:spPr>
        <p:txBody>
          <a:bodyPr>
            <a:normAutofit fontScale="92500" lnSpcReduction="20000"/>
          </a:bodyPr>
          <a:lstStyle/>
          <a:p>
            <a:r>
              <a:rPr lang="en-US" dirty="0" err="1" smtClean="0"/>
              <a:t>Zeroth</a:t>
            </a:r>
            <a:r>
              <a:rPr lang="en-US" dirty="0" smtClean="0"/>
              <a:t> Moment – 1		(normalized total mass)</a:t>
            </a:r>
          </a:p>
          <a:p>
            <a:r>
              <a:rPr lang="en-US" dirty="0" smtClean="0"/>
              <a:t>First Moment – </a:t>
            </a:r>
            <a:r>
              <a:rPr lang="en-US" dirty="0" err="1" smtClean="0"/>
              <a:t>vt</a:t>
            </a:r>
            <a:r>
              <a:rPr lang="en-US" dirty="0" smtClean="0"/>
              <a:t>		(center of mass)</a:t>
            </a:r>
          </a:p>
          <a:p>
            <a:r>
              <a:rPr lang="en-US" dirty="0" smtClean="0"/>
              <a:t>Second Moment – 2Dt+v</a:t>
            </a:r>
            <a:r>
              <a:rPr lang="en-US" baseline="30000" dirty="0" smtClean="0"/>
              <a:t>2</a:t>
            </a:r>
            <a:r>
              <a:rPr lang="en-US" dirty="0" smtClean="0"/>
              <a:t>t</a:t>
            </a:r>
            <a:r>
              <a:rPr lang="en-US" baseline="30000" dirty="0" smtClean="0"/>
              <a:t>2	</a:t>
            </a:r>
            <a:r>
              <a:rPr lang="en-US" dirty="0" smtClean="0"/>
              <a:t>(measure of weight of plume relative 				to a reference point)</a:t>
            </a:r>
          </a:p>
          <a:p>
            <a:r>
              <a:rPr lang="en-US" dirty="0" smtClean="0"/>
              <a:t>Second Centered Moment - 2Dt	(a measure of the width of 					the plume that increases due 					to dispersion)</a:t>
            </a:r>
          </a:p>
          <a:p>
            <a:pPr>
              <a:buNone/>
            </a:pPr>
            <a:endParaRPr lang="en-US" dirty="0"/>
          </a:p>
        </p:txBody>
      </p:sp>
      <p:graphicFrame>
        <p:nvGraphicFramePr>
          <p:cNvPr id="47106" name="Object 2"/>
          <p:cNvGraphicFramePr>
            <a:graphicFrameLocks noChangeAspect="1"/>
          </p:cNvGraphicFramePr>
          <p:nvPr>
            <p:extLst>
              <p:ext uri="{D42A27DB-BD31-4B8C-83A1-F6EECF244321}">
                <p14:modId xmlns:p14="http://schemas.microsoft.com/office/powerpoint/2010/main" val="31935431"/>
              </p:ext>
            </p:extLst>
          </p:nvPr>
        </p:nvGraphicFramePr>
        <p:xfrm>
          <a:off x="3140075" y="1811735"/>
          <a:ext cx="2881313" cy="1122363"/>
        </p:xfrm>
        <a:graphic>
          <a:graphicData uri="http://schemas.openxmlformats.org/presentationml/2006/ole">
            <mc:AlternateContent xmlns:mc="http://schemas.openxmlformats.org/markup-compatibility/2006">
              <mc:Choice xmlns:v="urn:schemas-microsoft-com:vml" Requires="v">
                <p:oleObj spid="_x0000_s4165" name="Equation" r:id="rId3" imgW="1282700" imgH="533400" progId="Equation.3">
                  <p:embed/>
                </p:oleObj>
              </mc:Choice>
              <mc:Fallback>
                <p:oleObj name="Equation" r:id="rId3" imgW="1282700" imgH="533400" progId="Equation.3">
                  <p:embed/>
                  <p:pic>
                    <p:nvPicPr>
                      <p:cNvPr id="0" name=""/>
                      <p:cNvPicPr>
                        <a:picLocks noChangeAspect="1" noChangeArrowheads="1"/>
                      </p:cNvPicPr>
                      <p:nvPr/>
                    </p:nvPicPr>
                    <p:blipFill>
                      <a:blip r:embed="rId4"/>
                      <a:srcRect/>
                      <a:stretch>
                        <a:fillRect/>
                      </a:stretch>
                    </p:blipFill>
                    <p:spPr bwMode="auto">
                      <a:xfrm>
                        <a:off x="3140075" y="1811735"/>
                        <a:ext cx="2881313" cy="1122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04658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Question</a:t>
            </a:r>
            <a:endParaRPr lang="en-US" dirty="0"/>
          </a:p>
        </p:txBody>
      </p:sp>
      <p:sp>
        <p:nvSpPr>
          <p:cNvPr id="3" name="Content Placeholder 2"/>
          <p:cNvSpPr>
            <a:spLocks noGrp="1"/>
          </p:cNvSpPr>
          <p:nvPr>
            <p:ph idx="1"/>
          </p:nvPr>
        </p:nvSpPr>
        <p:spPr>
          <a:xfrm>
            <a:off x="658813" y="2286000"/>
            <a:ext cx="7824787" cy="1020849"/>
          </a:xfrm>
        </p:spPr>
        <p:txBody>
          <a:bodyPr>
            <a:normAutofit fontScale="92500" lnSpcReduction="10000"/>
          </a:bodyPr>
          <a:lstStyle/>
          <a:p>
            <a:r>
              <a:rPr lang="en-US" dirty="0" smtClean="0"/>
              <a:t>A geophysicist has provided you with the following plots of the first and second moment of a plume. Can you infer the advection speed and the dispersion coefficient?</a:t>
            </a:r>
            <a:endParaRPr lang="en-US" dirty="0"/>
          </a:p>
        </p:txBody>
      </p:sp>
      <p:pic>
        <p:nvPicPr>
          <p:cNvPr id="4" name="Picture 3" descr="Screen shot 2011-11-10 at 11.32.38 AM.png"/>
          <p:cNvPicPr>
            <a:picLocks noChangeAspect="1"/>
          </p:cNvPicPr>
          <p:nvPr/>
        </p:nvPicPr>
        <p:blipFill>
          <a:blip r:embed="rId2"/>
          <a:stretch>
            <a:fillRect/>
          </a:stretch>
        </p:blipFill>
        <p:spPr>
          <a:xfrm>
            <a:off x="1088926" y="3644956"/>
            <a:ext cx="3191331" cy="2458106"/>
          </a:xfrm>
          <a:prstGeom prst="rect">
            <a:avLst/>
          </a:prstGeom>
        </p:spPr>
      </p:pic>
      <p:pic>
        <p:nvPicPr>
          <p:cNvPr id="5" name="Picture 4" descr="Screen shot 2011-11-10 at 11.33.12 AM.png"/>
          <p:cNvPicPr>
            <a:picLocks noChangeAspect="1"/>
          </p:cNvPicPr>
          <p:nvPr/>
        </p:nvPicPr>
        <p:blipFill>
          <a:blip r:embed="rId3"/>
          <a:stretch>
            <a:fillRect/>
          </a:stretch>
        </p:blipFill>
        <p:spPr>
          <a:xfrm>
            <a:off x="4846733" y="3644956"/>
            <a:ext cx="3196662" cy="2498541"/>
          </a:xfrm>
          <a:prstGeom prst="rect">
            <a:avLst/>
          </a:prstGeom>
        </p:spPr>
      </p:pic>
    </p:spTree>
    <p:extLst>
      <p:ext uri="{BB962C8B-B14F-4D97-AF65-F5344CB8AC3E}">
        <p14:creationId xmlns:p14="http://schemas.microsoft.com/office/powerpoint/2010/main" val="982456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1-11-10 at 11.33.48 AM.png"/>
          <p:cNvPicPr>
            <a:picLocks noGrp="1" noChangeAspect="1"/>
          </p:cNvPicPr>
          <p:nvPr>
            <p:ph idx="1"/>
          </p:nvPr>
        </p:nvPicPr>
        <p:blipFill>
          <a:blip r:embed="rId2"/>
          <a:srcRect l="-10707" r="-10707"/>
          <a:stretch>
            <a:fillRect/>
          </a:stretch>
        </p:blipFill>
        <p:spPr>
          <a:xfrm>
            <a:off x="1584994" y="2286000"/>
            <a:ext cx="6197600" cy="3840163"/>
          </a:xfrm>
        </p:spPr>
      </p:pic>
      <p:sp>
        <p:nvSpPr>
          <p:cNvPr id="5" name="TextBox 4"/>
          <p:cNvSpPr txBox="1"/>
          <p:nvPr/>
        </p:nvSpPr>
        <p:spPr>
          <a:xfrm>
            <a:off x="3364827" y="6384556"/>
            <a:ext cx="2933578" cy="369332"/>
          </a:xfrm>
          <a:prstGeom prst="rect">
            <a:avLst/>
          </a:prstGeom>
          <a:noFill/>
        </p:spPr>
        <p:txBody>
          <a:bodyPr wrap="none" rtlCol="0">
            <a:spAutoFit/>
          </a:bodyPr>
          <a:lstStyle/>
          <a:p>
            <a:r>
              <a:rPr lang="en-US" dirty="0" smtClean="0"/>
              <a:t>Show random walk model??</a:t>
            </a:r>
            <a:endParaRPr lang="en-US" dirty="0"/>
          </a:p>
        </p:txBody>
      </p:sp>
    </p:spTree>
    <p:extLst>
      <p:ext uri="{BB962C8B-B14F-4D97-AF65-F5344CB8AC3E}">
        <p14:creationId xmlns:p14="http://schemas.microsoft.com/office/powerpoint/2010/main" val="2689734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Breakthrough Curves</a:t>
            </a:r>
            <a:endParaRPr lang="en-US" dirty="0"/>
          </a:p>
        </p:txBody>
      </p:sp>
      <p:sp>
        <p:nvSpPr>
          <p:cNvPr id="3" name="Content Placeholder 2"/>
          <p:cNvSpPr>
            <a:spLocks noGrp="1"/>
          </p:cNvSpPr>
          <p:nvPr>
            <p:ph idx="1"/>
          </p:nvPr>
        </p:nvSpPr>
        <p:spPr/>
        <p:txBody>
          <a:bodyPr/>
          <a:lstStyle/>
          <a:p>
            <a:r>
              <a:rPr lang="en-US" dirty="0" smtClean="0"/>
              <a:t>Measuring the distribution of concentration over space is pretty hard. You need to have a lot of sensors or measuring points spread out over lots of points. However measuring the concentration at one point and how it varies over time is much easier.</a:t>
            </a:r>
          </a:p>
          <a:p>
            <a:r>
              <a:rPr lang="en-US" dirty="0" smtClean="0"/>
              <a:t>The resulting curve of concentration against time is called a Breakthrough Curve (BTC for short).</a:t>
            </a:r>
            <a:endParaRPr lang="en-US" dirty="0"/>
          </a:p>
        </p:txBody>
      </p:sp>
    </p:spTree>
    <p:extLst>
      <p:ext uri="{BB962C8B-B14F-4D97-AF65-F5344CB8AC3E}">
        <p14:creationId xmlns:p14="http://schemas.microsoft.com/office/powerpoint/2010/main" val="2359319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Temporal Moments of Breakthrough Curves</a:t>
            </a:r>
            <a:endParaRPr lang="en-US" dirty="0"/>
          </a:p>
        </p:txBody>
      </p:sp>
      <p:sp>
        <p:nvSpPr>
          <p:cNvPr id="3" name="Content Placeholder 2"/>
          <p:cNvSpPr>
            <a:spLocks noGrp="1"/>
          </p:cNvSpPr>
          <p:nvPr>
            <p:ph idx="1"/>
          </p:nvPr>
        </p:nvSpPr>
        <p:spPr/>
        <p:txBody>
          <a:bodyPr>
            <a:normAutofit fontScale="70000" lnSpcReduction="20000"/>
          </a:bodyPr>
          <a:lstStyle/>
          <a:p>
            <a:r>
              <a:rPr lang="en-US" sz="2400" dirty="0" smtClean="0"/>
              <a:t>Another popular method is to look at temporal moments of breakthrough curves (i.e. you have a concentration measurement at a fixed distance x and integrate over time)</a:t>
            </a:r>
          </a:p>
          <a:p>
            <a:endParaRPr lang="en-US" sz="2400" dirty="0"/>
          </a:p>
          <a:p>
            <a:endParaRPr lang="en-US" sz="2400" dirty="0" smtClean="0"/>
          </a:p>
          <a:p>
            <a:endParaRPr lang="en-US" sz="2400" dirty="0"/>
          </a:p>
          <a:p>
            <a:endParaRPr lang="en-US" sz="2400" dirty="0" smtClean="0"/>
          </a:p>
          <a:p>
            <a:endParaRPr lang="en-US" sz="2400" dirty="0"/>
          </a:p>
          <a:p>
            <a:r>
              <a:rPr lang="en-US" sz="2400" dirty="0" smtClean="0"/>
              <a:t>It is often easier to measure breakthrough curves than spatial distribution of solutes and this information can also be used to infer parameters (such as v and D in the ADE).</a:t>
            </a:r>
            <a:endParaRPr lang="en-US" sz="2400" dirty="0"/>
          </a:p>
        </p:txBody>
      </p:sp>
      <p:pic>
        <p:nvPicPr>
          <p:cNvPr id="4" name="Picture 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4736" y="3748196"/>
            <a:ext cx="4187088" cy="910237"/>
          </a:xfrm>
          <a:prstGeom prst="rect">
            <a:avLst/>
          </a:prstGeom>
        </p:spPr>
      </p:pic>
    </p:spTree>
    <p:extLst>
      <p:ext uri="{BB962C8B-B14F-4D97-AF65-F5344CB8AC3E}">
        <p14:creationId xmlns:p14="http://schemas.microsoft.com/office/powerpoint/2010/main" val="623571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Evaluating these for ADE</a:t>
            </a:r>
            <a:endParaRPr lang="en-US" dirty="0"/>
          </a:p>
        </p:txBody>
      </p:sp>
      <p:pic>
        <p:nvPicPr>
          <p:cNvPr id="9" name="Picture 8"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641" y="1861173"/>
            <a:ext cx="5181600" cy="1054100"/>
          </a:xfrm>
          <a:prstGeom prst="rect">
            <a:avLst/>
          </a:prstGeom>
        </p:spPr>
      </p:pic>
      <p:sp>
        <p:nvSpPr>
          <p:cNvPr id="10" name="TextBox 9"/>
          <p:cNvSpPr txBox="1"/>
          <p:nvPr/>
        </p:nvSpPr>
        <p:spPr>
          <a:xfrm>
            <a:off x="1074648" y="1998135"/>
            <a:ext cx="747921" cy="584776"/>
          </a:xfrm>
          <a:prstGeom prst="rect">
            <a:avLst/>
          </a:prstGeom>
          <a:noFill/>
        </p:spPr>
        <p:txBody>
          <a:bodyPr wrap="none" rtlCol="0">
            <a:spAutoFit/>
          </a:bodyPr>
          <a:lstStyle/>
          <a:p>
            <a:r>
              <a:rPr lang="en-US" sz="3200" dirty="0" smtClean="0"/>
              <a:t>For</a:t>
            </a:r>
            <a:endParaRPr lang="en-US" sz="3200" dirty="0"/>
          </a:p>
        </p:txBody>
      </p:sp>
      <p:pic>
        <p:nvPicPr>
          <p:cNvPr id="11" name="Picture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890" y="3225497"/>
            <a:ext cx="1790700" cy="952500"/>
          </a:xfrm>
          <a:prstGeom prst="rect">
            <a:avLst/>
          </a:prstGeom>
        </p:spPr>
      </p:pic>
      <p:pic>
        <p:nvPicPr>
          <p:cNvPr id="15" name="Picture 1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7625" y="4311049"/>
            <a:ext cx="3505200" cy="952500"/>
          </a:xfrm>
          <a:prstGeom prst="rect">
            <a:avLst/>
          </a:prstGeom>
        </p:spPr>
      </p:pic>
      <p:pic>
        <p:nvPicPr>
          <p:cNvPr id="16" name="Picture 1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0585" y="5516836"/>
            <a:ext cx="6019800" cy="1016000"/>
          </a:xfrm>
          <a:prstGeom prst="rect">
            <a:avLst/>
          </a:prstGeom>
        </p:spPr>
      </p:pic>
    </p:spTree>
    <p:extLst>
      <p:ext uri="{BB962C8B-B14F-4D97-AF65-F5344CB8AC3E}">
        <p14:creationId xmlns:p14="http://schemas.microsoft.com/office/powerpoint/2010/main" val="1403009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Problem	</a:t>
            </a:r>
            <a:endParaRPr lang="en-US" dirty="0"/>
          </a:p>
        </p:txBody>
      </p:sp>
      <p:sp>
        <p:nvSpPr>
          <p:cNvPr id="3" name="Content Placeholder 2"/>
          <p:cNvSpPr>
            <a:spLocks noGrp="1"/>
          </p:cNvSpPr>
          <p:nvPr>
            <p:ph idx="1"/>
          </p:nvPr>
        </p:nvSpPr>
        <p:spPr>
          <a:xfrm>
            <a:off x="250954" y="1905457"/>
            <a:ext cx="3917375" cy="4625609"/>
          </a:xfrm>
        </p:spPr>
        <p:txBody>
          <a:bodyPr>
            <a:normAutofit/>
          </a:bodyPr>
          <a:lstStyle/>
          <a:p>
            <a:r>
              <a:rPr lang="en-US" sz="2000" dirty="0" smtClean="0"/>
              <a:t>The following breakthrough curve is measured in a stream 100 meters downstream of  a location where you injected a pulse of a conservative solute. The mass you threw in is 1 kg. The data associated with this curve in available for download. From this breakthrough curve can you infer what the velocity of the water in the stream is and what the total dispersion coefficient for the solute is?</a:t>
            </a:r>
            <a:endParaRPr lang="en-US" sz="2000" dirty="0"/>
          </a:p>
        </p:txBody>
      </p:sp>
      <p:pic>
        <p:nvPicPr>
          <p:cNvPr id="5" name="Picture 4" descr="Screen Shot 2015-01-23 at 4.20.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6437" y="2279225"/>
            <a:ext cx="4807563" cy="3719920"/>
          </a:xfrm>
          <a:prstGeom prst="rect">
            <a:avLst/>
          </a:prstGeom>
        </p:spPr>
      </p:pic>
      <p:sp>
        <p:nvSpPr>
          <p:cNvPr id="6" name="TextBox 5"/>
          <p:cNvSpPr txBox="1"/>
          <p:nvPr/>
        </p:nvSpPr>
        <p:spPr>
          <a:xfrm>
            <a:off x="4544325" y="6251864"/>
            <a:ext cx="4549067" cy="369332"/>
          </a:xfrm>
          <a:prstGeom prst="rect">
            <a:avLst/>
          </a:prstGeom>
          <a:noFill/>
        </p:spPr>
        <p:txBody>
          <a:bodyPr wrap="none" rtlCol="0">
            <a:spAutoFit/>
          </a:bodyPr>
          <a:lstStyle/>
          <a:p>
            <a:r>
              <a:rPr lang="en-US" b="1" dirty="0" smtClean="0"/>
              <a:t>See </a:t>
            </a:r>
            <a:r>
              <a:rPr lang="en-US" b="1" dirty="0" err="1" smtClean="0"/>
              <a:t>Matlab</a:t>
            </a:r>
            <a:r>
              <a:rPr lang="en-US" b="1" dirty="0" smtClean="0"/>
              <a:t> code </a:t>
            </a:r>
            <a:r>
              <a:rPr lang="en-US" b="1" dirty="0" err="1" smtClean="0"/>
              <a:t>tmoment_sample_problem.m</a:t>
            </a:r>
            <a:endParaRPr lang="en-US" b="1" dirty="0"/>
          </a:p>
        </p:txBody>
      </p:sp>
    </p:spTree>
    <p:extLst>
      <p:ext uri="{BB962C8B-B14F-4D97-AF65-F5344CB8AC3E}">
        <p14:creationId xmlns:p14="http://schemas.microsoft.com/office/powerpoint/2010/main" val="2713532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Superposition</a:t>
            </a:r>
            <a:endParaRPr lang="en-US" dirty="0"/>
          </a:p>
        </p:txBody>
      </p:sp>
      <p:sp>
        <p:nvSpPr>
          <p:cNvPr id="3" name="Content Placeholder 2"/>
          <p:cNvSpPr>
            <a:spLocks noGrp="1"/>
          </p:cNvSpPr>
          <p:nvPr>
            <p:ph idx="1"/>
          </p:nvPr>
        </p:nvSpPr>
        <p:spPr>
          <a:xfrm>
            <a:off x="914400" y="1735138"/>
            <a:ext cx="7313613" cy="4582798"/>
          </a:xfrm>
        </p:spPr>
        <p:txBody>
          <a:bodyPr/>
          <a:lstStyle/>
          <a:p>
            <a:r>
              <a:rPr lang="en-US" dirty="0" smtClean="0"/>
              <a:t>Imagine you have two spills</a:t>
            </a:r>
          </a:p>
          <a:p>
            <a:endParaRPr lang="en-US" dirty="0"/>
          </a:p>
          <a:p>
            <a:endParaRPr lang="en-US" dirty="0" smtClean="0"/>
          </a:p>
          <a:p>
            <a:endParaRPr lang="en-US" dirty="0"/>
          </a:p>
          <a:p>
            <a:endParaRPr lang="en-US" dirty="0" smtClean="0"/>
          </a:p>
          <a:p>
            <a:endParaRPr lang="en-US" dirty="0"/>
          </a:p>
          <a:p>
            <a:r>
              <a:rPr lang="en-US" dirty="0" smtClean="0"/>
              <a:t>Concentration in your domain is always</a:t>
            </a:r>
          </a:p>
          <a:p>
            <a:endParaRPr lang="en-US" dirty="0"/>
          </a:p>
        </p:txBody>
      </p:sp>
      <p:graphicFrame>
        <p:nvGraphicFramePr>
          <p:cNvPr id="5" name="Object 3"/>
          <p:cNvGraphicFramePr>
            <a:graphicFrameLocks noChangeAspect="1"/>
          </p:cNvGraphicFramePr>
          <p:nvPr>
            <p:extLst>
              <p:ext uri="{D42A27DB-BD31-4B8C-83A1-F6EECF244321}">
                <p14:modId xmlns:p14="http://schemas.microsoft.com/office/powerpoint/2010/main" val="3943209328"/>
              </p:ext>
            </p:extLst>
          </p:nvPr>
        </p:nvGraphicFramePr>
        <p:xfrm>
          <a:off x="224915" y="2355428"/>
          <a:ext cx="3836988" cy="1165225"/>
        </p:xfrm>
        <a:graphic>
          <a:graphicData uri="http://schemas.openxmlformats.org/presentationml/2006/ole">
            <mc:AlternateContent xmlns:mc="http://schemas.openxmlformats.org/markup-compatibility/2006">
              <mc:Choice xmlns:v="urn:schemas-microsoft-com:vml" Requires="v">
                <p:oleObj spid="_x0000_s7346" name="Equation" r:id="rId3" imgW="1371600" imgH="444500" progId="Equation.3">
                  <p:embed/>
                </p:oleObj>
              </mc:Choice>
              <mc:Fallback>
                <p:oleObj name="Equation" r:id="rId3" imgW="1371600" imgH="444500" progId="Equation.3">
                  <p:embed/>
                  <p:pic>
                    <p:nvPicPr>
                      <p:cNvPr id="0" name=""/>
                      <p:cNvPicPr>
                        <a:picLocks noChangeAspect="1" noChangeArrowheads="1"/>
                      </p:cNvPicPr>
                      <p:nvPr/>
                    </p:nvPicPr>
                    <p:blipFill>
                      <a:blip r:embed="rId4"/>
                      <a:srcRect/>
                      <a:stretch>
                        <a:fillRect/>
                      </a:stretch>
                    </p:blipFill>
                    <p:spPr bwMode="auto">
                      <a:xfrm>
                        <a:off x="224915" y="2355428"/>
                        <a:ext cx="3836988" cy="1165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3"/>
          <p:cNvGraphicFramePr>
            <a:graphicFrameLocks noChangeAspect="1"/>
          </p:cNvGraphicFramePr>
          <p:nvPr>
            <p:extLst>
              <p:ext uri="{D42A27DB-BD31-4B8C-83A1-F6EECF244321}">
                <p14:modId xmlns:p14="http://schemas.microsoft.com/office/powerpoint/2010/main" val="3261760801"/>
              </p:ext>
            </p:extLst>
          </p:nvPr>
        </p:nvGraphicFramePr>
        <p:xfrm>
          <a:off x="248943" y="3843338"/>
          <a:ext cx="3943350" cy="1165225"/>
        </p:xfrm>
        <a:graphic>
          <a:graphicData uri="http://schemas.openxmlformats.org/presentationml/2006/ole">
            <mc:AlternateContent xmlns:mc="http://schemas.openxmlformats.org/markup-compatibility/2006">
              <mc:Choice xmlns:v="urn:schemas-microsoft-com:vml" Requires="v">
                <p:oleObj spid="_x0000_s7347" name="Equation" r:id="rId5" imgW="1409700" imgH="444500" progId="Equation.3">
                  <p:embed/>
                </p:oleObj>
              </mc:Choice>
              <mc:Fallback>
                <p:oleObj name="Equation" r:id="rId5" imgW="1409700" imgH="444500" progId="Equation.3">
                  <p:embed/>
                  <p:pic>
                    <p:nvPicPr>
                      <p:cNvPr id="0" name=""/>
                      <p:cNvPicPr>
                        <a:picLocks noChangeAspect="1" noChangeArrowheads="1"/>
                      </p:cNvPicPr>
                      <p:nvPr/>
                    </p:nvPicPr>
                    <p:blipFill>
                      <a:blip r:embed="rId6"/>
                      <a:srcRect/>
                      <a:stretch>
                        <a:fillRect/>
                      </a:stretch>
                    </p:blipFill>
                    <p:spPr bwMode="auto">
                      <a:xfrm>
                        <a:off x="248943" y="3843338"/>
                        <a:ext cx="3943350" cy="1165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3"/>
          <p:cNvGraphicFramePr>
            <a:graphicFrameLocks noChangeAspect="1"/>
          </p:cNvGraphicFramePr>
          <p:nvPr>
            <p:extLst>
              <p:ext uri="{D42A27DB-BD31-4B8C-83A1-F6EECF244321}">
                <p14:modId xmlns:p14="http://schemas.microsoft.com/office/powerpoint/2010/main" val="4231297108"/>
              </p:ext>
            </p:extLst>
          </p:nvPr>
        </p:nvGraphicFramePr>
        <p:xfrm>
          <a:off x="4942103" y="2774950"/>
          <a:ext cx="4259262" cy="631825"/>
        </p:xfrm>
        <a:graphic>
          <a:graphicData uri="http://schemas.openxmlformats.org/presentationml/2006/ole">
            <mc:AlternateContent xmlns:mc="http://schemas.openxmlformats.org/markup-compatibility/2006">
              <mc:Choice xmlns:v="urn:schemas-microsoft-com:vml" Requires="v">
                <p:oleObj spid="_x0000_s7348" name="Equation" r:id="rId7" imgW="1524000" imgH="241300" progId="Equation.3">
                  <p:embed/>
                </p:oleObj>
              </mc:Choice>
              <mc:Fallback>
                <p:oleObj name="Equation" r:id="rId7" imgW="1524000" imgH="241300" progId="Equation.3">
                  <p:embed/>
                  <p:pic>
                    <p:nvPicPr>
                      <p:cNvPr id="0" name=""/>
                      <p:cNvPicPr>
                        <a:picLocks noChangeAspect="1" noChangeArrowheads="1"/>
                      </p:cNvPicPr>
                      <p:nvPr/>
                    </p:nvPicPr>
                    <p:blipFill>
                      <a:blip r:embed="rId8"/>
                      <a:srcRect/>
                      <a:stretch>
                        <a:fillRect/>
                      </a:stretch>
                    </p:blipFill>
                    <p:spPr bwMode="auto">
                      <a:xfrm>
                        <a:off x="4942103" y="2774950"/>
                        <a:ext cx="4259262" cy="631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p:cNvGraphicFramePr>
            <a:graphicFrameLocks noChangeAspect="1"/>
          </p:cNvGraphicFramePr>
          <p:nvPr>
            <p:extLst>
              <p:ext uri="{D42A27DB-BD31-4B8C-83A1-F6EECF244321}">
                <p14:modId xmlns:p14="http://schemas.microsoft.com/office/powerpoint/2010/main" val="329979143"/>
              </p:ext>
            </p:extLst>
          </p:nvPr>
        </p:nvGraphicFramePr>
        <p:xfrm>
          <a:off x="4864188" y="4143375"/>
          <a:ext cx="4330700" cy="631825"/>
        </p:xfrm>
        <a:graphic>
          <a:graphicData uri="http://schemas.openxmlformats.org/presentationml/2006/ole">
            <mc:AlternateContent xmlns:mc="http://schemas.openxmlformats.org/markup-compatibility/2006">
              <mc:Choice xmlns:v="urn:schemas-microsoft-com:vml" Requires="v">
                <p:oleObj spid="_x0000_s7349" name="Equation" r:id="rId9" imgW="1549400" imgH="241300" progId="Equation.3">
                  <p:embed/>
                </p:oleObj>
              </mc:Choice>
              <mc:Fallback>
                <p:oleObj name="Equation" r:id="rId9" imgW="1549400" imgH="241300" progId="Equation.3">
                  <p:embed/>
                  <p:pic>
                    <p:nvPicPr>
                      <p:cNvPr id="0" name=""/>
                      <p:cNvPicPr>
                        <a:picLocks noChangeAspect="1" noChangeArrowheads="1"/>
                      </p:cNvPicPr>
                      <p:nvPr/>
                    </p:nvPicPr>
                    <p:blipFill>
                      <a:blip r:embed="rId10"/>
                      <a:srcRect/>
                      <a:stretch>
                        <a:fillRect/>
                      </a:stretch>
                    </p:blipFill>
                    <p:spPr bwMode="auto">
                      <a:xfrm>
                        <a:off x="4864188" y="4143375"/>
                        <a:ext cx="4330700" cy="631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3"/>
          <p:cNvGraphicFramePr>
            <a:graphicFrameLocks noChangeAspect="1"/>
          </p:cNvGraphicFramePr>
          <p:nvPr>
            <p:extLst>
              <p:ext uri="{D42A27DB-BD31-4B8C-83A1-F6EECF244321}">
                <p14:modId xmlns:p14="http://schemas.microsoft.com/office/powerpoint/2010/main" val="592707522"/>
              </p:ext>
            </p:extLst>
          </p:nvPr>
        </p:nvGraphicFramePr>
        <p:xfrm>
          <a:off x="2438400" y="6002338"/>
          <a:ext cx="5005388" cy="631825"/>
        </p:xfrm>
        <a:graphic>
          <a:graphicData uri="http://schemas.openxmlformats.org/presentationml/2006/ole">
            <mc:AlternateContent xmlns:mc="http://schemas.openxmlformats.org/markup-compatibility/2006">
              <mc:Choice xmlns:v="urn:schemas-microsoft-com:vml" Requires="v">
                <p:oleObj spid="_x0000_s7350" name="Equation" r:id="rId11" imgW="1790700" imgH="241300" progId="Equation.3">
                  <p:embed/>
                </p:oleObj>
              </mc:Choice>
              <mc:Fallback>
                <p:oleObj name="Equation" r:id="rId11" imgW="1790700" imgH="241300" progId="Equation.3">
                  <p:embed/>
                  <p:pic>
                    <p:nvPicPr>
                      <p:cNvPr id="0" name=""/>
                      <p:cNvPicPr>
                        <a:picLocks noChangeAspect="1" noChangeArrowheads="1"/>
                      </p:cNvPicPr>
                      <p:nvPr/>
                    </p:nvPicPr>
                    <p:blipFill>
                      <a:blip r:embed="rId12"/>
                      <a:srcRect/>
                      <a:stretch>
                        <a:fillRect/>
                      </a:stretch>
                    </p:blipFill>
                    <p:spPr bwMode="auto">
                      <a:xfrm>
                        <a:off x="2438400" y="6002338"/>
                        <a:ext cx="5005388" cy="631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69277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06905"/>
            <a:ext cx="7313613" cy="868362"/>
          </a:xfrm>
        </p:spPr>
        <p:txBody>
          <a:bodyPr/>
          <a:lstStyle/>
          <a:p>
            <a:r>
              <a:rPr lang="en-US" dirty="0" smtClean="0"/>
              <a:t>Control Volume</a:t>
            </a:r>
            <a:endParaRPr lang="en-US" dirty="0"/>
          </a:p>
        </p:txBody>
      </p:sp>
      <p:sp>
        <p:nvSpPr>
          <p:cNvPr id="3" name="Content Placeholder 2"/>
          <p:cNvSpPr>
            <a:spLocks noGrp="1"/>
          </p:cNvSpPr>
          <p:nvPr>
            <p:ph idx="1"/>
          </p:nvPr>
        </p:nvSpPr>
        <p:spPr>
          <a:xfrm>
            <a:off x="550334" y="1081087"/>
            <a:ext cx="8128000" cy="4682595"/>
          </a:xfrm>
        </p:spPr>
        <p:txBody>
          <a:bodyPr>
            <a:normAutofit/>
          </a:bodyPr>
          <a:lstStyle/>
          <a:p>
            <a:r>
              <a:rPr lang="en-US" dirty="0" smtClean="0"/>
              <a:t>Recall the idea of a Control Volume - Consider an arbitrary volume of your choosing and write an equation for conservation of mass for it</a:t>
            </a:r>
          </a:p>
          <a:p>
            <a:r>
              <a:rPr lang="en-US" dirty="0" smtClean="0"/>
              <a:t>This is the most fundamental and important law for anything relating to transport of contaminants</a:t>
            </a:r>
          </a:p>
          <a:p>
            <a:pPr marL="0" indent="0" algn="ctr">
              <a:buNone/>
            </a:pPr>
            <a:r>
              <a:rPr lang="en-US" b="1" dirty="0" smtClean="0"/>
              <a:t>Change in Mass </a:t>
            </a:r>
          </a:p>
          <a:p>
            <a:pPr marL="0" indent="0" algn="ctr">
              <a:buNone/>
            </a:pPr>
            <a:r>
              <a:rPr lang="en-US" b="1" dirty="0" smtClean="0"/>
              <a:t>= </a:t>
            </a:r>
          </a:p>
          <a:p>
            <a:pPr marL="0" indent="0" algn="ctr">
              <a:buNone/>
            </a:pPr>
            <a:r>
              <a:rPr lang="en-US" b="1" dirty="0" smtClean="0"/>
              <a:t>Amount of Mass Flowing in – Amount of Mass Flowing out</a:t>
            </a:r>
            <a:endParaRPr lang="en-US" b="1" dirty="0"/>
          </a:p>
        </p:txBody>
      </p:sp>
      <p:pic>
        <p:nvPicPr>
          <p:cNvPr id="10" name="Picture 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583" y="5255682"/>
            <a:ext cx="2738967" cy="713273"/>
          </a:xfrm>
          <a:prstGeom prst="rect">
            <a:avLst/>
          </a:prstGeom>
        </p:spPr>
      </p:pic>
      <p:sp>
        <p:nvSpPr>
          <p:cNvPr id="11" name="TextBox 10"/>
          <p:cNvSpPr txBox="1"/>
          <p:nvPr/>
        </p:nvSpPr>
        <p:spPr>
          <a:xfrm>
            <a:off x="1703917" y="6170083"/>
            <a:ext cx="2282446" cy="646331"/>
          </a:xfrm>
          <a:prstGeom prst="rect">
            <a:avLst/>
          </a:prstGeom>
          <a:noFill/>
        </p:spPr>
        <p:txBody>
          <a:bodyPr wrap="none" rtlCol="0">
            <a:spAutoFit/>
          </a:bodyPr>
          <a:lstStyle/>
          <a:p>
            <a:r>
              <a:rPr lang="en-US" dirty="0" smtClean="0"/>
              <a:t>Rate of change of Mass</a:t>
            </a:r>
          </a:p>
          <a:p>
            <a:r>
              <a:rPr lang="en-US" dirty="0"/>
              <a:t>i</a:t>
            </a:r>
            <a:r>
              <a:rPr lang="en-US" dirty="0" smtClean="0"/>
              <a:t>n Control Volume</a:t>
            </a:r>
            <a:endParaRPr lang="en-US" dirty="0"/>
          </a:p>
        </p:txBody>
      </p:sp>
      <p:sp>
        <p:nvSpPr>
          <p:cNvPr id="14" name="TextBox 13"/>
          <p:cNvSpPr txBox="1"/>
          <p:nvPr/>
        </p:nvSpPr>
        <p:spPr>
          <a:xfrm>
            <a:off x="4166302" y="6159500"/>
            <a:ext cx="1752227" cy="646331"/>
          </a:xfrm>
          <a:prstGeom prst="rect">
            <a:avLst/>
          </a:prstGeom>
          <a:noFill/>
        </p:spPr>
        <p:txBody>
          <a:bodyPr wrap="none" rtlCol="0">
            <a:spAutoFit/>
          </a:bodyPr>
          <a:lstStyle/>
          <a:p>
            <a:pPr algn="ctr"/>
            <a:r>
              <a:rPr lang="en-US" dirty="0" smtClean="0"/>
              <a:t>Mass flow rate in </a:t>
            </a:r>
          </a:p>
          <a:p>
            <a:pPr algn="ctr"/>
            <a:r>
              <a:rPr lang="en-US" dirty="0" smtClean="0"/>
              <a:t>(sum of all in)</a:t>
            </a:r>
            <a:endParaRPr lang="en-US" dirty="0"/>
          </a:p>
        </p:txBody>
      </p:sp>
      <p:sp>
        <p:nvSpPr>
          <p:cNvPr id="15" name="TextBox 14"/>
          <p:cNvSpPr txBox="1"/>
          <p:nvPr/>
        </p:nvSpPr>
        <p:spPr>
          <a:xfrm>
            <a:off x="6287395" y="6159500"/>
            <a:ext cx="1877437" cy="646331"/>
          </a:xfrm>
          <a:prstGeom prst="rect">
            <a:avLst/>
          </a:prstGeom>
          <a:noFill/>
        </p:spPr>
        <p:txBody>
          <a:bodyPr wrap="none" rtlCol="0">
            <a:spAutoFit/>
          </a:bodyPr>
          <a:lstStyle/>
          <a:p>
            <a:pPr algn="ctr"/>
            <a:r>
              <a:rPr lang="en-US" dirty="0" smtClean="0"/>
              <a:t>Mass flow rate out</a:t>
            </a:r>
          </a:p>
          <a:p>
            <a:pPr algn="ctr"/>
            <a:r>
              <a:rPr lang="en-US" dirty="0" smtClean="0"/>
              <a:t>(sum of all in)</a:t>
            </a:r>
            <a:endParaRPr lang="en-US" dirty="0"/>
          </a:p>
        </p:txBody>
      </p:sp>
      <p:cxnSp>
        <p:nvCxnSpPr>
          <p:cNvPr id="17" name="Straight Arrow Connector 16"/>
          <p:cNvCxnSpPr>
            <a:endCxn id="11" idx="0"/>
          </p:cNvCxnSpPr>
          <p:nvPr/>
        </p:nvCxnSpPr>
        <p:spPr>
          <a:xfrm flipH="1">
            <a:off x="2845140" y="5763682"/>
            <a:ext cx="456860" cy="4064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777317" y="5852537"/>
            <a:ext cx="122766" cy="3175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6178550" y="5852537"/>
            <a:ext cx="615950" cy="3069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8065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Problem</a:t>
            </a:r>
            <a:endParaRPr lang="en-US" dirty="0"/>
          </a:p>
        </p:txBody>
      </p:sp>
      <p:sp>
        <p:nvSpPr>
          <p:cNvPr id="3" name="Content Placeholder 2"/>
          <p:cNvSpPr>
            <a:spLocks noGrp="1"/>
          </p:cNvSpPr>
          <p:nvPr>
            <p:ph idx="1"/>
          </p:nvPr>
        </p:nvSpPr>
        <p:spPr>
          <a:xfrm>
            <a:off x="834328" y="2286000"/>
            <a:ext cx="7649272" cy="3840163"/>
          </a:xfrm>
        </p:spPr>
        <p:txBody>
          <a:bodyPr>
            <a:normAutofit/>
          </a:bodyPr>
          <a:lstStyle/>
          <a:p>
            <a:r>
              <a:rPr lang="en-US" dirty="0" smtClean="0"/>
              <a:t>A spill of a contaminant has occurred at two locations along a pipe. One is 10 m downstream from the other. Each spill was short and over a small area. The upstream spill is 6 kg and the downstream spill is 4 kg.</a:t>
            </a:r>
          </a:p>
          <a:p>
            <a:r>
              <a:rPr lang="en-US" dirty="0" smtClean="0"/>
              <a:t>The flow velocity is 2 m/s and the total dispersion coefficient is 0.5 m</a:t>
            </a:r>
            <a:r>
              <a:rPr lang="en-US" baseline="30000" dirty="0" smtClean="0"/>
              <a:t>2</a:t>
            </a:r>
            <a:r>
              <a:rPr lang="en-US" dirty="0" smtClean="0"/>
              <a:t>/s. </a:t>
            </a:r>
          </a:p>
          <a:p>
            <a:r>
              <a:rPr lang="en-US" dirty="0" smtClean="0"/>
              <a:t>What is the concentration that will arrive at a location 100 m downstream from the spills?</a:t>
            </a:r>
          </a:p>
        </p:txBody>
      </p:sp>
    </p:spTree>
    <p:extLst>
      <p:ext uri="{BB962C8B-B14F-4D97-AF65-F5344CB8AC3E}">
        <p14:creationId xmlns:p14="http://schemas.microsoft.com/office/powerpoint/2010/main" val="4223699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Condition 1:Step Condition</a:t>
            </a:r>
            <a:endParaRPr lang="en-US" dirty="0"/>
          </a:p>
        </p:txBody>
      </p:sp>
      <p:graphicFrame>
        <p:nvGraphicFramePr>
          <p:cNvPr id="4" name="Object 2"/>
          <p:cNvGraphicFramePr>
            <a:graphicFrameLocks noChangeAspect="1"/>
          </p:cNvGraphicFramePr>
          <p:nvPr>
            <p:extLst>
              <p:ext uri="{D42A27DB-BD31-4B8C-83A1-F6EECF244321}">
                <p14:modId xmlns:p14="http://schemas.microsoft.com/office/powerpoint/2010/main" val="661227741"/>
              </p:ext>
            </p:extLst>
          </p:nvPr>
        </p:nvGraphicFramePr>
        <p:xfrm>
          <a:off x="5023835" y="2654300"/>
          <a:ext cx="3197225" cy="484188"/>
        </p:xfrm>
        <a:graphic>
          <a:graphicData uri="http://schemas.openxmlformats.org/presentationml/2006/ole">
            <mc:AlternateContent xmlns:mc="http://schemas.openxmlformats.org/markup-compatibility/2006">
              <mc:Choice xmlns:v="urn:schemas-microsoft-com:vml" Requires="v">
                <p:oleObj spid="_x0000_s5257" name="Equation" r:id="rId3" imgW="1485900" imgH="241300" progId="Equation.3">
                  <p:embed/>
                </p:oleObj>
              </mc:Choice>
              <mc:Fallback>
                <p:oleObj name="Equation" r:id="rId3" imgW="1485900" imgH="241300" progId="Equation.3">
                  <p:embed/>
                  <p:pic>
                    <p:nvPicPr>
                      <p:cNvPr id="0" name=""/>
                      <p:cNvPicPr>
                        <a:picLocks noChangeAspect="1" noChangeArrowheads="1"/>
                      </p:cNvPicPr>
                      <p:nvPr/>
                    </p:nvPicPr>
                    <p:blipFill>
                      <a:blip r:embed="rId4"/>
                      <a:srcRect/>
                      <a:stretch>
                        <a:fillRect/>
                      </a:stretch>
                    </p:blipFill>
                    <p:spPr bwMode="auto">
                      <a:xfrm>
                        <a:off x="5023835" y="2654300"/>
                        <a:ext cx="3197225" cy="484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3"/>
          <p:cNvGraphicFramePr>
            <a:graphicFrameLocks noChangeAspect="1"/>
          </p:cNvGraphicFramePr>
          <p:nvPr>
            <p:extLst>
              <p:ext uri="{D42A27DB-BD31-4B8C-83A1-F6EECF244321}">
                <p14:modId xmlns:p14="http://schemas.microsoft.com/office/powerpoint/2010/main" val="63420797"/>
              </p:ext>
            </p:extLst>
          </p:nvPr>
        </p:nvGraphicFramePr>
        <p:xfrm>
          <a:off x="1184275" y="2219325"/>
          <a:ext cx="3481388" cy="1131888"/>
        </p:xfrm>
        <a:graphic>
          <a:graphicData uri="http://schemas.openxmlformats.org/presentationml/2006/ole">
            <mc:AlternateContent xmlns:mc="http://schemas.openxmlformats.org/markup-compatibility/2006">
              <mc:Choice xmlns:v="urn:schemas-microsoft-com:vml" Requires="v">
                <p:oleObj spid="_x0000_s5258" name="Equation" r:id="rId5" imgW="1244600" imgH="431800" progId="Equation.3">
                  <p:embed/>
                </p:oleObj>
              </mc:Choice>
              <mc:Fallback>
                <p:oleObj name="Equation" r:id="rId5" imgW="1244600" imgH="431800" progId="Equation.3">
                  <p:embed/>
                  <p:pic>
                    <p:nvPicPr>
                      <p:cNvPr id="0" name=""/>
                      <p:cNvPicPr>
                        <a:picLocks noChangeAspect="1" noChangeArrowheads="1"/>
                      </p:cNvPicPr>
                      <p:nvPr/>
                    </p:nvPicPr>
                    <p:blipFill>
                      <a:blip r:embed="rId6"/>
                      <a:srcRect/>
                      <a:stretch>
                        <a:fillRect/>
                      </a:stretch>
                    </p:blipFill>
                    <p:spPr bwMode="auto">
                      <a:xfrm>
                        <a:off x="1184275" y="2219325"/>
                        <a:ext cx="3481388" cy="1131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 name="Straight Arrow Connector 6"/>
          <p:cNvCxnSpPr/>
          <p:nvPr/>
        </p:nvCxnSpPr>
        <p:spPr>
          <a:xfrm flipH="1" flipV="1">
            <a:off x="6990635" y="3100388"/>
            <a:ext cx="97695" cy="601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382754" y="3918857"/>
            <a:ext cx="2723823" cy="2031325"/>
          </a:xfrm>
          <a:prstGeom prst="rect">
            <a:avLst/>
          </a:prstGeom>
          <a:noFill/>
        </p:spPr>
        <p:txBody>
          <a:bodyPr wrap="none" rtlCol="0">
            <a:spAutoFit/>
          </a:bodyPr>
          <a:lstStyle/>
          <a:p>
            <a:r>
              <a:rPr lang="en-US" dirty="0" smtClean="0"/>
              <a:t>Heaviside Step Function</a:t>
            </a:r>
          </a:p>
          <a:p>
            <a:endParaRPr lang="en-US" dirty="0"/>
          </a:p>
          <a:p>
            <a:r>
              <a:rPr lang="en-US" dirty="0" smtClean="0"/>
              <a:t>H(y)	=1 if y&gt;0</a:t>
            </a:r>
          </a:p>
          <a:p>
            <a:r>
              <a:rPr lang="en-US" dirty="0" smtClean="0"/>
              <a:t>	=0 if y&lt;0</a:t>
            </a:r>
          </a:p>
          <a:p>
            <a:endParaRPr lang="en-US" dirty="0"/>
          </a:p>
          <a:p>
            <a:r>
              <a:rPr lang="en-US" dirty="0" smtClean="0"/>
              <a:t>Concentration behind x=x</a:t>
            </a:r>
            <a:r>
              <a:rPr lang="en-US" baseline="-25000" dirty="0" smtClean="0"/>
              <a:t>0</a:t>
            </a:r>
          </a:p>
          <a:p>
            <a:r>
              <a:rPr lang="en-US" dirty="0" smtClean="0"/>
              <a:t>Is C</a:t>
            </a:r>
            <a:r>
              <a:rPr lang="en-US" baseline="-25000" dirty="0" smtClean="0"/>
              <a:t>0</a:t>
            </a:r>
            <a:r>
              <a:rPr lang="en-US" dirty="0" smtClean="0"/>
              <a:t> and ahead of it zero</a:t>
            </a:r>
            <a:endParaRPr lang="en-US" dirty="0"/>
          </a:p>
        </p:txBody>
      </p:sp>
      <p:graphicFrame>
        <p:nvGraphicFramePr>
          <p:cNvPr id="9" name="Object 3"/>
          <p:cNvGraphicFramePr>
            <a:graphicFrameLocks noChangeAspect="1"/>
          </p:cNvGraphicFramePr>
          <p:nvPr>
            <p:extLst>
              <p:ext uri="{D42A27DB-BD31-4B8C-83A1-F6EECF244321}">
                <p14:modId xmlns:p14="http://schemas.microsoft.com/office/powerpoint/2010/main" val="3300606362"/>
              </p:ext>
            </p:extLst>
          </p:nvPr>
        </p:nvGraphicFramePr>
        <p:xfrm>
          <a:off x="422188" y="4830763"/>
          <a:ext cx="5222875" cy="1296987"/>
        </p:xfrm>
        <a:graphic>
          <a:graphicData uri="http://schemas.openxmlformats.org/presentationml/2006/ole">
            <mc:AlternateContent xmlns:mc="http://schemas.openxmlformats.org/markup-compatibility/2006">
              <mc:Choice xmlns:v="urn:schemas-microsoft-com:vml" Requires="v">
                <p:oleObj spid="_x0000_s5259" name="Equation" r:id="rId7" imgW="1866900" imgH="495300" progId="Equation.3">
                  <p:embed/>
                </p:oleObj>
              </mc:Choice>
              <mc:Fallback>
                <p:oleObj name="Equation" r:id="rId7" imgW="1866900" imgH="495300" progId="Equation.3">
                  <p:embed/>
                  <p:pic>
                    <p:nvPicPr>
                      <p:cNvPr id="0" name=""/>
                      <p:cNvPicPr>
                        <a:picLocks noChangeAspect="1" noChangeArrowheads="1"/>
                      </p:cNvPicPr>
                      <p:nvPr/>
                    </p:nvPicPr>
                    <p:blipFill>
                      <a:blip r:embed="rId8"/>
                      <a:srcRect/>
                      <a:stretch>
                        <a:fillRect/>
                      </a:stretch>
                    </p:blipFill>
                    <p:spPr bwMode="auto">
                      <a:xfrm>
                        <a:off x="422188" y="4830763"/>
                        <a:ext cx="5222875" cy="1296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23895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94702"/>
            <a:ext cx="7313613" cy="868362"/>
          </a:xfrm>
        </p:spPr>
        <p:txBody>
          <a:bodyPr/>
          <a:lstStyle/>
          <a:p>
            <a:r>
              <a:rPr lang="en-US" dirty="0" smtClean="0"/>
              <a:t>Example Movie</a:t>
            </a:r>
            <a:endParaRPr lang="en-US" dirty="0"/>
          </a:p>
        </p:txBody>
      </p:sp>
      <p:pic>
        <p:nvPicPr>
          <p:cNvPr id="4" name="Step.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4400" y="1371600"/>
            <a:ext cx="6789080" cy="5368646"/>
          </a:xfrm>
        </p:spPr>
      </p:pic>
    </p:spTree>
    <p:extLst>
      <p:ext uri="{BB962C8B-B14F-4D97-AF65-F5344CB8AC3E}">
        <p14:creationId xmlns:p14="http://schemas.microsoft.com/office/powerpoint/2010/main" val="376774511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Condition 2: Wide Pulse Condition</a:t>
            </a:r>
            <a:endParaRPr lang="en-US" dirty="0"/>
          </a:p>
        </p:txBody>
      </p:sp>
      <p:graphicFrame>
        <p:nvGraphicFramePr>
          <p:cNvPr id="4" name="Object 2"/>
          <p:cNvGraphicFramePr>
            <a:graphicFrameLocks noChangeAspect="1"/>
          </p:cNvGraphicFramePr>
          <p:nvPr>
            <p:extLst>
              <p:ext uri="{D42A27DB-BD31-4B8C-83A1-F6EECF244321}">
                <p14:modId xmlns:p14="http://schemas.microsoft.com/office/powerpoint/2010/main" val="1798750494"/>
              </p:ext>
            </p:extLst>
          </p:nvPr>
        </p:nvGraphicFramePr>
        <p:xfrm>
          <a:off x="471676" y="3825469"/>
          <a:ext cx="5704833" cy="561826"/>
        </p:xfrm>
        <a:graphic>
          <a:graphicData uri="http://schemas.openxmlformats.org/presentationml/2006/ole">
            <mc:AlternateContent xmlns:mc="http://schemas.openxmlformats.org/markup-compatibility/2006">
              <mc:Choice xmlns:v="urn:schemas-microsoft-com:vml" Requires="v">
                <p:oleObj spid="_x0000_s6273" name="Equation" r:id="rId3" imgW="2286000" imgH="241300" progId="Equation.3">
                  <p:embed/>
                </p:oleObj>
              </mc:Choice>
              <mc:Fallback>
                <p:oleObj name="Equation" r:id="rId3" imgW="2286000" imgH="241300" progId="Equation.3">
                  <p:embed/>
                  <p:pic>
                    <p:nvPicPr>
                      <p:cNvPr id="0" name=""/>
                      <p:cNvPicPr>
                        <a:picLocks noChangeAspect="1" noChangeArrowheads="1"/>
                      </p:cNvPicPr>
                      <p:nvPr/>
                    </p:nvPicPr>
                    <p:blipFill>
                      <a:blip r:embed="rId4"/>
                      <a:srcRect/>
                      <a:stretch>
                        <a:fillRect/>
                      </a:stretch>
                    </p:blipFill>
                    <p:spPr bwMode="auto">
                      <a:xfrm>
                        <a:off x="471676" y="3825469"/>
                        <a:ext cx="5704833" cy="561826"/>
                      </a:xfrm>
                      <a:prstGeom prst="rect">
                        <a:avLst/>
                      </a:prstGeom>
                      <a:noFill/>
                      <a:extLst/>
                    </p:spPr>
                  </p:pic>
                </p:oleObj>
              </mc:Fallback>
            </mc:AlternateContent>
          </a:graphicData>
        </a:graphic>
      </p:graphicFrame>
      <p:graphicFrame>
        <p:nvGraphicFramePr>
          <p:cNvPr id="5" name="Object 3"/>
          <p:cNvGraphicFramePr>
            <a:graphicFrameLocks noChangeAspect="1"/>
          </p:cNvGraphicFramePr>
          <p:nvPr>
            <p:extLst>
              <p:ext uri="{D42A27DB-BD31-4B8C-83A1-F6EECF244321}">
                <p14:modId xmlns:p14="http://schemas.microsoft.com/office/powerpoint/2010/main" val="3209125170"/>
              </p:ext>
            </p:extLst>
          </p:nvPr>
        </p:nvGraphicFramePr>
        <p:xfrm>
          <a:off x="914400" y="2045636"/>
          <a:ext cx="3694112" cy="1131888"/>
        </p:xfrm>
        <a:graphic>
          <a:graphicData uri="http://schemas.openxmlformats.org/presentationml/2006/ole">
            <mc:AlternateContent xmlns:mc="http://schemas.openxmlformats.org/markup-compatibility/2006">
              <mc:Choice xmlns:v="urn:schemas-microsoft-com:vml" Requires="v">
                <p:oleObj spid="_x0000_s6274" name="Equation" r:id="rId5" imgW="1320800" imgH="431800" progId="Equation.3">
                  <p:embed/>
                </p:oleObj>
              </mc:Choice>
              <mc:Fallback>
                <p:oleObj name="Equation" r:id="rId5" imgW="1320800" imgH="431800" progId="Equation.3">
                  <p:embed/>
                  <p:pic>
                    <p:nvPicPr>
                      <p:cNvPr id="0" name=""/>
                      <p:cNvPicPr>
                        <a:picLocks noChangeAspect="1" noChangeArrowheads="1"/>
                      </p:cNvPicPr>
                      <p:nvPr/>
                    </p:nvPicPr>
                    <p:blipFill>
                      <a:blip r:embed="rId6"/>
                      <a:srcRect/>
                      <a:stretch>
                        <a:fillRect/>
                      </a:stretch>
                    </p:blipFill>
                    <p:spPr bwMode="auto">
                      <a:xfrm>
                        <a:off x="914400" y="2045636"/>
                        <a:ext cx="3694112" cy="1131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6306769" y="2104521"/>
            <a:ext cx="2412514" cy="2215991"/>
          </a:xfrm>
          <a:prstGeom prst="rect">
            <a:avLst/>
          </a:prstGeom>
          <a:noFill/>
        </p:spPr>
        <p:txBody>
          <a:bodyPr wrap="none" rtlCol="0">
            <a:spAutoFit/>
          </a:bodyPr>
          <a:lstStyle/>
          <a:p>
            <a:r>
              <a:rPr lang="en-US" dirty="0" smtClean="0"/>
              <a:t>Heaviside Step Function</a:t>
            </a:r>
          </a:p>
          <a:p>
            <a:endParaRPr lang="en-US" dirty="0"/>
          </a:p>
          <a:p>
            <a:r>
              <a:rPr lang="en-US" dirty="0" smtClean="0"/>
              <a:t>Concentration between</a:t>
            </a:r>
          </a:p>
          <a:p>
            <a:endParaRPr lang="en-US" dirty="0"/>
          </a:p>
          <a:p>
            <a:r>
              <a:rPr lang="en-US" dirty="0"/>
              <a:t>x</a:t>
            </a:r>
            <a:r>
              <a:rPr lang="en-US" baseline="-25000" dirty="0" smtClean="0"/>
              <a:t>1</a:t>
            </a:r>
            <a:r>
              <a:rPr lang="en-US" dirty="0" smtClean="0"/>
              <a:t>&lt;x&lt;x</a:t>
            </a:r>
            <a:r>
              <a:rPr lang="en-US" baseline="-25000" dirty="0" smtClean="0"/>
              <a:t>0</a:t>
            </a:r>
            <a:r>
              <a:rPr lang="en-US" dirty="0" smtClean="0"/>
              <a:t>  	        is C</a:t>
            </a:r>
            <a:r>
              <a:rPr lang="en-US" baseline="-25000" dirty="0" smtClean="0"/>
              <a:t>0</a:t>
            </a:r>
          </a:p>
          <a:p>
            <a:endParaRPr lang="en-US" baseline="-25000" dirty="0"/>
          </a:p>
          <a:p>
            <a:r>
              <a:rPr lang="en-US" dirty="0" smtClean="0"/>
              <a:t>Elsewhere         is 0 </a:t>
            </a:r>
          </a:p>
          <a:p>
            <a:endParaRPr lang="en-US" dirty="0"/>
          </a:p>
        </p:txBody>
      </p:sp>
      <p:graphicFrame>
        <p:nvGraphicFramePr>
          <p:cNvPr id="9" name="Object 3"/>
          <p:cNvGraphicFramePr>
            <a:graphicFrameLocks noChangeAspect="1"/>
          </p:cNvGraphicFramePr>
          <p:nvPr>
            <p:extLst>
              <p:ext uri="{D42A27DB-BD31-4B8C-83A1-F6EECF244321}">
                <p14:modId xmlns:p14="http://schemas.microsoft.com/office/powerpoint/2010/main" val="4064942596"/>
              </p:ext>
            </p:extLst>
          </p:nvPr>
        </p:nvGraphicFramePr>
        <p:xfrm>
          <a:off x="379747" y="5156470"/>
          <a:ext cx="8457530" cy="1201286"/>
        </p:xfrm>
        <a:graphic>
          <a:graphicData uri="http://schemas.openxmlformats.org/presentationml/2006/ole">
            <mc:AlternateContent xmlns:mc="http://schemas.openxmlformats.org/markup-compatibility/2006">
              <mc:Choice xmlns:v="urn:schemas-microsoft-com:vml" Requires="v">
                <p:oleObj spid="_x0000_s6275" name="Equation" r:id="rId7" imgW="3263900" imgH="495300" progId="Equation.3">
                  <p:embed/>
                </p:oleObj>
              </mc:Choice>
              <mc:Fallback>
                <p:oleObj name="Equation" r:id="rId7" imgW="3263900" imgH="495300" progId="Equation.3">
                  <p:embed/>
                  <p:pic>
                    <p:nvPicPr>
                      <p:cNvPr id="0" name=""/>
                      <p:cNvPicPr>
                        <a:picLocks noChangeAspect="1" noChangeArrowheads="1"/>
                      </p:cNvPicPr>
                      <p:nvPr/>
                    </p:nvPicPr>
                    <p:blipFill>
                      <a:blip r:embed="rId8"/>
                      <a:srcRect/>
                      <a:stretch>
                        <a:fillRect/>
                      </a:stretch>
                    </p:blipFill>
                    <p:spPr bwMode="auto">
                      <a:xfrm>
                        <a:off x="379747" y="5156470"/>
                        <a:ext cx="8457530" cy="1201286"/>
                      </a:xfrm>
                      <a:prstGeom prst="rect">
                        <a:avLst/>
                      </a:prstGeom>
                      <a:noFill/>
                      <a:extLst/>
                    </p:spPr>
                  </p:pic>
                </p:oleObj>
              </mc:Fallback>
            </mc:AlternateContent>
          </a:graphicData>
        </a:graphic>
      </p:graphicFrame>
    </p:spTree>
    <p:extLst>
      <p:ext uri="{BB962C8B-B14F-4D97-AF65-F5344CB8AC3E}">
        <p14:creationId xmlns:p14="http://schemas.microsoft.com/office/powerpoint/2010/main" val="1391411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2649"/>
            <a:ext cx="7313613" cy="868362"/>
          </a:xfrm>
        </p:spPr>
        <p:txBody>
          <a:bodyPr/>
          <a:lstStyle/>
          <a:p>
            <a:r>
              <a:rPr lang="en-US" dirty="0" smtClean="0"/>
              <a:t>In principle you can build whatever complex solution you now want to.. E.g.</a:t>
            </a:r>
            <a:endParaRPr lang="en-US" dirty="0"/>
          </a:p>
        </p:txBody>
      </p:sp>
      <p:sp>
        <p:nvSpPr>
          <p:cNvPr id="3" name="Content Placeholder 2"/>
          <p:cNvSpPr>
            <a:spLocks noGrp="1"/>
          </p:cNvSpPr>
          <p:nvPr>
            <p:ph idx="1"/>
          </p:nvPr>
        </p:nvSpPr>
        <p:spPr>
          <a:xfrm>
            <a:off x="914400" y="2120299"/>
            <a:ext cx="7313613" cy="4578958"/>
          </a:xfrm>
        </p:spPr>
        <p:txBody>
          <a:bodyPr>
            <a:normAutofit/>
          </a:bodyPr>
          <a:lstStyle/>
          <a:p>
            <a:r>
              <a:rPr lang="en-US" dirty="0" smtClean="0"/>
              <a:t>There is a spill made up of three sections. Between x=5 and 10 the spill is of concentration 3 kg/m. Between x=-10 and -5 it has concentration 5 kg/m. Between x= -3 and 3 it has concentration 4 kg/m. </a:t>
            </a:r>
          </a:p>
          <a:p>
            <a:r>
              <a:rPr lang="en-US" dirty="0" smtClean="0"/>
              <a:t>Velocity is v and total dispersion D. </a:t>
            </a:r>
          </a:p>
          <a:p>
            <a:r>
              <a:rPr lang="en-US" dirty="0" smtClean="0"/>
              <a:t>Write down a solution for how the concentration in this syste</a:t>
            </a:r>
            <a:r>
              <a:rPr lang="en-US" dirty="0"/>
              <a:t>m</a:t>
            </a:r>
            <a:r>
              <a:rPr lang="en-US" dirty="0" smtClean="0"/>
              <a:t> evolves in space and time.</a:t>
            </a:r>
          </a:p>
          <a:p>
            <a:r>
              <a:rPr lang="en-US" dirty="0" smtClean="0"/>
              <a:t>Plot solution for D=10</a:t>
            </a:r>
            <a:r>
              <a:rPr lang="en-US" baseline="30000" dirty="0" smtClean="0"/>
              <a:t>-2</a:t>
            </a:r>
            <a:r>
              <a:rPr lang="en-US" dirty="0" smtClean="0"/>
              <a:t>ms</a:t>
            </a:r>
            <a:r>
              <a:rPr lang="en-US" baseline="30000" dirty="0" smtClean="0"/>
              <a:t>-2</a:t>
            </a:r>
            <a:r>
              <a:rPr lang="en-US" dirty="0" smtClean="0"/>
              <a:t>, v=1ms</a:t>
            </a:r>
            <a:r>
              <a:rPr lang="en-US" baseline="30000" dirty="0" smtClean="0"/>
              <a:t>-1</a:t>
            </a:r>
            <a:r>
              <a:rPr lang="en-US" dirty="0" smtClean="0"/>
              <a:t> and t=1s</a:t>
            </a:r>
          </a:p>
          <a:p>
            <a:pPr marL="0" indent="0">
              <a:buNone/>
            </a:pPr>
            <a:r>
              <a:rPr lang="en-US" dirty="0"/>
              <a:t>		</a:t>
            </a:r>
            <a:r>
              <a:rPr lang="en-US" dirty="0" smtClean="0"/>
              <a:t>	</a:t>
            </a:r>
            <a:r>
              <a:rPr lang="en-US" sz="2000" b="1" dirty="0" smtClean="0"/>
              <a:t>See </a:t>
            </a:r>
            <a:r>
              <a:rPr lang="en-US" sz="2000" b="1" dirty="0" err="1" smtClean="0"/>
              <a:t>Matlab</a:t>
            </a:r>
            <a:r>
              <a:rPr lang="en-US" sz="2000" b="1" dirty="0" smtClean="0"/>
              <a:t> Code </a:t>
            </a:r>
            <a:r>
              <a:rPr lang="en-US" sz="2000" b="1" dirty="0" err="1" smtClean="0"/>
              <a:t>Linear_Sup_Steps.m</a:t>
            </a:r>
            <a:endParaRPr lang="en-US" sz="2000" b="1" dirty="0" smtClean="0"/>
          </a:p>
          <a:p>
            <a:pPr marL="0" indent="0">
              <a:buNone/>
            </a:pPr>
            <a:endParaRPr lang="en-US" dirty="0"/>
          </a:p>
        </p:txBody>
      </p:sp>
    </p:spTree>
    <p:extLst>
      <p:ext uri="{BB962C8B-B14F-4D97-AF65-F5344CB8AC3E}">
        <p14:creationId xmlns:p14="http://schemas.microsoft.com/office/powerpoint/2010/main" val="3513889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315" y="-36495"/>
            <a:ext cx="7313613" cy="868362"/>
          </a:xfrm>
        </p:spPr>
        <p:txBody>
          <a:bodyPr/>
          <a:lstStyle/>
          <a:p>
            <a:r>
              <a:rPr lang="en-US" sz="2400" dirty="0" smtClean="0"/>
              <a:t>Control Volumes can be Anything YOU choose them to be</a:t>
            </a:r>
            <a:endParaRPr lang="en-US" sz="2400" dirty="0"/>
          </a:p>
        </p:txBody>
      </p:sp>
      <p:pic>
        <p:nvPicPr>
          <p:cNvPr id="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 y="831867"/>
            <a:ext cx="4331970" cy="185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2624" y="1979113"/>
            <a:ext cx="4941374" cy="197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 y="3072731"/>
            <a:ext cx="4551382" cy="272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69092" y="5573184"/>
            <a:ext cx="64008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7401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a:xfrm>
            <a:off x="914400" y="1371599"/>
            <a:ext cx="7313613" cy="4840817"/>
          </a:xfrm>
        </p:spPr>
        <p:txBody>
          <a:bodyPr>
            <a:normAutofit fontScale="92500" lnSpcReduction="10000"/>
          </a:bodyPr>
          <a:lstStyle/>
          <a:p>
            <a:r>
              <a:rPr lang="en-US" dirty="0" smtClean="0"/>
              <a:t>A reservoir is filled with a volume of water of 1000m</a:t>
            </a:r>
            <a:r>
              <a:rPr lang="en-US" baseline="30000" dirty="0" smtClean="0"/>
              <a:t>3</a:t>
            </a:r>
            <a:r>
              <a:rPr lang="en-US" dirty="0" smtClean="0"/>
              <a:t>. There are two streams that flow into the reservoir. Stream 1 flows in at a flow rate of 10m</a:t>
            </a:r>
            <a:r>
              <a:rPr lang="en-US" baseline="30000" dirty="0" smtClean="0"/>
              <a:t>3</a:t>
            </a:r>
            <a:r>
              <a:rPr lang="en-US" dirty="0" smtClean="0"/>
              <a:t>/min and Stream 2 at a flow rate of 20m</a:t>
            </a:r>
            <a:r>
              <a:rPr lang="en-US" baseline="30000" dirty="0" smtClean="0"/>
              <a:t>3</a:t>
            </a:r>
            <a:r>
              <a:rPr lang="en-US" dirty="0" smtClean="0"/>
              <a:t>/min. There is a single outlet. You know that the volume of the reservoir does not change over time and leakage and evaporation losses are negligible. Stream 1 is highly contaminated with Chromium at a concentration of 1 gram/liter. Stream 2 is pristine. Assuming that mixing in the reservoir is very vigorous such that the concentration in it is always completely uniform, write an equation for the evolution of concentration in the reservoir. If a time equal zero the water in the reservoir is pristine, how long will it take for the concentration in it to reach half of contaminated stream’s concentration. In the long run what will the final concentration in the reservoir be?</a:t>
            </a:r>
            <a:endParaRPr lang="en-US" dirty="0"/>
          </a:p>
        </p:txBody>
      </p:sp>
    </p:spTree>
    <p:extLst>
      <p:ext uri="{BB962C8B-B14F-4D97-AF65-F5344CB8AC3E}">
        <p14:creationId xmlns:p14="http://schemas.microsoft.com/office/powerpoint/2010/main" val="132348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we consider an </a:t>
            </a:r>
            <a:r>
              <a:rPr lang="en-US" dirty="0" err="1" smtClean="0"/>
              <a:t>infinitessimal</a:t>
            </a:r>
            <a:r>
              <a:rPr lang="en-US" dirty="0" smtClean="0"/>
              <a:t> control volume?</a:t>
            </a:r>
            <a:endParaRPr lang="en-US" dirty="0"/>
          </a:p>
        </p:txBody>
      </p:sp>
      <p:sp>
        <p:nvSpPr>
          <p:cNvPr id="3" name="Content Placeholder 2"/>
          <p:cNvSpPr>
            <a:spLocks noGrp="1"/>
          </p:cNvSpPr>
          <p:nvPr>
            <p:ph idx="1"/>
          </p:nvPr>
        </p:nvSpPr>
        <p:spPr/>
        <p:txBody>
          <a:bodyPr/>
          <a:lstStyle/>
          <a:p>
            <a:r>
              <a:rPr lang="en-US" dirty="0" smtClean="0"/>
              <a:t>Start in 1d (as in nothing can flow in y and z)</a:t>
            </a:r>
            <a:endParaRPr lang="en-US" dirty="0"/>
          </a:p>
        </p:txBody>
      </p:sp>
      <p:cxnSp>
        <p:nvCxnSpPr>
          <p:cNvPr id="5" name="Straight Connector 4"/>
          <p:cNvCxnSpPr/>
          <p:nvPr/>
        </p:nvCxnSpPr>
        <p:spPr>
          <a:xfrm flipV="1">
            <a:off x="127001" y="2592916"/>
            <a:ext cx="5344583" cy="21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127001" y="2872316"/>
            <a:ext cx="5344583" cy="21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545167" y="2751666"/>
            <a:ext cx="49741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465917" y="2614083"/>
            <a:ext cx="0" cy="258233"/>
          </a:xfrm>
          <a:prstGeom prst="line">
            <a:avLst/>
          </a:prstGeom>
          <a:ln w="12700">
            <a:prstDash val="sys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893475" y="2607738"/>
            <a:ext cx="0" cy="258233"/>
          </a:xfrm>
          <a:prstGeom prst="line">
            <a:avLst/>
          </a:prstGeom>
          <a:ln w="12700">
            <a:prstDash val="sysDash"/>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465917" y="3026833"/>
            <a:ext cx="427558"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465917" y="3000917"/>
            <a:ext cx="459305" cy="369332"/>
          </a:xfrm>
          <a:prstGeom prst="rect">
            <a:avLst/>
          </a:prstGeom>
          <a:noFill/>
        </p:spPr>
        <p:txBody>
          <a:bodyPr wrap="none" rtlCol="0">
            <a:spAutoFit/>
          </a:bodyPr>
          <a:lstStyle/>
          <a:p>
            <a:r>
              <a:rPr lang="en-US" i="1" dirty="0" err="1" smtClean="0">
                <a:latin typeface="Symbol" charset="2"/>
                <a:cs typeface="Symbol" charset="2"/>
              </a:rPr>
              <a:t>D</a:t>
            </a:r>
            <a:r>
              <a:rPr lang="en-US" i="1" dirty="0" err="1" smtClean="0"/>
              <a:t>x</a:t>
            </a:r>
            <a:endParaRPr lang="en-US" i="1" dirty="0"/>
          </a:p>
        </p:txBody>
      </p:sp>
      <p:pic>
        <p:nvPicPr>
          <p:cNvPr id="15" name="Picture 1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5916" y="2313560"/>
            <a:ext cx="2738967" cy="713273"/>
          </a:xfrm>
          <a:prstGeom prst="rect">
            <a:avLst/>
          </a:prstGeom>
          <a:ln w="12700">
            <a:solidFill>
              <a:schemeClr val="tx1"/>
            </a:solidFill>
          </a:ln>
        </p:spPr>
      </p:pic>
      <p:cxnSp>
        <p:nvCxnSpPr>
          <p:cNvPr id="20" name="Straight Arrow Connector 19"/>
          <p:cNvCxnSpPr/>
          <p:nvPr/>
        </p:nvCxnSpPr>
        <p:spPr>
          <a:xfrm flipV="1">
            <a:off x="3238500" y="2614083"/>
            <a:ext cx="0" cy="27940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368969" y="2538968"/>
            <a:ext cx="455586" cy="369332"/>
          </a:xfrm>
          <a:prstGeom prst="rect">
            <a:avLst/>
          </a:prstGeom>
          <a:noFill/>
        </p:spPr>
        <p:txBody>
          <a:bodyPr wrap="none" rtlCol="0">
            <a:spAutoFit/>
          </a:bodyPr>
          <a:lstStyle/>
          <a:p>
            <a:r>
              <a:rPr lang="en-US" i="1" dirty="0" err="1" smtClean="0">
                <a:latin typeface="Symbol" charset="2"/>
                <a:cs typeface="Symbol" charset="2"/>
              </a:rPr>
              <a:t>D</a:t>
            </a:r>
            <a:r>
              <a:rPr lang="en-US" i="1" dirty="0" err="1"/>
              <a:t>y</a:t>
            </a:r>
            <a:endParaRPr lang="en-US" i="1" dirty="0"/>
          </a:p>
        </p:txBody>
      </p:sp>
      <p:pic>
        <p:nvPicPr>
          <p:cNvPr id="26" name="Picture 2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958" y="3816344"/>
            <a:ext cx="2857500" cy="292100"/>
          </a:xfrm>
          <a:prstGeom prst="rect">
            <a:avLst/>
          </a:prstGeom>
        </p:spPr>
      </p:pic>
      <p:cxnSp>
        <p:nvCxnSpPr>
          <p:cNvPr id="28" name="Straight Connector 27"/>
          <p:cNvCxnSpPr/>
          <p:nvPr/>
        </p:nvCxnSpPr>
        <p:spPr>
          <a:xfrm flipV="1">
            <a:off x="406401" y="2385483"/>
            <a:ext cx="5344583" cy="21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2465917" y="2427815"/>
            <a:ext cx="152400" cy="153485"/>
          </a:xfrm>
          <a:prstGeom prst="line">
            <a:avLst/>
          </a:prstGeom>
          <a:ln w="12700">
            <a:prstDash val="sys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2904058" y="2421470"/>
            <a:ext cx="152400" cy="153485"/>
          </a:xfrm>
          <a:prstGeom prst="line">
            <a:avLst/>
          </a:prstGeom>
          <a:ln w="12700">
            <a:prstDash val="sysDash"/>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3204620" y="2410888"/>
            <a:ext cx="182042" cy="19261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354913" y="2265917"/>
            <a:ext cx="456150" cy="369332"/>
          </a:xfrm>
          <a:prstGeom prst="rect">
            <a:avLst/>
          </a:prstGeom>
          <a:noFill/>
        </p:spPr>
        <p:txBody>
          <a:bodyPr wrap="none" rtlCol="0">
            <a:spAutoFit/>
          </a:bodyPr>
          <a:lstStyle/>
          <a:p>
            <a:r>
              <a:rPr lang="en-US" i="1" dirty="0" err="1" smtClean="0">
                <a:latin typeface="Symbol" charset="2"/>
                <a:cs typeface="Symbol" charset="2"/>
              </a:rPr>
              <a:t>D</a:t>
            </a:r>
            <a:r>
              <a:rPr lang="en-US" i="1" dirty="0" err="1" smtClean="0"/>
              <a:t>z</a:t>
            </a:r>
            <a:endParaRPr lang="en-US" i="1" dirty="0"/>
          </a:p>
        </p:txBody>
      </p:sp>
      <p:pic>
        <p:nvPicPr>
          <p:cNvPr id="37" name="Picture 3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1859" y="3630076"/>
            <a:ext cx="3365500" cy="292100"/>
          </a:xfrm>
          <a:prstGeom prst="rect">
            <a:avLst/>
          </a:prstGeom>
        </p:spPr>
      </p:pic>
      <p:pic>
        <p:nvPicPr>
          <p:cNvPr id="38" name="Picture 3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4282" y="4226983"/>
            <a:ext cx="3848100" cy="292100"/>
          </a:xfrm>
          <a:prstGeom prst="rect">
            <a:avLst/>
          </a:prstGeom>
        </p:spPr>
      </p:pic>
      <p:pic>
        <p:nvPicPr>
          <p:cNvPr id="39" name="Picture 3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367" y="4881033"/>
            <a:ext cx="1625600" cy="355600"/>
          </a:xfrm>
          <a:prstGeom prst="rect">
            <a:avLst/>
          </a:prstGeom>
        </p:spPr>
      </p:pic>
      <p:pic>
        <p:nvPicPr>
          <p:cNvPr id="40" name="Picture 39"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2915" y="4870450"/>
            <a:ext cx="1651000" cy="355600"/>
          </a:xfrm>
          <a:prstGeom prst="rect">
            <a:avLst/>
          </a:prstGeom>
        </p:spPr>
      </p:pic>
      <p:pic>
        <p:nvPicPr>
          <p:cNvPr id="41" name="Picture 40"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9882" y="4859866"/>
            <a:ext cx="2057400" cy="355600"/>
          </a:xfrm>
          <a:prstGeom prst="rect">
            <a:avLst/>
          </a:prstGeom>
        </p:spPr>
      </p:pic>
      <p:sp>
        <p:nvSpPr>
          <p:cNvPr id="42" name="TextBox 41"/>
          <p:cNvSpPr txBox="1"/>
          <p:nvPr/>
        </p:nvSpPr>
        <p:spPr>
          <a:xfrm>
            <a:off x="6721916" y="4828117"/>
            <a:ext cx="1184188" cy="369332"/>
          </a:xfrm>
          <a:prstGeom prst="rect">
            <a:avLst/>
          </a:prstGeom>
          <a:noFill/>
        </p:spPr>
        <p:txBody>
          <a:bodyPr wrap="none" rtlCol="0">
            <a:spAutoFit/>
          </a:bodyPr>
          <a:lstStyle/>
          <a:p>
            <a:r>
              <a:rPr lang="en-US" dirty="0" smtClean="0"/>
              <a:t>(Mass flux)</a:t>
            </a:r>
            <a:endParaRPr lang="en-US" dirty="0"/>
          </a:p>
        </p:txBody>
      </p:sp>
      <p:pic>
        <p:nvPicPr>
          <p:cNvPr id="43" name="Picture 4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491" y="5662127"/>
            <a:ext cx="2738967" cy="713273"/>
          </a:xfrm>
          <a:prstGeom prst="rect">
            <a:avLst/>
          </a:prstGeom>
          <a:ln w="12700">
            <a:noFill/>
          </a:ln>
        </p:spPr>
      </p:pic>
      <p:pic>
        <p:nvPicPr>
          <p:cNvPr id="44" name="Picture 43"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7550" y="5698067"/>
            <a:ext cx="3200400" cy="647700"/>
          </a:xfrm>
          <a:prstGeom prst="rect">
            <a:avLst/>
          </a:prstGeom>
        </p:spPr>
      </p:pic>
    </p:spTree>
    <p:extLst>
      <p:ext uri="{BB962C8B-B14F-4D97-AF65-F5344CB8AC3E}">
        <p14:creationId xmlns:p14="http://schemas.microsoft.com/office/powerpoint/2010/main" val="304706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we consider an </a:t>
            </a:r>
            <a:r>
              <a:rPr lang="en-US" dirty="0" err="1" smtClean="0"/>
              <a:t>infinitessimal</a:t>
            </a:r>
            <a:r>
              <a:rPr lang="en-US" dirty="0" smtClean="0"/>
              <a:t> control volume?</a:t>
            </a:r>
            <a:endParaRPr lang="en-US" dirty="0"/>
          </a:p>
        </p:txBody>
      </p:sp>
      <p:sp>
        <p:nvSpPr>
          <p:cNvPr id="3" name="Content Placeholder 2"/>
          <p:cNvSpPr>
            <a:spLocks noGrp="1"/>
          </p:cNvSpPr>
          <p:nvPr>
            <p:ph idx="1"/>
          </p:nvPr>
        </p:nvSpPr>
        <p:spPr/>
        <p:txBody>
          <a:bodyPr/>
          <a:lstStyle/>
          <a:p>
            <a:r>
              <a:rPr lang="en-US" dirty="0" smtClean="0"/>
              <a:t>Start in 1d (as in nothing can flow in y and z)</a:t>
            </a:r>
            <a:endParaRPr lang="en-US" dirty="0"/>
          </a:p>
        </p:txBody>
      </p:sp>
      <p:cxnSp>
        <p:nvCxnSpPr>
          <p:cNvPr id="5" name="Straight Connector 4"/>
          <p:cNvCxnSpPr/>
          <p:nvPr/>
        </p:nvCxnSpPr>
        <p:spPr>
          <a:xfrm flipV="1">
            <a:off x="127001" y="2592916"/>
            <a:ext cx="5344583" cy="21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127001" y="2872316"/>
            <a:ext cx="5344583" cy="21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545167" y="2751666"/>
            <a:ext cx="49741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465917" y="2614083"/>
            <a:ext cx="0" cy="258233"/>
          </a:xfrm>
          <a:prstGeom prst="line">
            <a:avLst/>
          </a:prstGeom>
          <a:ln w="12700">
            <a:prstDash val="sys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893475" y="2607738"/>
            <a:ext cx="0" cy="258233"/>
          </a:xfrm>
          <a:prstGeom prst="line">
            <a:avLst/>
          </a:prstGeom>
          <a:ln w="12700">
            <a:prstDash val="sysDash"/>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465917" y="3026833"/>
            <a:ext cx="427558"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465917" y="3000917"/>
            <a:ext cx="459305" cy="369332"/>
          </a:xfrm>
          <a:prstGeom prst="rect">
            <a:avLst/>
          </a:prstGeom>
          <a:noFill/>
        </p:spPr>
        <p:txBody>
          <a:bodyPr wrap="none" rtlCol="0">
            <a:spAutoFit/>
          </a:bodyPr>
          <a:lstStyle/>
          <a:p>
            <a:r>
              <a:rPr lang="en-US" i="1" dirty="0" err="1" smtClean="0">
                <a:latin typeface="Symbol" charset="2"/>
                <a:cs typeface="Symbol" charset="2"/>
              </a:rPr>
              <a:t>D</a:t>
            </a:r>
            <a:r>
              <a:rPr lang="en-US" i="1" dirty="0" err="1" smtClean="0"/>
              <a:t>x</a:t>
            </a:r>
            <a:endParaRPr lang="en-US" i="1" dirty="0"/>
          </a:p>
        </p:txBody>
      </p:sp>
      <p:pic>
        <p:nvPicPr>
          <p:cNvPr id="15" name="Picture 1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5916" y="2313560"/>
            <a:ext cx="2738967" cy="713273"/>
          </a:xfrm>
          <a:prstGeom prst="rect">
            <a:avLst/>
          </a:prstGeom>
          <a:ln w="12700">
            <a:solidFill>
              <a:schemeClr val="tx1"/>
            </a:solidFill>
          </a:ln>
        </p:spPr>
      </p:pic>
      <p:cxnSp>
        <p:nvCxnSpPr>
          <p:cNvPr id="20" name="Straight Arrow Connector 19"/>
          <p:cNvCxnSpPr/>
          <p:nvPr/>
        </p:nvCxnSpPr>
        <p:spPr>
          <a:xfrm flipV="1">
            <a:off x="3238500" y="2614083"/>
            <a:ext cx="0" cy="27940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368969" y="2538968"/>
            <a:ext cx="455586" cy="369332"/>
          </a:xfrm>
          <a:prstGeom prst="rect">
            <a:avLst/>
          </a:prstGeom>
          <a:noFill/>
        </p:spPr>
        <p:txBody>
          <a:bodyPr wrap="none" rtlCol="0">
            <a:spAutoFit/>
          </a:bodyPr>
          <a:lstStyle/>
          <a:p>
            <a:r>
              <a:rPr lang="en-US" i="1" dirty="0" err="1" smtClean="0">
                <a:latin typeface="Symbol" charset="2"/>
                <a:cs typeface="Symbol" charset="2"/>
              </a:rPr>
              <a:t>D</a:t>
            </a:r>
            <a:r>
              <a:rPr lang="en-US" i="1" dirty="0" err="1"/>
              <a:t>y</a:t>
            </a:r>
            <a:endParaRPr lang="en-US" i="1" dirty="0"/>
          </a:p>
        </p:txBody>
      </p:sp>
      <p:cxnSp>
        <p:nvCxnSpPr>
          <p:cNvPr id="28" name="Straight Connector 27"/>
          <p:cNvCxnSpPr/>
          <p:nvPr/>
        </p:nvCxnSpPr>
        <p:spPr>
          <a:xfrm flipV="1">
            <a:off x="406401" y="2385483"/>
            <a:ext cx="5344583" cy="21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2465917" y="2427815"/>
            <a:ext cx="152400" cy="153485"/>
          </a:xfrm>
          <a:prstGeom prst="line">
            <a:avLst/>
          </a:prstGeom>
          <a:ln w="12700">
            <a:prstDash val="sys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2904058" y="2421470"/>
            <a:ext cx="152400" cy="153485"/>
          </a:xfrm>
          <a:prstGeom prst="line">
            <a:avLst/>
          </a:prstGeom>
          <a:ln w="12700">
            <a:prstDash val="sysDash"/>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3204620" y="2410888"/>
            <a:ext cx="182042" cy="19261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354913" y="2265917"/>
            <a:ext cx="456150" cy="369332"/>
          </a:xfrm>
          <a:prstGeom prst="rect">
            <a:avLst/>
          </a:prstGeom>
          <a:noFill/>
        </p:spPr>
        <p:txBody>
          <a:bodyPr wrap="none" rtlCol="0">
            <a:spAutoFit/>
          </a:bodyPr>
          <a:lstStyle/>
          <a:p>
            <a:r>
              <a:rPr lang="en-US" i="1" dirty="0" err="1" smtClean="0">
                <a:latin typeface="Symbol" charset="2"/>
                <a:cs typeface="Symbol" charset="2"/>
              </a:rPr>
              <a:t>D</a:t>
            </a:r>
            <a:r>
              <a:rPr lang="en-US" i="1" dirty="0" err="1" smtClean="0"/>
              <a:t>z</a:t>
            </a:r>
            <a:endParaRPr lang="en-US" i="1" dirty="0"/>
          </a:p>
        </p:txBody>
      </p:sp>
      <p:pic>
        <p:nvPicPr>
          <p:cNvPr id="44" name="Picture 4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3475" y="3687233"/>
            <a:ext cx="3200400" cy="647700"/>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2667" y="4533897"/>
            <a:ext cx="2628900" cy="647700"/>
          </a:xfrm>
          <a:prstGeom prst="rect">
            <a:avLst/>
          </a:prstGeom>
        </p:spPr>
      </p:pic>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5550" y="5465233"/>
            <a:ext cx="1803400" cy="647700"/>
          </a:xfrm>
          <a:prstGeom prst="rect">
            <a:avLst/>
          </a:prstGeom>
        </p:spPr>
      </p:pic>
      <p:sp>
        <p:nvSpPr>
          <p:cNvPr id="9" name="TextBox 8"/>
          <p:cNvSpPr txBox="1"/>
          <p:nvPr/>
        </p:nvSpPr>
        <p:spPr>
          <a:xfrm>
            <a:off x="6275916" y="5533082"/>
            <a:ext cx="2559050" cy="461665"/>
          </a:xfrm>
          <a:prstGeom prst="rect">
            <a:avLst/>
          </a:prstGeom>
          <a:noFill/>
        </p:spPr>
        <p:txBody>
          <a:bodyPr wrap="square" rtlCol="0">
            <a:spAutoFit/>
          </a:bodyPr>
          <a:lstStyle/>
          <a:p>
            <a:r>
              <a:rPr lang="en-US" sz="2400" b="1" dirty="0" smtClean="0"/>
              <a:t>What is the flux </a:t>
            </a:r>
            <a:r>
              <a:rPr lang="en-US" sz="2400" b="1" i="1" dirty="0" smtClean="0"/>
              <a:t>j</a:t>
            </a:r>
            <a:r>
              <a:rPr lang="en-US" sz="2400" b="1" dirty="0" smtClean="0"/>
              <a:t>?</a:t>
            </a:r>
            <a:endParaRPr lang="en-US" sz="2400" b="1" dirty="0"/>
          </a:p>
        </p:txBody>
      </p:sp>
    </p:spTree>
    <p:extLst>
      <p:ext uri="{BB962C8B-B14F-4D97-AF65-F5344CB8AC3E}">
        <p14:creationId xmlns:p14="http://schemas.microsoft.com/office/powerpoint/2010/main" val="3115380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a:t>What is the flux </a:t>
            </a:r>
            <a:r>
              <a:rPr lang="en-US" sz="4800" b="1" i="1" dirty="0"/>
              <a:t>j</a:t>
            </a:r>
            <a:r>
              <a:rPr lang="en-US" sz="4800" b="1" dirty="0"/>
              <a:t>?</a:t>
            </a:r>
            <a:br>
              <a:rPr lang="en-US" sz="4800" b="1" dirty="0"/>
            </a:br>
            <a:endParaRPr lang="en-US" dirty="0"/>
          </a:p>
        </p:txBody>
      </p:sp>
      <p:sp>
        <p:nvSpPr>
          <p:cNvPr id="3" name="Content Placeholder 2"/>
          <p:cNvSpPr>
            <a:spLocks noGrp="1"/>
          </p:cNvSpPr>
          <p:nvPr>
            <p:ph idx="1"/>
          </p:nvPr>
        </p:nvSpPr>
        <p:spPr/>
        <p:txBody>
          <a:bodyPr/>
          <a:lstStyle/>
          <a:p>
            <a:r>
              <a:rPr lang="en-US" dirty="0" smtClean="0"/>
              <a:t>Well – how can mass move across your control plane?</a:t>
            </a:r>
          </a:p>
          <a:p>
            <a:r>
              <a:rPr lang="en-US" dirty="0" smtClean="0"/>
              <a:t>Think of Three Different Mechanisms that can cause mass to move across the control plane</a:t>
            </a:r>
          </a:p>
          <a:p>
            <a:pPr lvl="1"/>
            <a:endParaRPr lang="en-US" dirty="0" smtClean="0"/>
          </a:p>
          <a:p>
            <a:pPr lvl="1"/>
            <a:r>
              <a:rPr lang="en-US" dirty="0" smtClean="0"/>
              <a:t>Advection</a:t>
            </a:r>
          </a:p>
          <a:p>
            <a:pPr lvl="1"/>
            <a:r>
              <a:rPr lang="en-US" dirty="0" smtClean="0"/>
              <a:t>Diffusion</a:t>
            </a:r>
          </a:p>
          <a:p>
            <a:pPr lvl="1"/>
            <a:r>
              <a:rPr lang="en-US" dirty="0" smtClean="0"/>
              <a:t>Dispersion</a:t>
            </a:r>
          </a:p>
          <a:p>
            <a:pPr lvl="1"/>
            <a:endParaRPr lang="en-US" dirty="0"/>
          </a:p>
        </p:txBody>
      </p:sp>
    </p:spTree>
    <p:extLst>
      <p:ext uri="{BB962C8B-B14F-4D97-AF65-F5344CB8AC3E}">
        <p14:creationId xmlns:p14="http://schemas.microsoft.com/office/powerpoint/2010/main" val="3925876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Basics on Contaminant Transport</a:t>
            </a:r>
            <a:endParaRPr lang="en-US" dirty="0"/>
          </a:p>
        </p:txBody>
      </p:sp>
      <p:sp>
        <p:nvSpPr>
          <p:cNvPr id="3" name="Content Placeholder 2"/>
          <p:cNvSpPr>
            <a:spLocks noGrp="1"/>
          </p:cNvSpPr>
          <p:nvPr>
            <p:ph idx="1"/>
          </p:nvPr>
        </p:nvSpPr>
        <p:spPr>
          <a:xfrm>
            <a:off x="457200" y="1600201"/>
            <a:ext cx="8229600" cy="685800"/>
          </a:xfrm>
        </p:spPr>
        <p:txBody>
          <a:bodyPr/>
          <a:lstStyle/>
          <a:p>
            <a:r>
              <a:rPr lang="en-US" dirty="0" smtClean="0"/>
              <a:t>What processes do we usually consider?</a:t>
            </a:r>
            <a:endParaRPr lang="en-US" dirty="0"/>
          </a:p>
        </p:txBody>
      </p:sp>
      <p:cxnSp>
        <p:nvCxnSpPr>
          <p:cNvPr id="5" name="Straight Connector 4"/>
          <p:cNvCxnSpPr/>
          <p:nvPr/>
        </p:nvCxnSpPr>
        <p:spPr>
          <a:xfrm flipV="1">
            <a:off x="994833" y="3037417"/>
            <a:ext cx="6688667" cy="31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994833" y="4025900"/>
            <a:ext cx="6688667" cy="31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714500" y="3069167"/>
            <a:ext cx="10583" cy="988483"/>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194983" y="3069167"/>
            <a:ext cx="10583" cy="98848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725083" y="3291417"/>
            <a:ext cx="469900" cy="105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729321" y="3517898"/>
            <a:ext cx="469900" cy="105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744142" y="3765545"/>
            <a:ext cx="469900" cy="105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2772833" y="3517898"/>
            <a:ext cx="158750" cy="1333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3024748" y="3589389"/>
            <a:ext cx="162133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4713817" y="3526361"/>
            <a:ext cx="158750" cy="1333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120897" y="4847167"/>
            <a:ext cx="7503339" cy="369332"/>
          </a:xfrm>
          <a:prstGeom prst="rect">
            <a:avLst/>
          </a:prstGeom>
          <a:noFill/>
        </p:spPr>
        <p:txBody>
          <a:bodyPr wrap="none" rtlCol="0">
            <a:spAutoFit/>
          </a:bodyPr>
          <a:lstStyle/>
          <a:p>
            <a:r>
              <a:rPr lang="en-US" dirty="0" smtClean="0"/>
              <a:t>Advection – the solute simply moves with the velocity of the surrounding fluid</a:t>
            </a:r>
            <a:endParaRPr lang="en-US" dirty="0"/>
          </a:p>
        </p:txBody>
      </p:sp>
      <p:pic>
        <p:nvPicPr>
          <p:cNvPr id="4" name="Picture 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6717" y="5615517"/>
            <a:ext cx="1993900" cy="431800"/>
          </a:xfrm>
          <a:prstGeom prst="rect">
            <a:avLst/>
          </a:prstGeom>
        </p:spPr>
      </p:pic>
    </p:spTree>
    <p:extLst>
      <p:ext uri="{BB962C8B-B14F-4D97-AF65-F5344CB8AC3E}">
        <p14:creationId xmlns:p14="http://schemas.microsoft.com/office/powerpoint/2010/main" val="3939734525"/>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7064</TotalTime>
  <Words>1376</Words>
  <Application>Microsoft Macintosh PowerPoint</Application>
  <PresentationFormat>On-screen Show (4:3)</PresentationFormat>
  <Paragraphs>166</Paragraphs>
  <Slides>34</Slides>
  <Notes>0</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6" baseType="lpstr">
      <vt:lpstr>Inkwell</vt:lpstr>
      <vt:lpstr>Equation</vt:lpstr>
      <vt:lpstr>Conservation of Mass and the Advection Dispersion Equation</vt:lpstr>
      <vt:lpstr>What you should know by the end of this Chapter:</vt:lpstr>
      <vt:lpstr>Control Volume</vt:lpstr>
      <vt:lpstr>Control Volumes can be Anything YOU choose them to be</vt:lpstr>
      <vt:lpstr>Example</vt:lpstr>
      <vt:lpstr>What if we consider an infinitessimal control volume?</vt:lpstr>
      <vt:lpstr>What if we consider an infinitessimal control volume?</vt:lpstr>
      <vt:lpstr>What is the flux j? </vt:lpstr>
      <vt:lpstr>Basics on Contaminant Transport</vt:lpstr>
      <vt:lpstr>Basics on Contaminant Transport</vt:lpstr>
      <vt:lpstr>Quiz</vt:lpstr>
      <vt:lpstr>Basics on Contaminant Transport</vt:lpstr>
      <vt:lpstr>Basics on Contaminant Transport</vt:lpstr>
      <vt:lpstr>Recall</vt:lpstr>
      <vt:lpstr>The Advection Dispersion Equation</vt:lpstr>
      <vt:lpstr>In General</vt:lpstr>
      <vt:lpstr>1d -&gt;The Fundamental Solution</vt:lpstr>
      <vt:lpstr>3 important properties</vt:lpstr>
      <vt:lpstr>What the fundamental solution looks like</vt:lpstr>
      <vt:lpstr>Sample Problem</vt:lpstr>
      <vt:lpstr>Spatial  Moments</vt:lpstr>
      <vt:lpstr>Spatial Moments</vt:lpstr>
      <vt:lpstr>Sample Question</vt:lpstr>
      <vt:lpstr>PowerPoint Presentation</vt:lpstr>
      <vt:lpstr>Breakthrough Curves</vt:lpstr>
      <vt:lpstr>Temporal Moments of Breakthrough Curves</vt:lpstr>
      <vt:lpstr>Evaluating these for ADE</vt:lpstr>
      <vt:lpstr>Example Problem </vt:lpstr>
      <vt:lpstr>Linear Superposition</vt:lpstr>
      <vt:lpstr>Sample Problem</vt:lpstr>
      <vt:lpstr>Different Condition 1:Step Condition</vt:lpstr>
      <vt:lpstr>Example Movie</vt:lpstr>
      <vt:lpstr>Different Condition 2: Wide Pulse Condition</vt:lpstr>
      <vt:lpstr>In principle you can build whatever complex solution you now want to.. E.g.</vt:lpstr>
    </vt:vector>
  </TitlesOfParts>
  <Company>University of Notre Dame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Conservation of Mass</dc:title>
  <dc:creator>Diogo Bolster</dc:creator>
  <cp:lastModifiedBy>Diogo Bolster</cp:lastModifiedBy>
  <cp:revision>84</cp:revision>
  <dcterms:created xsi:type="dcterms:W3CDTF">2017-01-05T20:18:12Z</dcterms:created>
  <dcterms:modified xsi:type="dcterms:W3CDTF">2017-02-06T14:51:53Z</dcterms:modified>
</cp:coreProperties>
</file>