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embeddings/Microsoft_Equation1.bin" ContentType="application/vnd.openxmlformats-officedocument.oleObject"/>
  <Override PartName="/ppt/embeddings/Microsoft_Equation2.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Microsoft_Equation7.bin" ContentType="application/vnd.openxmlformats-officedocument.oleObject"/>
  <Override PartName="/ppt/embeddings/Microsoft_Equation8.bin" ContentType="application/vnd.openxmlformats-officedocument.oleObject"/>
  <Override PartName="/ppt/embeddings/Microsoft_Equation9.bin" ContentType="application/vnd.openxmlformats-officedocument.oleObject"/>
  <Override PartName="/ppt/embeddings/Microsoft_Equation10.bin" ContentType="application/vnd.openxmlformats-officedocument.oleObject"/>
  <Override PartName="/ppt/embeddings/Microsoft_Equation11.bin" ContentType="application/vnd.openxmlformats-officedocument.oleObject"/>
  <Override PartName="/ppt/embeddings/Microsoft_Equation12.bin" ContentType="application/vnd.openxmlformats-officedocument.oleObject"/>
  <Override PartName="/ppt/embeddings/Microsoft_Equation1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7" r:id="rId4"/>
    <p:sldId id="268" r:id="rId5"/>
    <p:sldId id="270" r:id="rId6"/>
    <p:sldId id="269" r:id="rId7"/>
    <p:sldId id="271" r:id="rId8"/>
    <p:sldId id="272" r:id="rId9"/>
    <p:sldId id="273" r:id="rId10"/>
    <p:sldId id="274" r:id="rId11"/>
    <p:sldId id="264" r:id="rId12"/>
    <p:sldId id="257" r:id="rId13"/>
    <p:sldId id="258" r:id="rId14"/>
    <p:sldId id="275" r:id="rId15"/>
    <p:sldId id="259" r:id="rId16"/>
    <p:sldId id="260" r:id="rId17"/>
    <p:sldId id="261" r:id="rId18"/>
    <p:sldId id="262" r:id="rId19"/>
    <p:sldId id="276" r:id="rId20"/>
    <p:sldId id="263"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0" d="100"/>
          <a:sy n="100" d="100"/>
        </p:scale>
        <p:origin x="-96" y="-2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 Id="rId2"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5" Type="http://schemas.openxmlformats.org/officeDocument/2006/relationships/image" Target="../media/image22.emf"/><Relationship Id="rId6" Type="http://schemas.openxmlformats.org/officeDocument/2006/relationships/image" Target="../media/image23.emf"/><Relationship Id="rId7" Type="http://schemas.openxmlformats.org/officeDocument/2006/relationships/image" Target="../media/image24.emf"/><Relationship Id="rId8" Type="http://schemas.openxmlformats.org/officeDocument/2006/relationships/image" Target="../media/image25.emf"/><Relationship Id="rId1" Type="http://schemas.openxmlformats.org/officeDocument/2006/relationships/image" Target="../media/image18.emf"/><Relationship Id="rId2"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8D92626-37D2-4832-BF7A-BC283494A20D}" type="datetimeFigureOut">
              <a:rPr lang="en-US" smtClean="0"/>
              <a:t>3/27/17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8D92626-37D2-4832-BF7A-BC283494A20D}" type="datetimeFigureOut">
              <a:rPr lang="en-US" smtClean="0"/>
              <a:t>3/27/17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8D92626-37D2-4832-BF7A-BC283494A20D}" type="datetimeFigureOut">
              <a:rPr lang="en-US" smtClean="0"/>
              <a:t>3/27/17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8C592886-E571-45D5-8B56-343DC94F8FA6}" type="slidenum">
              <a:rPr kumimoji="0" lang="en-US" smtClean="0"/>
              <a:t>‹#›</a:t>
            </a:fld>
            <a:endParaRPr kumimoji="0" lang="en-US" dirty="0"/>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300" dirty="0">
              <a:solidFill>
                <a:schemeClr val="bg2">
                  <a:tint val="60000"/>
                  <a:satMod val="155000"/>
                </a:schemeClr>
              </a:solidFill>
            </a:endParaRPr>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8D92626-37D2-4832-BF7A-BC283494A20D}" type="datetimeFigureOut">
              <a:rPr lang="en-US" smtClean="0"/>
              <a:t>3/27/17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8C592886-E571-45D5-8B56-343DC94F8FA6}" type="slidenum">
              <a:rPr kumimoji="0" lang="en-US" smtClean="0"/>
              <a:t>‹#›</a:t>
            </a:fld>
            <a:endParaRPr kumimoji="0"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8D92626-37D2-4832-BF7A-BC283494A20D}" type="datetimeFigureOut">
              <a:rPr lang="en-US" smtClean="0"/>
              <a:t>3/27/17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8C592886-E571-45D5-8B56-343DC94F8FA6}" type="slidenum">
              <a:rPr kumimoji="0" lang="en-US" smtClean="0"/>
              <a:t>‹#›</a:t>
            </a:fld>
            <a:endParaRPr kumimoji="0" lang="en-US" dirty="0"/>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8D92626-37D2-4832-BF7A-BC283494A20D}" type="datetimeFigureOut">
              <a:rPr lang="en-US" smtClean="0"/>
              <a:t>3/27/17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92626-37D2-4832-BF7A-BC283494A20D}" type="datetimeFigureOut">
              <a:rPr lang="en-US" smtClean="0"/>
              <a:t>3/27/17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8C592886-E571-45D5-8B56-343DC94F8FA6}" type="slidenum">
              <a:rPr kumimoji="0" lang="en-US" smtClean="0"/>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l" eaLnBrk="1" latinLnBrk="0" hangingPunct="1"/>
            <a:fld id="{48D92626-37D2-4832-BF7A-BC283494A20D}" type="datetimeFigureOut">
              <a:rPr lang="en-US" smtClean="0"/>
              <a:t>3/27/17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a:solidFill>
                <a:schemeClr val="tx2">
                  <a:shade val="90000"/>
                </a:schemeClr>
              </a:solidFill>
            </a:endParaRPr>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pPr algn="r" eaLnBrk="1" latinLnBrk="0" hangingPunct="1"/>
            <a:endParaRPr kumimoji="0" lang="en-US" sz="1300" dirty="0">
              <a:solidFill>
                <a:schemeClr val="bg2">
                  <a:tint val="60000"/>
                  <a:satMod val="155000"/>
                </a:schemeClr>
              </a:solidFill>
            </a:endParaRPr>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pPr algn="l" eaLnBrk="1" latinLnBrk="0" hangingPunct="1"/>
            <a:fld id="{48D92626-37D2-4832-BF7A-BC283494A20D}" type="datetimeFigureOut">
              <a:rPr lang="en-US" smtClean="0"/>
              <a:t>3/27/17</a:t>
            </a:fld>
            <a:endParaRPr lang="en-US" sz="1300" dirty="0">
              <a:solidFill>
                <a:schemeClr val="bg2">
                  <a:tint val="60000"/>
                  <a:satMod val="155000"/>
                </a:schemeClr>
              </a:solidFill>
            </a:endParaRPr>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pPr algn="r" eaLnBrk="1" latinLnBrk="0" hangingPunct="1"/>
            <a:fld id="{8C592886-E571-45D5-8B56-343DC94F8FA6}" type="slidenum">
              <a:rPr kumimoji="0" lang="en-US" smtClean="0"/>
              <a:t>‹#›</a:t>
            </a:fld>
            <a:endParaRPr kumimoji="0" lang="en-US" sz="1600" b="1" dirty="0">
              <a:solidFill>
                <a:schemeClr val="tx2">
                  <a:shade val="90000"/>
                </a:schemeClr>
              </a:solidFill>
              <a:effectLst/>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13.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4.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image" Target="../media/image35.emf"/></Relationships>
</file>

<file path=ppt/slides/_rels/slide17.xml.rels><?xml version="1.0" encoding="UTF-8" standalone="yes"?>
<Relationships xmlns="http://schemas.openxmlformats.org/package/2006/relationships"><Relationship Id="rId3" Type="http://schemas.openxmlformats.org/officeDocument/2006/relationships/image" Target="../media/image34.emf"/><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20.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emf"/><Relationship Id="rId9" Type="http://schemas.openxmlformats.org/officeDocument/2006/relationships/image" Target="../media/image42.tiff"/><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quation1.bin"/><Relationship Id="rId4" Type="http://schemas.openxmlformats.org/officeDocument/2006/relationships/image" Target="../media/image1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Equation2.bin"/><Relationship Id="rId4"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Equation3.bin"/><Relationship Id="rId4" Type="http://schemas.openxmlformats.org/officeDocument/2006/relationships/image" Target="../media/image15.emf"/><Relationship Id="rId5" Type="http://schemas.openxmlformats.org/officeDocument/2006/relationships/oleObject" Target="../embeddings/Microsoft_Equation4.bin"/><Relationship Id="rId6" Type="http://schemas.openxmlformats.org/officeDocument/2006/relationships/image" Target="../media/image1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17.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 Type="http://schemas.openxmlformats.org/officeDocument/2006/relationships/oleObject" Target="../embeddings/Microsoft_Equation10.bin"/><Relationship Id="rId12" Type="http://schemas.openxmlformats.org/officeDocument/2006/relationships/image" Target="../media/image22.emf"/><Relationship Id="rId13" Type="http://schemas.openxmlformats.org/officeDocument/2006/relationships/oleObject" Target="../embeddings/Microsoft_Equation11.bin"/><Relationship Id="rId14" Type="http://schemas.openxmlformats.org/officeDocument/2006/relationships/image" Target="../media/image23.emf"/><Relationship Id="rId15" Type="http://schemas.openxmlformats.org/officeDocument/2006/relationships/oleObject" Target="../embeddings/Microsoft_Equation12.bin"/><Relationship Id="rId16" Type="http://schemas.openxmlformats.org/officeDocument/2006/relationships/image" Target="../media/image24.emf"/><Relationship Id="rId17" Type="http://schemas.openxmlformats.org/officeDocument/2006/relationships/oleObject" Target="../embeddings/Microsoft_Equation13.bin"/><Relationship Id="rId18"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Microsoft_Equation6.bin"/><Relationship Id="rId4" Type="http://schemas.openxmlformats.org/officeDocument/2006/relationships/image" Target="../media/image18.emf"/><Relationship Id="rId5" Type="http://schemas.openxmlformats.org/officeDocument/2006/relationships/oleObject" Target="../embeddings/Microsoft_Equation7.bin"/><Relationship Id="rId6" Type="http://schemas.openxmlformats.org/officeDocument/2006/relationships/image" Target="../media/image19.emf"/><Relationship Id="rId7" Type="http://schemas.openxmlformats.org/officeDocument/2006/relationships/oleObject" Target="../embeddings/Microsoft_Equation8.bin"/><Relationship Id="rId8" Type="http://schemas.openxmlformats.org/officeDocument/2006/relationships/image" Target="../media/image20.emf"/><Relationship Id="rId9" Type="http://schemas.openxmlformats.org/officeDocument/2006/relationships/oleObject" Target="../embeddings/Microsoft_Equation9.bin"/><Relationship Id="rId10"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a:t>
            </a:r>
            <a:r>
              <a:rPr lang="en-US" dirty="0" smtClean="0"/>
              <a:t>7 </a:t>
            </a:r>
            <a:endParaRPr lang="en-US" dirty="0"/>
          </a:p>
        </p:txBody>
      </p:sp>
      <p:sp>
        <p:nvSpPr>
          <p:cNvPr id="3" name="Subtitle 2"/>
          <p:cNvSpPr>
            <a:spLocks noGrp="1"/>
          </p:cNvSpPr>
          <p:nvPr>
            <p:ph type="subTitle" idx="1"/>
          </p:nvPr>
        </p:nvSpPr>
        <p:spPr/>
        <p:txBody>
          <a:bodyPr/>
          <a:lstStyle/>
          <a:p>
            <a:r>
              <a:rPr lang="en-US" dirty="0" smtClean="0"/>
              <a:t>Mixing </a:t>
            </a:r>
            <a:r>
              <a:rPr lang="en-US" dirty="0" smtClean="0"/>
              <a:t>Driven Reactions</a:t>
            </a:r>
            <a:endParaRPr lang="en-US" dirty="0"/>
          </a:p>
        </p:txBody>
      </p:sp>
    </p:spTree>
    <p:extLst>
      <p:ext uri="{BB962C8B-B14F-4D97-AF65-F5344CB8AC3E}">
        <p14:creationId xmlns:p14="http://schemas.microsoft.com/office/powerpoint/2010/main" val="2439790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fast or slow reaction</a:t>
            </a:r>
            <a:endParaRPr lang="en-US" dirty="0"/>
          </a:p>
        </p:txBody>
      </p:sp>
      <p:sp>
        <p:nvSpPr>
          <p:cNvPr id="3" name="Content Placeholder 2"/>
          <p:cNvSpPr>
            <a:spLocks noGrp="1"/>
          </p:cNvSpPr>
          <p:nvPr>
            <p:ph idx="1"/>
          </p:nvPr>
        </p:nvSpPr>
        <p:spPr/>
        <p:txBody>
          <a:bodyPr/>
          <a:lstStyle/>
          <a:p>
            <a:r>
              <a:rPr lang="en-US" dirty="0" smtClean="0"/>
              <a:t>Da -&gt; infinity means an infinitely fast reaction</a:t>
            </a:r>
          </a:p>
          <a:p>
            <a:r>
              <a:rPr lang="en-US" dirty="0" smtClean="0"/>
              <a:t>Da&gt;100 can be large enough to assume infinite</a:t>
            </a:r>
          </a:p>
          <a:p>
            <a:endParaRPr lang="en-US" dirty="0"/>
          </a:p>
          <a:p>
            <a:r>
              <a:rPr lang="en-US" dirty="0" smtClean="0"/>
              <a:t>Da-&gt; 0 means an infinitely slow reaction</a:t>
            </a:r>
          </a:p>
          <a:p>
            <a:r>
              <a:rPr lang="en-US" dirty="0" smtClean="0"/>
              <a:t>Da&lt;0.1 can be small enough to treat in this limit</a:t>
            </a:r>
          </a:p>
          <a:p>
            <a:endParaRPr lang="en-US" dirty="0"/>
          </a:p>
        </p:txBody>
      </p:sp>
    </p:spTree>
    <p:extLst>
      <p:ext uri="{BB962C8B-B14F-4D97-AF65-F5344CB8AC3E}">
        <p14:creationId xmlns:p14="http://schemas.microsoft.com/office/powerpoint/2010/main" val="320353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664" name="Picture 8" descr="Title_gram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96" y="1553766"/>
            <a:ext cx="3543300" cy="330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20678" y="480448"/>
            <a:ext cx="7915322" cy="1077218"/>
          </a:xfrm>
          <a:prstGeom prst="rect">
            <a:avLst/>
          </a:prstGeom>
          <a:noFill/>
        </p:spPr>
        <p:txBody>
          <a:bodyPr wrap="square" rtlCol="0">
            <a:spAutoFit/>
          </a:bodyPr>
          <a:lstStyle/>
          <a:p>
            <a:r>
              <a:rPr lang="en-US" sz="3200" dirty="0" smtClean="0"/>
              <a:t>Let’s look at fast reactions first (assume infinitely fast)</a:t>
            </a:r>
            <a:endParaRPr lang="en-US" sz="3200" dirty="0"/>
          </a:p>
        </p:txBody>
      </p:sp>
      <p:sp>
        <p:nvSpPr>
          <p:cNvPr id="3" name="TextBox 2"/>
          <p:cNvSpPr txBox="1"/>
          <p:nvPr/>
        </p:nvSpPr>
        <p:spPr>
          <a:xfrm>
            <a:off x="5004166" y="1794010"/>
            <a:ext cx="3071971" cy="2631490"/>
          </a:xfrm>
          <a:prstGeom prst="rect">
            <a:avLst/>
          </a:prstGeom>
          <a:noFill/>
        </p:spPr>
        <p:txBody>
          <a:bodyPr wrap="square" rtlCol="0">
            <a:spAutoFit/>
          </a:bodyPr>
          <a:lstStyle/>
          <a:p>
            <a:pPr algn="just"/>
            <a:r>
              <a:rPr lang="en-US" sz="1500" dirty="0" smtClean="0"/>
              <a:t>In this paper the authors develop the theory we will learn here, which is formally correct. They then study a case where they show that it fails, which we will also explore in a later chapter. While they highlight the failure, there are many instances where the model will work excellently and so should be considered as important.</a:t>
            </a:r>
            <a:endParaRPr lang="en-US" sz="1500" dirty="0"/>
          </a:p>
        </p:txBody>
      </p:sp>
      <p:pic>
        <p:nvPicPr>
          <p:cNvPr id="4" name="Picture 3" descr="Screen Shot 2015-01-01 at 11.00.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2275" y="4957641"/>
            <a:ext cx="5295900" cy="1765300"/>
          </a:xfrm>
          <a:prstGeom prst="rect">
            <a:avLst/>
          </a:prstGeom>
        </p:spPr>
      </p:pic>
    </p:spTree>
    <p:extLst>
      <p:ext uri="{BB962C8B-B14F-4D97-AF65-F5344CB8AC3E}">
        <p14:creationId xmlns:p14="http://schemas.microsoft.com/office/powerpoint/2010/main" val="2146571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6664"/>
                                        </p:tgtEl>
                                        <p:attrNameLst>
                                          <p:attrName>style.visibility</p:attrName>
                                        </p:attrNameLst>
                                      </p:cBhvr>
                                      <p:to>
                                        <p:strVal val="visible"/>
                                      </p:to>
                                    </p:set>
                                    <p:animEffect transition="in" filter="checkerboard(across)">
                                      <p:cBhvr>
                                        <p:cTn id="7" dur="500"/>
                                        <p:tgtEl>
                                          <p:spTgt spid="3266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the Following System</a:t>
            </a:r>
            <a:endParaRPr lang="en-US" dirty="0"/>
          </a:p>
        </p:txBody>
      </p:sp>
      <p:sp>
        <p:nvSpPr>
          <p:cNvPr id="5" name="Content Placeholder 4"/>
          <p:cNvSpPr>
            <a:spLocks noGrp="1"/>
          </p:cNvSpPr>
          <p:nvPr>
            <p:ph idx="1"/>
          </p:nvPr>
        </p:nvSpPr>
        <p:spPr>
          <a:xfrm>
            <a:off x="457200" y="1646236"/>
            <a:ext cx="8229600" cy="5211763"/>
          </a:xfrm>
        </p:spPr>
        <p:txBody>
          <a:bodyPr>
            <a:normAutofit fontScale="92500" lnSpcReduction="20000"/>
          </a:bodyPr>
          <a:lstStyle/>
          <a:p>
            <a:r>
              <a:rPr lang="en-US" sz="2400" dirty="0" smtClean="0"/>
              <a:t>A and B react irreversibly with one another to form some product C</a:t>
            </a:r>
          </a:p>
          <a:p>
            <a:endParaRPr lang="en-US" sz="2400" dirty="0"/>
          </a:p>
          <a:p>
            <a:endParaRPr lang="en-US" sz="2400" dirty="0" smtClean="0"/>
          </a:p>
          <a:p>
            <a:r>
              <a:rPr lang="en-US" sz="2400" dirty="0" smtClean="0"/>
              <a:t>Typically reactions occur at some rate (i.e.  A and B have to be in contact for some time to produce C). If this rate is very fast relative to anything else in the system, then we say it can be treated as INSTANTANEOUS – that is any time A and B come into contact they immediately form C – or alternatively A and B cannot coexist at a given point in space and time</a:t>
            </a:r>
          </a:p>
          <a:p>
            <a:endParaRPr lang="en-US" sz="2400" dirty="0" smtClean="0"/>
          </a:p>
          <a:p>
            <a:r>
              <a:rPr lang="en-US" sz="2400" dirty="0" smtClean="0"/>
              <a:t>Question: How might you determine that this condition of very fast reactions holds?</a:t>
            </a:r>
            <a:endParaRPr lang="en-US" sz="2400" dirty="0"/>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0850" y="2331529"/>
            <a:ext cx="2195646" cy="361126"/>
          </a:xfrm>
          <a:prstGeom prst="rect">
            <a:avLst/>
          </a:prstGeom>
        </p:spPr>
      </p:pic>
    </p:spTree>
    <p:extLst>
      <p:ext uri="{BB962C8B-B14F-4D97-AF65-F5344CB8AC3E}">
        <p14:creationId xmlns:p14="http://schemas.microsoft.com/office/powerpoint/2010/main" val="2998025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A and B </a:t>
            </a:r>
            <a:r>
              <a:rPr lang="en-US" dirty="0" err="1" smtClean="0"/>
              <a:t>advecting</a:t>
            </a:r>
            <a:r>
              <a:rPr lang="en-US" dirty="0" smtClean="0"/>
              <a:t> and diffusing</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19" y="1757209"/>
            <a:ext cx="4749800" cy="8509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63" y="2947752"/>
            <a:ext cx="4800600" cy="8509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17" y="4217656"/>
            <a:ext cx="4775200" cy="850900"/>
          </a:xfrm>
          <a:prstGeom prst="rect">
            <a:avLst/>
          </a:prstGeom>
        </p:spPr>
      </p:pic>
      <p:sp>
        <p:nvSpPr>
          <p:cNvPr id="8" name="TextBox 7"/>
          <p:cNvSpPr txBox="1"/>
          <p:nvPr/>
        </p:nvSpPr>
        <p:spPr>
          <a:xfrm>
            <a:off x="873220" y="5655060"/>
            <a:ext cx="7283446" cy="830997"/>
          </a:xfrm>
          <a:prstGeom prst="rect">
            <a:avLst/>
          </a:prstGeom>
          <a:noFill/>
        </p:spPr>
        <p:txBody>
          <a:bodyPr wrap="square" rtlCol="0">
            <a:spAutoFit/>
          </a:bodyPr>
          <a:lstStyle/>
          <a:p>
            <a:r>
              <a:rPr lang="en-US" sz="2400" dirty="0" smtClean="0"/>
              <a:t>3 equations, 4 unknowns… Problem? Do we have another constraint? Yes – what is it?</a:t>
            </a:r>
            <a:endParaRPr lang="en-US" sz="2400" dirty="0"/>
          </a:p>
        </p:txBody>
      </p:sp>
      <p:sp>
        <p:nvSpPr>
          <p:cNvPr id="3" name="TextBox 2"/>
          <p:cNvSpPr txBox="1"/>
          <p:nvPr/>
        </p:nvSpPr>
        <p:spPr>
          <a:xfrm>
            <a:off x="6502400" y="2806700"/>
            <a:ext cx="1855271" cy="1661993"/>
          </a:xfrm>
          <a:prstGeom prst="rect">
            <a:avLst/>
          </a:prstGeom>
          <a:noFill/>
        </p:spPr>
        <p:txBody>
          <a:bodyPr wrap="none" rtlCol="0">
            <a:spAutoFit/>
          </a:bodyPr>
          <a:lstStyle/>
          <a:p>
            <a:r>
              <a:rPr lang="en-US" dirty="0" smtClean="0"/>
              <a:t>What happens to </a:t>
            </a:r>
          </a:p>
          <a:p>
            <a:endParaRPr lang="en-US" dirty="0"/>
          </a:p>
          <a:p>
            <a:r>
              <a:rPr lang="en-US" dirty="0"/>
              <a:t>r</a:t>
            </a:r>
            <a:r>
              <a:rPr lang="en-US" dirty="0" smtClean="0"/>
              <a:t>= k C</a:t>
            </a:r>
            <a:r>
              <a:rPr lang="en-US" baseline="-25000" dirty="0" smtClean="0"/>
              <a:t>A</a:t>
            </a:r>
            <a:r>
              <a:rPr lang="en-US" dirty="0" smtClean="0"/>
              <a:t>C</a:t>
            </a:r>
            <a:r>
              <a:rPr lang="en-US" baseline="-25000" dirty="0" smtClean="0"/>
              <a:t>B</a:t>
            </a:r>
          </a:p>
          <a:p>
            <a:endParaRPr lang="en-US" baseline="-25000" dirty="0"/>
          </a:p>
          <a:p>
            <a:r>
              <a:rPr lang="en-US" dirty="0"/>
              <a:t>w</a:t>
            </a:r>
            <a:r>
              <a:rPr lang="en-US" dirty="0" smtClean="0"/>
              <a:t>hen infinitely </a:t>
            </a:r>
          </a:p>
          <a:p>
            <a:r>
              <a:rPr lang="en-US" dirty="0" smtClean="0"/>
              <a:t>fast reaction?</a:t>
            </a:r>
            <a:endParaRPr lang="en-US" dirty="0"/>
          </a:p>
        </p:txBody>
      </p:sp>
    </p:spTree>
    <p:extLst>
      <p:ext uri="{BB962C8B-B14F-4D97-AF65-F5344CB8AC3E}">
        <p14:creationId xmlns:p14="http://schemas.microsoft.com/office/powerpoint/2010/main" val="316948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A and B </a:t>
            </a:r>
            <a:r>
              <a:rPr lang="en-US" dirty="0" err="1" smtClean="0"/>
              <a:t>advecting</a:t>
            </a:r>
            <a:r>
              <a:rPr lang="en-US" dirty="0" smtClean="0"/>
              <a:t> and diffusing</a:t>
            </a:r>
            <a:endParaRPr lang="en-US"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119" y="1757209"/>
            <a:ext cx="4749800" cy="8509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563" y="2947752"/>
            <a:ext cx="4800600" cy="8509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17" y="4217656"/>
            <a:ext cx="4775200" cy="850900"/>
          </a:xfrm>
          <a:prstGeom prst="rect">
            <a:avLst/>
          </a:prstGeom>
        </p:spPr>
      </p:pic>
      <p:sp>
        <p:nvSpPr>
          <p:cNvPr id="8" name="TextBox 7"/>
          <p:cNvSpPr txBox="1"/>
          <p:nvPr/>
        </p:nvSpPr>
        <p:spPr>
          <a:xfrm>
            <a:off x="263620" y="5238488"/>
            <a:ext cx="7283446" cy="830997"/>
          </a:xfrm>
          <a:prstGeom prst="rect">
            <a:avLst/>
          </a:prstGeom>
          <a:noFill/>
        </p:spPr>
        <p:txBody>
          <a:bodyPr wrap="square" rtlCol="0">
            <a:spAutoFit/>
          </a:bodyPr>
          <a:lstStyle/>
          <a:p>
            <a:r>
              <a:rPr lang="en-US" sz="2400" dirty="0" smtClean="0"/>
              <a:t>3 equations, 4 unknowns… Problem? Do we have another constraint? Yes – what is it?</a:t>
            </a:r>
            <a:endParaRPr lang="en-US" sz="2400" dirty="0"/>
          </a:p>
        </p:txBody>
      </p:sp>
      <p:sp>
        <p:nvSpPr>
          <p:cNvPr id="3" name="TextBox 2"/>
          <p:cNvSpPr txBox="1"/>
          <p:nvPr/>
        </p:nvSpPr>
        <p:spPr>
          <a:xfrm>
            <a:off x="6502400" y="2806700"/>
            <a:ext cx="1855271" cy="1661993"/>
          </a:xfrm>
          <a:prstGeom prst="rect">
            <a:avLst/>
          </a:prstGeom>
          <a:noFill/>
        </p:spPr>
        <p:txBody>
          <a:bodyPr wrap="none" rtlCol="0">
            <a:spAutoFit/>
          </a:bodyPr>
          <a:lstStyle/>
          <a:p>
            <a:r>
              <a:rPr lang="en-US" dirty="0" smtClean="0"/>
              <a:t>What happens to </a:t>
            </a:r>
          </a:p>
          <a:p>
            <a:endParaRPr lang="en-US" dirty="0"/>
          </a:p>
          <a:p>
            <a:r>
              <a:rPr lang="en-US" dirty="0"/>
              <a:t>r</a:t>
            </a:r>
            <a:r>
              <a:rPr lang="en-US" dirty="0" smtClean="0"/>
              <a:t>= k C</a:t>
            </a:r>
            <a:r>
              <a:rPr lang="en-US" baseline="-25000" dirty="0" smtClean="0"/>
              <a:t>A</a:t>
            </a:r>
            <a:r>
              <a:rPr lang="en-US" dirty="0" smtClean="0"/>
              <a:t>C</a:t>
            </a:r>
            <a:r>
              <a:rPr lang="en-US" baseline="-25000" dirty="0" smtClean="0"/>
              <a:t>B</a:t>
            </a:r>
          </a:p>
          <a:p>
            <a:endParaRPr lang="en-US" baseline="-25000" dirty="0"/>
          </a:p>
          <a:p>
            <a:r>
              <a:rPr lang="en-US" dirty="0"/>
              <a:t>w</a:t>
            </a:r>
            <a:r>
              <a:rPr lang="en-US" dirty="0" smtClean="0"/>
              <a:t>hen infinitely </a:t>
            </a:r>
          </a:p>
          <a:p>
            <a:r>
              <a:rPr lang="en-US" dirty="0" smtClean="0"/>
              <a:t>fast reaction?</a:t>
            </a:r>
            <a:endParaRPr lang="en-US" dirty="0"/>
          </a:p>
        </p:txBody>
      </p:sp>
      <p:sp>
        <p:nvSpPr>
          <p:cNvPr id="4" name="Rectangle 3"/>
          <p:cNvSpPr/>
          <p:nvPr/>
        </p:nvSpPr>
        <p:spPr>
          <a:xfrm>
            <a:off x="5528163" y="6069485"/>
            <a:ext cx="3010610" cy="461665"/>
          </a:xfrm>
          <a:prstGeom prst="rect">
            <a:avLst/>
          </a:prstGeom>
        </p:spPr>
        <p:txBody>
          <a:bodyPr wrap="none">
            <a:spAutoFit/>
          </a:bodyPr>
          <a:lstStyle/>
          <a:p>
            <a:r>
              <a:rPr lang="en-US" sz="2400" b="1" dirty="0" smtClean="0"/>
              <a:t>C</a:t>
            </a:r>
            <a:r>
              <a:rPr lang="en-US" sz="2400" b="1" baseline="-25000" dirty="0" smtClean="0"/>
              <a:t>A</a:t>
            </a:r>
            <a:r>
              <a:rPr lang="en-US" sz="2400" b="1" dirty="0" smtClean="0"/>
              <a:t>C</a:t>
            </a:r>
            <a:r>
              <a:rPr lang="en-US" sz="2400" b="1" baseline="-25000" dirty="0" smtClean="0"/>
              <a:t>B</a:t>
            </a:r>
            <a:r>
              <a:rPr lang="en-US" sz="2400" b="1" dirty="0" smtClean="0"/>
              <a:t>= 0 everywhere</a:t>
            </a:r>
            <a:endParaRPr lang="en-US" sz="2400" b="1" dirty="0"/>
          </a:p>
        </p:txBody>
      </p:sp>
    </p:spTree>
    <p:extLst>
      <p:ext uri="{BB962C8B-B14F-4D97-AF65-F5344CB8AC3E}">
        <p14:creationId xmlns:p14="http://schemas.microsoft.com/office/powerpoint/2010/main" val="11114893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smtClean="0"/>
              <a:t>In general we do not know how to solve ADRE. However can we rewrite our equations in such a way as to write them in a form that we can solve (i.e. can we define some conservative component)</a:t>
            </a:r>
          </a:p>
          <a:p>
            <a:endParaRPr lang="en-US" sz="2400" dirty="0"/>
          </a:p>
          <a:p>
            <a:r>
              <a:rPr lang="en-US" sz="2400" dirty="0" smtClean="0"/>
              <a:t>Consider the following three</a:t>
            </a:r>
          </a:p>
          <a:p>
            <a:pPr marL="411480" lvl="1" indent="0">
              <a:buNone/>
            </a:pPr>
            <a:endParaRPr lang="en-US" sz="1800"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104" y="4657363"/>
            <a:ext cx="2463800" cy="3429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1454" y="5312159"/>
            <a:ext cx="2451100" cy="3429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2249" y="5966959"/>
            <a:ext cx="2489200" cy="342900"/>
          </a:xfrm>
          <a:prstGeom prst="rect">
            <a:avLst/>
          </a:prstGeom>
        </p:spPr>
      </p:pic>
    </p:spTree>
    <p:extLst>
      <p:ext uri="{BB962C8B-B14F-4D97-AF65-F5344CB8AC3E}">
        <p14:creationId xmlns:p14="http://schemas.microsoft.com/office/powerpoint/2010/main" val="2840834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of these three</a:t>
            </a:r>
            <a:endParaRPr lang="en-US" dirty="0"/>
          </a:p>
        </p:txBody>
      </p:sp>
      <p:sp>
        <p:nvSpPr>
          <p:cNvPr id="3" name="Content Placeholder 2"/>
          <p:cNvSpPr>
            <a:spLocks noGrp="1"/>
          </p:cNvSpPr>
          <p:nvPr>
            <p:ph idx="1"/>
          </p:nvPr>
        </p:nvSpPr>
        <p:spPr>
          <a:xfrm>
            <a:off x="457200" y="1646236"/>
            <a:ext cx="8229600" cy="5211763"/>
          </a:xfrm>
        </p:spPr>
        <p:txBody>
          <a:bodyPr>
            <a:normAutofit fontScale="70000" lnSpcReduction="20000"/>
          </a:bodyPr>
          <a:lstStyle/>
          <a:p>
            <a:r>
              <a:rPr lang="en-US" sz="2400" dirty="0" smtClean="0"/>
              <a:t>Conservative ADE equation</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Using any of the methods we have learned so far we can solve for any of these under any reasonable initial and boundary conditions – But does this help us at all?</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890" y="2224656"/>
            <a:ext cx="3987800" cy="850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398" y="3208010"/>
            <a:ext cx="3911600" cy="850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4436" y="4208889"/>
            <a:ext cx="3962400" cy="850900"/>
          </a:xfrm>
          <a:prstGeom prst="rect">
            <a:avLst/>
          </a:prstGeom>
        </p:spPr>
      </p:pic>
    </p:spTree>
    <p:extLst>
      <p:ext uri="{BB962C8B-B14F-4D97-AF65-F5344CB8AC3E}">
        <p14:creationId xmlns:p14="http://schemas.microsoft.com/office/powerpoint/2010/main" val="3182922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sz="2400" dirty="0" smtClean="0"/>
              <a:t>Let’s ignore the first conservative component for this problem (we will find it useful in the next chapter though) and focus on the latter two</a:t>
            </a:r>
          </a:p>
          <a:p>
            <a:endParaRPr lang="en-US" sz="2400" dirty="0"/>
          </a:p>
          <a:p>
            <a:endParaRPr lang="en-US" sz="2400" dirty="0" smtClean="0"/>
          </a:p>
          <a:p>
            <a:endParaRPr lang="en-US" sz="2400" dirty="0"/>
          </a:p>
          <a:p>
            <a:r>
              <a:rPr lang="en-US" sz="2400" dirty="0" smtClean="0"/>
              <a:t>As noted, we can solve for both of these using any of the methods we have learned so far.</a:t>
            </a:r>
          </a:p>
          <a:p>
            <a:endParaRPr lang="en-US" sz="2400" dirty="0"/>
          </a:p>
          <a:p>
            <a:r>
              <a:rPr lang="en-US" sz="2400" dirty="0" smtClean="0"/>
              <a:t>Now recall, A and B cannot coexist, which means C</a:t>
            </a:r>
            <a:r>
              <a:rPr lang="en-US" sz="2400" baseline="-25000" dirty="0" smtClean="0"/>
              <a:t>A</a:t>
            </a:r>
            <a:r>
              <a:rPr lang="en-US" sz="2400" dirty="0" smtClean="0"/>
              <a:t>=0 or C</a:t>
            </a:r>
            <a:r>
              <a:rPr lang="en-US" sz="2400" baseline="-25000" dirty="0" smtClean="0"/>
              <a:t>B</a:t>
            </a:r>
            <a:r>
              <a:rPr lang="en-US" sz="2400" dirty="0" smtClean="0"/>
              <a:t>=0 everywhere and anywhere in the domain.</a:t>
            </a:r>
            <a:endParaRPr lang="en-US" sz="2400"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415" y="3241432"/>
            <a:ext cx="2451100" cy="342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633" y="3241432"/>
            <a:ext cx="2489200" cy="342900"/>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7233" y="5993952"/>
            <a:ext cx="3352800" cy="393700"/>
          </a:xfrm>
          <a:prstGeom prst="rect">
            <a:avLst/>
          </a:prstGeom>
        </p:spPr>
      </p:pic>
    </p:spTree>
    <p:extLst>
      <p:ext uri="{BB962C8B-B14F-4D97-AF65-F5344CB8AC3E}">
        <p14:creationId xmlns:p14="http://schemas.microsoft.com/office/powerpoint/2010/main" val="30300724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266" y="7938"/>
            <a:ext cx="8001000" cy="1143000"/>
          </a:xfrm>
        </p:spPr>
        <p:txBody>
          <a:bodyPr/>
          <a:lstStyle/>
          <a:p>
            <a:r>
              <a:rPr lang="en-US" dirty="0" smtClean="0"/>
              <a:t>Therefore</a:t>
            </a:r>
            <a:endParaRPr lang="en-US" dirty="0"/>
          </a:p>
        </p:txBody>
      </p:sp>
      <p:sp>
        <p:nvSpPr>
          <p:cNvPr id="3" name="Content Placeholder 2"/>
          <p:cNvSpPr>
            <a:spLocks noGrp="1"/>
          </p:cNvSpPr>
          <p:nvPr>
            <p:ph idx="1"/>
          </p:nvPr>
        </p:nvSpPr>
        <p:spPr>
          <a:xfrm>
            <a:off x="571500" y="2109232"/>
            <a:ext cx="8001000" cy="4114800"/>
          </a:xfrm>
        </p:spPr>
        <p:txBody>
          <a:bodyPr>
            <a:noAutofit/>
          </a:bodyPr>
          <a:lstStyle/>
          <a:p>
            <a:pPr marL="0" indent="0">
              <a:buNone/>
            </a:pPr>
            <a:endParaRPr lang="en-US" sz="2600" dirty="0" smtClean="0"/>
          </a:p>
          <a:p>
            <a:r>
              <a:rPr lang="en-US" sz="2600" dirty="0" smtClean="0"/>
              <a:t>If </a:t>
            </a:r>
            <a:r>
              <a:rPr lang="en-US" sz="2600" dirty="0" err="1" smtClean="0"/>
              <a:t>u</a:t>
            </a:r>
            <a:r>
              <a:rPr lang="en-US" sz="2600" baseline="-25000" dirty="0" err="1" smtClean="0"/>
              <a:t>A</a:t>
            </a:r>
            <a:r>
              <a:rPr lang="en-US" sz="2600" dirty="0" smtClean="0"/>
              <a:t>&gt;</a:t>
            </a:r>
            <a:r>
              <a:rPr lang="en-US" sz="2600" dirty="0" err="1" smtClean="0"/>
              <a:t>u</a:t>
            </a:r>
            <a:r>
              <a:rPr lang="en-US" sz="2600" baseline="-25000" dirty="0" err="1" smtClean="0"/>
              <a:t>B</a:t>
            </a:r>
            <a:r>
              <a:rPr lang="en-US" sz="2600" baseline="-25000" dirty="0" smtClean="0"/>
              <a:t> </a:t>
            </a:r>
            <a:r>
              <a:rPr lang="en-US" sz="2600" dirty="0" smtClean="0"/>
              <a:t>=&gt; C</a:t>
            </a:r>
            <a:r>
              <a:rPr lang="en-US" sz="2600" baseline="-25000" dirty="0" smtClean="0"/>
              <a:t>B</a:t>
            </a:r>
            <a:r>
              <a:rPr lang="en-US" sz="2600" dirty="0" smtClean="0"/>
              <a:t>=0  (or </a:t>
            </a:r>
            <a:r>
              <a:rPr lang="en-US" sz="2600" dirty="0" err="1" smtClean="0"/>
              <a:t>u</a:t>
            </a:r>
            <a:r>
              <a:rPr lang="en-US" sz="2600" baseline="-25000" dirty="0" err="1" smtClean="0"/>
              <a:t>B</a:t>
            </a:r>
            <a:r>
              <a:rPr lang="en-US" sz="2600" dirty="0" smtClean="0"/>
              <a:t>=C</a:t>
            </a:r>
            <a:r>
              <a:rPr lang="en-US" sz="2600" baseline="-25000" dirty="0" smtClean="0"/>
              <a:t>C</a:t>
            </a:r>
            <a:r>
              <a:rPr lang="en-US" sz="2600" dirty="0" smtClean="0"/>
              <a:t>)</a:t>
            </a:r>
            <a:endParaRPr lang="en-US" sz="2600" dirty="0"/>
          </a:p>
          <a:p>
            <a:r>
              <a:rPr lang="en-US" sz="2600" dirty="0"/>
              <a:t>If </a:t>
            </a:r>
            <a:r>
              <a:rPr lang="en-US" sz="2600" dirty="0" err="1" smtClean="0"/>
              <a:t>u</a:t>
            </a:r>
            <a:r>
              <a:rPr lang="en-US" sz="2600" baseline="-25000" dirty="0" err="1"/>
              <a:t>B</a:t>
            </a:r>
            <a:r>
              <a:rPr lang="en-US" sz="2600" dirty="0" smtClean="0"/>
              <a:t>&gt;</a:t>
            </a:r>
            <a:r>
              <a:rPr lang="en-US" sz="2600" dirty="0" err="1" smtClean="0"/>
              <a:t>u</a:t>
            </a:r>
            <a:r>
              <a:rPr lang="en-US" sz="2600" baseline="-25000" dirty="0" err="1" smtClean="0"/>
              <a:t>A</a:t>
            </a:r>
            <a:r>
              <a:rPr lang="en-US" sz="2600" baseline="-25000" dirty="0" smtClean="0"/>
              <a:t> </a:t>
            </a:r>
            <a:r>
              <a:rPr lang="en-US" sz="2600" dirty="0"/>
              <a:t>=&gt; </a:t>
            </a:r>
            <a:r>
              <a:rPr lang="en-US" sz="2600" dirty="0" smtClean="0"/>
              <a:t>C</a:t>
            </a:r>
            <a:r>
              <a:rPr lang="en-US" sz="2600" baseline="-25000" dirty="0" smtClean="0"/>
              <a:t>A</a:t>
            </a:r>
            <a:r>
              <a:rPr lang="en-US" sz="2600" dirty="0" smtClean="0"/>
              <a:t>=</a:t>
            </a:r>
            <a:r>
              <a:rPr lang="en-US" sz="2600" dirty="0"/>
              <a:t>0  (or </a:t>
            </a:r>
            <a:r>
              <a:rPr lang="en-US" sz="2600" dirty="0" err="1" smtClean="0"/>
              <a:t>u</a:t>
            </a:r>
            <a:r>
              <a:rPr lang="en-US" sz="2600" baseline="-25000" dirty="0" err="1" smtClean="0"/>
              <a:t>A</a:t>
            </a:r>
            <a:r>
              <a:rPr lang="en-US" sz="2600" dirty="0" smtClean="0"/>
              <a:t>=</a:t>
            </a:r>
            <a:r>
              <a:rPr lang="en-US" sz="2600" dirty="0"/>
              <a:t>C</a:t>
            </a:r>
            <a:r>
              <a:rPr lang="en-US" sz="2600" baseline="-25000" dirty="0"/>
              <a:t>C</a:t>
            </a:r>
            <a:r>
              <a:rPr lang="en-US" sz="2600" dirty="0" smtClean="0"/>
              <a:t>)</a:t>
            </a:r>
            <a:endParaRPr lang="en-US" sz="2600" b="1" dirty="0" smtClean="0"/>
          </a:p>
          <a:p>
            <a:endParaRPr lang="en-US" sz="2600" b="1" dirty="0" smtClean="0"/>
          </a:p>
          <a:p>
            <a:r>
              <a:rPr lang="en-US" sz="2600" b="1" dirty="0" smtClean="0"/>
              <a:t>Therefore </a:t>
            </a:r>
            <a:r>
              <a:rPr lang="en-US" sz="2600" b="1" dirty="0" smtClean="0"/>
              <a:t>	</a:t>
            </a:r>
            <a:r>
              <a:rPr lang="en-US" sz="2600" dirty="0" smtClean="0"/>
              <a:t>C</a:t>
            </a:r>
            <a:r>
              <a:rPr lang="en-US" sz="2600" baseline="-25000" dirty="0" smtClean="0"/>
              <a:t>C</a:t>
            </a:r>
            <a:r>
              <a:rPr lang="en-US" sz="2600" dirty="0" smtClean="0"/>
              <a:t>=min(</a:t>
            </a:r>
            <a:r>
              <a:rPr lang="en-US" sz="2600" dirty="0" err="1" smtClean="0"/>
              <a:t>u</a:t>
            </a:r>
            <a:r>
              <a:rPr lang="en-US" sz="2600" baseline="-25000" dirty="0" err="1" smtClean="0"/>
              <a:t>A</a:t>
            </a:r>
            <a:r>
              <a:rPr lang="en-US" sz="2600" dirty="0" err="1" smtClean="0"/>
              <a:t>,u</a:t>
            </a:r>
            <a:r>
              <a:rPr lang="en-US" sz="2600" baseline="-25000" dirty="0" err="1" smtClean="0"/>
              <a:t>B</a:t>
            </a:r>
            <a:r>
              <a:rPr lang="en-US" sz="2600" dirty="0" smtClean="0"/>
              <a:t>)</a:t>
            </a:r>
          </a:p>
          <a:p>
            <a:endParaRPr lang="en-US" sz="2600" dirty="0"/>
          </a:p>
          <a:p>
            <a:r>
              <a:rPr lang="en-US" sz="2200" dirty="0" smtClean="0"/>
              <a:t>We can solve for the reactant C using only conservative information!!</a:t>
            </a:r>
            <a:r>
              <a:rPr lang="en-US" sz="2200" dirty="0" smtClean="0"/>
              <a:t>! And you are all super expert at that by now!</a:t>
            </a:r>
            <a:endParaRPr lang="en-US" sz="2200" dirty="0"/>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415" y="1937782"/>
            <a:ext cx="2451100" cy="342900"/>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3633" y="1937782"/>
            <a:ext cx="2489200" cy="342900"/>
          </a:xfrm>
          <a:prstGeom prst="rect">
            <a:avLst/>
          </a:prstGeom>
        </p:spPr>
      </p:pic>
      <p:sp>
        <p:nvSpPr>
          <p:cNvPr id="9" name="Rectangle 8"/>
          <p:cNvSpPr/>
          <p:nvPr/>
        </p:nvSpPr>
        <p:spPr>
          <a:xfrm>
            <a:off x="3076115" y="4575697"/>
            <a:ext cx="3215036" cy="833377"/>
          </a:xfrm>
          <a:prstGeom prst="rect">
            <a:avLst/>
          </a:prstGeom>
          <a:noFill/>
          <a:ln w="3175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104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678" y="480448"/>
            <a:ext cx="7915322" cy="1077218"/>
          </a:xfrm>
          <a:prstGeom prst="rect">
            <a:avLst/>
          </a:prstGeom>
          <a:noFill/>
        </p:spPr>
        <p:txBody>
          <a:bodyPr wrap="square" rtlCol="0">
            <a:spAutoFit/>
          </a:bodyPr>
          <a:lstStyle/>
          <a:p>
            <a:r>
              <a:rPr lang="en-US" sz="3200" dirty="0" smtClean="0"/>
              <a:t>Example - Let’s consider </a:t>
            </a:r>
            <a:r>
              <a:rPr lang="en-US" sz="3200" dirty="0" err="1" smtClean="0"/>
              <a:t>Gramling</a:t>
            </a:r>
            <a:r>
              <a:rPr lang="en-US" sz="3200" dirty="0" err="1" smtClean="0"/>
              <a:t>’s</a:t>
            </a:r>
            <a:r>
              <a:rPr lang="en-US" sz="3200" dirty="0" smtClean="0"/>
              <a:t> experiment</a:t>
            </a:r>
            <a:endParaRPr lang="en-US" sz="3200" dirty="0"/>
          </a:p>
        </p:txBody>
      </p:sp>
      <p:sp>
        <p:nvSpPr>
          <p:cNvPr id="3" name="TextBox 2"/>
          <p:cNvSpPr txBox="1"/>
          <p:nvPr/>
        </p:nvSpPr>
        <p:spPr>
          <a:xfrm>
            <a:off x="720678" y="3572010"/>
            <a:ext cx="7420022" cy="3139321"/>
          </a:xfrm>
          <a:prstGeom prst="rect">
            <a:avLst/>
          </a:prstGeom>
          <a:noFill/>
        </p:spPr>
        <p:txBody>
          <a:bodyPr wrap="square" rtlCol="0">
            <a:spAutoFit/>
          </a:bodyPr>
          <a:lstStyle/>
          <a:p>
            <a:pPr algn="just"/>
            <a:r>
              <a:rPr lang="en-US" dirty="0" smtClean="0"/>
              <a:t>A column is initially filled with reactant A (EDTA) at a concentration of 1 </a:t>
            </a:r>
            <a:r>
              <a:rPr lang="en-US" dirty="0" err="1" smtClean="0"/>
              <a:t>mol</a:t>
            </a:r>
            <a:r>
              <a:rPr lang="en-US" dirty="0" smtClean="0"/>
              <a:t>/m</a:t>
            </a:r>
            <a:r>
              <a:rPr lang="en-US" baseline="30000" dirty="0" smtClean="0"/>
              <a:t>3</a:t>
            </a:r>
            <a:r>
              <a:rPr lang="en-US" dirty="0" smtClean="0"/>
              <a:t>. It is then displaced by another reactant B (CuSO</a:t>
            </a:r>
            <a:r>
              <a:rPr lang="en-US" baseline="-25000" dirty="0" smtClean="0"/>
              <a:t>4</a:t>
            </a:r>
            <a:r>
              <a:rPr lang="en-US" dirty="0" smtClean="0"/>
              <a:t>) at the same concentration.</a:t>
            </a:r>
          </a:p>
          <a:p>
            <a:pPr algn="just"/>
            <a:endParaRPr lang="en-US" dirty="0"/>
          </a:p>
          <a:p>
            <a:pPr algn="just"/>
            <a:r>
              <a:rPr lang="en-US" dirty="0" smtClean="0"/>
              <a:t>The Darcy velocity is 1 cm/s and porosity 0.4; </a:t>
            </a:r>
            <a:r>
              <a:rPr lang="en-US" dirty="0" err="1" smtClean="0"/>
              <a:t>Dispersivity</a:t>
            </a:r>
            <a:r>
              <a:rPr lang="en-US" dirty="0" smtClean="0"/>
              <a:t> is 0.1 cm.</a:t>
            </a:r>
          </a:p>
          <a:p>
            <a:pPr algn="just"/>
            <a:endParaRPr lang="en-US" dirty="0"/>
          </a:p>
          <a:p>
            <a:pPr algn="just"/>
            <a:r>
              <a:rPr lang="en-US" dirty="0" smtClean="0"/>
              <a:t>The two reactants form </a:t>
            </a:r>
            <a:r>
              <a:rPr lang="en-US" dirty="0" err="1" smtClean="0"/>
              <a:t>CuEDTA</a:t>
            </a:r>
            <a:r>
              <a:rPr lang="en-US" dirty="0" smtClean="0"/>
              <a:t> and the rate for this reaction is k=4.4x10</a:t>
            </a:r>
            <a:r>
              <a:rPr lang="en-US" baseline="30000" dirty="0" smtClean="0"/>
              <a:t>5</a:t>
            </a:r>
            <a:r>
              <a:rPr lang="en-US" dirty="0" smtClean="0"/>
              <a:t> m</a:t>
            </a:r>
            <a:r>
              <a:rPr lang="en-US" baseline="30000" dirty="0" smtClean="0"/>
              <a:t>3</a:t>
            </a:r>
            <a:r>
              <a:rPr lang="en-US" dirty="0" smtClean="0"/>
              <a:t>/(</a:t>
            </a:r>
            <a:r>
              <a:rPr lang="en-US" dirty="0" err="1" smtClean="0"/>
              <a:t>mol</a:t>
            </a:r>
            <a:r>
              <a:rPr lang="en-US" dirty="0" smtClean="0"/>
              <a:t> s).</a:t>
            </a:r>
          </a:p>
          <a:p>
            <a:pPr algn="just"/>
            <a:endParaRPr lang="en-US" dirty="0"/>
          </a:p>
          <a:p>
            <a:pPr algn="just"/>
            <a:r>
              <a:rPr lang="en-US" dirty="0" smtClean="0"/>
              <a:t>Predict the evolution of concentration of </a:t>
            </a:r>
            <a:r>
              <a:rPr lang="en-US" dirty="0" err="1" smtClean="0"/>
              <a:t>CuEDTA</a:t>
            </a:r>
            <a:r>
              <a:rPr lang="en-US" dirty="0" smtClean="0"/>
              <a:t> and total mass of product against time.</a:t>
            </a:r>
            <a:endParaRPr lang="en-US" dirty="0"/>
          </a:p>
        </p:txBody>
      </p:sp>
      <p:pic>
        <p:nvPicPr>
          <p:cNvPr id="4" name="Picture 3" descr="Screen Shot 2015-01-01 at 11.00.51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678" y="1557666"/>
            <a:ext cx="5295900" cy="1765300"/>
          </a:xfrm>
          <a:prstGeom prst="rect">
            <a:avLst/>
          </a:prstGeom>
        </p:spPr>
      </p:pic>
    </p:spTree>
    <p:extLst>
      <p:ext uri="{BB962C8B-B14F-4D97-AF65-F5344CB8AC3E}">
        <p14:creationId xmlns:p14="http://schemas.microsoft.com/office/powerpoint/2010/main" val="332652942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Principle</a:t>
            </a:r>
            <a:endParaRPr lang="en-US" dirty="0"/>
          </a:p>
        </p:txBody>
      </p:sp>
      <p:sp>
        <p:nvSpPr>
          <p:cNvPr id="3" name="Content Placeholder 2"/>
          <p:cNvSpPr>
            <a:spLocks noGrp="1"/>
          </p:cNvSpPr>
          <p:nvPr>
            <p:ph idx="1"/>
          </p:nvPr>
        </p:nvSpPr>
        <p:spPr>
          <a:xfrm>
            <a:off x="571500" y="1664745"/>
            <a:ext cx="8001000" cy="4547569"/>
          </a:xfrm>
        </p:spPr>
        <p:txBody>
          <a:bodyPr>
            <a:normAutofit/>
          </a:bodyPr>
          <a:lstStyle/>
          <a:p>
            <a:r>
              <a:rPr lang="en-US" dirty="0" smtClean="0"/>
              <a:t>Consider a reactive system made up of species A, B and C, where A and B can react to form C at some rate </a:t>
            </a:r>
            <a:r>
              <a:rPr lang="en-US" dirty="0" err="1" smtClean="0"/>
              <a:t>k</a:t>
            </a:r>
            <a:r>
              <a:rPr lang="en-US" baseline="-25000" dirty="0" err="1" smtClean="0"/>
              <a:t>f</a:t>
            </a:r>
            <a:r>
              <a:rPr lang="en-US" dirty="0" smtClean="0"/>
              <a:t> and C can degrade back into A and B at some rate k</a:t>
            </a:r>
            <a:r>
              <a:rPr lang="en-US" baseline="-25000" dirty="0" smtClean="0"/>
              <a:t>b</a:t>
            </a:r>
          </a:p>
          <a:p>
            <a:pPr marL="0" indent="0">
              <a:buNone/>
            </a:pPr>
            <a:endParaRPr lang="en-US" baseline="-25000" dirty="0" smtClean="0"/>
          </a:p>
          <a:p>
            <a:r>
              <a:rPr lang="en-US" dirty="0" smtClean="0"/>
              <a:t>If the system is well-mixed (i.e. no spatial variability in concentration</a:t>
            </a:r>
            <a:r>
              <a:rPr lang="en-US" baseline="-25000" dirty="0" smtClean="0"/>
              <a:t>,</a:t>
            </a:r>
            <a:r>
              <a:rPr lang="en-US" dirty="0" smtClean="0"/>
              <a:t> reaction are governed by the law of mass action</a:t>
            </a:r>
          </a:p>
          <a:p>
            <a:endParaRPr lang="en-US" baseline="-25000" dirty="0"/>
          </a:p>
          <a:p>
            <a:pPr marL="0" indent="0">
              <a:buNone/>
            </a:pPr>
            <a:r>
              <a:rPr lang="en-US" baseline="-25000" dirty="0" smtClean="0"/>
              <a:t>	</a:t>
            </a:r>
            <a:endParaRPr lang="en-US" baseline="-25000" dirty="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579" y="2932823"/>
            <a:ext cx="2692400" cy="381000"/>
          </a:xfrm>
          <a:prstGeom prst="rect">
            <a:avLst/>
          </a:prstGeom>
        </p:spPr>
      </p:pic>
      <p:sp>
        <p:nvSpPr>
          <p:cNvPr id="6" name="TextBox 5"/>
          <p:cNvSpPr txBox="1"/>
          <p:nvPr/>
        </p:nvSpPr>
        <p:spPr>
          <a:xfrm>
            <a:off x="4548399" y="2696674"/>
            <a:ext cx="364202" cy="369332"/>
          </a:xfrm>
          <a:prstGeom prst="rect">
            <a:avLst/>
          </a:prstGeom>
          <a:noFill/>
        </p:spPr>
        <p:txBody>
          <a:bodyPr wrap="none" rtlCol="0">
            <a:spAutoFit/>
          </a:bodyPr>
          <a:lstStyle/>
          <a:p>
            <a:r>
              <a:rPr lang="en-US" dirty="0" err="1" smtClean="0"/>
              <a:t>k</a:t>
            </a:r>
            <a:r>
              <a:rPr lang="en-US" baseline="-25000" dirty="0" err="1" smtClean="0"/>
              <a:t>f</a:t>
            </a:r>
            <a:endParaRPr lang="en-US" baseline="-25000" dirty="0"/>
          </a:p>
        </p:txBody>
      </p:sp>
      <p:sp>
        <p:nvSpPr>
          <p:cNvPr id="7" name="TextBox 6"/>
          <p:cNvSpPr txBox="1"/>
          <p:nvPr/>
        </p:nvSpPr>
        <p:spPr>
          <a:xfrm>
            <a:off x="4569325" y="3077674"/>
            <a:ext cx="380783" cy="369332"/>
          </a:xfrm>
          <a:prstGeom prst="rect">
            <a:avLst/>
          </a:prstGeom>
          <a:noFill/>
        </p:spPr>
        <p:txBody>
          <a:bodyPr wrap="none" rtlCol="0">
            <a:spAutoFit/>
          </a:bodyPr>
          <a:lstStyle/>
          <a:p>
            <a:r>
              <a:rPr lang="en-US" dirty="0" smtClean="0"/>
              <a:t>k</a:t>
            </a:r>
            <a:r>
              <a:rPr lang="en-US" baseline="-25000" dirty="0"/>
              <a:t>b</a:t>
            </a:r>
          </a:p>
        </p:txBody>
      </p:sp>
      <p:pic>
        <p:nvPicPr>
          <p:cNvPr id="10" name="Picture 9"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579" y="5726948"/>
            <a:ext cx="3695819" cy="725619"/>
          </a:xfrm>
          <a:prstGeom prst="rect">
            <a:avLst/>
          </a:prstGeom>
        </p:spPr>
      </p:pic>
      <p:pic>
        <p:nvPicPr>
          <p:cNvPr id="12" name="Picture 11"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6849" y="4978926"/>
            <a:ext cx="4533900" cy="647700"/>
          </a:xfrm>
          <a:prstGeom prst="rect">
            <a:avLst/>
          </a:prstGeom>
        </p:spPr>
      </p:pic>
    </p:spTree>
    <p:extLst>
      <p:ext uri="{BB962C8B-B14F-4D97-AF65-F5344CB8AC3E}">
        <p14:creationId xmlns:p14="http://schemas.microsoft.com/office/powerpoint/2010/main" val="38783649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798107"/>
          </a:xfrm>
        </p:spPr>
        <p:txBody>
          <a:bodyPr>
            <a:normAutofit fontScale="90000"/>
          </a:bodyPr>
          <a:lstStyle/>
          <a:p>
            <a:r>
              <a:rPr lang="en-US" dirty="0" smtClean="0"/>
              <a:t>Think about it this way..</a:t>
            </a:r>
            <a:r>
              <a:rPr lang="en-US" dirty="0" smtClean="0"/>
              <a:t>	</a:t>
            </a:r>
            <a:endParaRPr lang="en-US" dirty="0"/>
          </a:p>
        </p:txBody>
      </p:sp>
      <p:pic>
        <p:nvPicPr>
          <p:cNvPr id="4" name="Picture 3"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678" y="1623030"/>
            <a:ext cx="4749800" cy="850900"/>
          </a:xfrm>
          <a:prstGeom prst="rect">
            <a:avLst/>
          </a:prstGeom>
        </p:spPr>
      </p:pic>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22" y="2711973"/>
            <a:ext cx="4800600" cy="850900"/>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976" y="3803299"/>
            <a:ext cx="4775200" cy="850900"/>
          </a:xfrm>
          <a:prstGeom prst="rect">
            <a:avLst/>
          </a:prstGeom>
        </p:spPr>
      </p:pic>
      <p:pic>
        <p:nvPicPr>
          <p:cNvPr id="7" name="Picture 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3605" y="5007321"/>
            <a:ext cx="3352800" cy="393700"/>
          </a:xfrm>
          <a:prstGeom prst="rect">
            <a:avLst/>
          </a:prstGeom>
        </p:spPr>
      </p:pic>
      <p:pic>
        <p:nvPicPr>
          <p:cNvPr id="8" name="Picture 7"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49060" y="4654199"/>
            <a:ext cx="3657600" cy="393700"/>
          </a:xfrm>
          <a:prstGeom prst="rect">
            <a:avLst/>
          </a:prstGeom>
        </p:spPr>
      </p:pic>
      <p:pic>
        <p:nvPicPr>
          <p:cNvPr id="9" name="Picture 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03820" y="5256645"/>
            <a:ext cx="3365500" cy="393700"/>
          </a:xfrm>
          <a:prstGeom prst="rect">
            <a:avLst/>
          </a:prstGeom>
        </p:spPr>
      </p:pic>
      <p:pic>
        <p:nvPicPr>
          <p:cNvPr id="10" name="Picture 9" descr="latex-image-1.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00729" y="2541421"/>
            <a:ext cx="2247900" cy="241300"/>
          </a:xfrm>
          <a:prstGeom prst="rect">
            <a:avLst/>
          </a:prstGeom>
        </p:spPr>
      </p:pic>
      <p:sp>
        <p:nvSpPr>
          <p:cNvPr id="11" name="TextBox 10"/>
          <p:cNvSpPr txBox="1"/>
          <p:nvPr/>
        </p:nvSpPr>
        <p:spPr>
          <a:xfrm>
            <a:off x="5795004" y="4107371"/>
            <a:ext cx="2605701" cy="461665"/>
          </a:xfrm>
          <a:prstGeom prst="rect">
            <a:avLst/>
          </a:prstGeom>
          <a:noFill/>
        </p:spPr>
        <p:txBody>
          <a:bodyPr wrap="none" rtlCol="0">
            <a:spAutoFit/>
          </a:bodyPr>
          <a:lstStyle/>
          <a:p>
            <a:r>
              <a:rPr lang="en-US" sz="2400" dirty="0" smtClean="0"/>
              <a:t>Initial Conditions</a:t>
            </a:r>
            <a:endParaRPr lang="en-US" sz="2400" dirty="0"/>
          </a:p>
        </p:txBody>
      </p:sp>
      <p:sp>
        <p:nvSpPr>
          <p:cNvPr id="12" name="TextBox 11"/>
          <p:cNvSpPr txBox="1"/>
          <p:nvPr/>
        </p:nvSpPr>
        <p:spPr>
          <a:xfrm>
            <a:off x="5604933" y="1923235"/>
            <a:ext cx="3421880" cy="461665"/>
          </a:xfrm>
          <a:prstGeom prst="rect">
            <a:avLst/>
          </a:prstGeom>
          <a:noFill/>
        </p:spPr>
        <p:txBody>
          <a:bodyPr wrap="none" rtlCol="0">
            <a:spAutoFit/>
          </a:bodyPr>
          <a:lstStyle/>
          <a:p>
            <a:r>
              <a:rPr lang="en-US" sz="2400" dirty="0" smtClean="0"/>
              <a:t>Assume Infinite </a:t>
            </a:r>
            <a:r>
              <a:rPr lang="en-US" sz="2400" dirty="0" smtClean="0"/>
              <a:t>Domain</a:t>
            </a:r>
            <a:endParaRPr lang="en-US" sz="2400" dirty="0"/>
          </a:p>
        </p:txBody>
      </p:sp>
      <p:sp>
        <p:nvSpPr>
          <p:cNvPr id="14" name="TextBox 13"/>
          <p:cNvSpPr txBox="1"/>
          <p:nvPr/>
        </p:nvSpPr>
        <p:spPr>
          <a:xfrm>
            <a:off x="3139951" y="6131275"/>
            <a:ext cx="1894319" cy="461665"/>
          </a:xfrm>
          <a:prstGeom prst="rect">
            <a:avLst/>
          </a:prstGeom>
          <a:noFill/>
        </p:spPr>
        <p:txBody>
          <a:bodyPr wrap="none" rtlCol="0">
            <a:spAutoFit/>
          </a:bodyPr>
          <a:lstStyle/>
          <a:p>
            <a:r>
              <a:rPr lang="en-US" sz="2400" dirty="0" smtClean="0"/>
              <a:t>Solve for C</a:t>
            </a:r>
            <a:r>
              <a:rPr lang="en-US" sz="2400" baseline="-25000" dirty="0" smtClean="0"/>
              <a:t>C</a:t>
            </a:r>
            <a:endParaRPr lang="en-US" sz="2400" baseline="-25000" dirty="0"/>
          </a:p>
        </p:txBody>
      </p:sp>
      <p:pic>
        <p:nvPicPr>
          <p:cNvPr id="15" name="Picture 14" descr="latex-image-1.tiff"/>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4933" y="5861050"/>
            <a:ext cx="2717800" cy="406400"/>
          </a:xfrm>
          <a:prstGeom prst="rect">
            <a:avLst/>
          </a:prstGeom>
        </p:spPr>
      </p:pic>
    </p:spTree>
    <p:extLst>
      <p:ext uri="{BB962C8B-B14F-4D97-AF65-F5344CB8AC3E}">
        <p14:creationId xmlns:p14="http://schemas.microsoft.com/office/powerpoint/2010/main" val="167988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Reactions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1130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Let’s Start Simple – </a:t>
            </a:r>
            <a:br>
              <a:rPr lang="en-US" dirty="0" smtClean="0"/>
            </a:br>
            <a:r>
              <a:rPr lang="en-US" dirty="0" smtClean="0"/>
              <a:t>Recall Chemistry 101</a:t>
            </a:r>
            <a:endParaRPr lang="en-US" dirty="0"/>
          </a:p>
        </p:txBody>
      </p:sp>
      <p:pic>
        <p:nvPicPr>
          <p:cNvPr id="5" name="Content Placeholder 4"/>
          <p:cNvPicPr>
            <a:picLocks noGrp="1" noChangeAspect="1"/>
          </p:cNvPicPr>
          <p:nvPr>
            <p:ph sz="half" idx="1"/>
          </p:nvPr>
        </p:nvPicPr>
        <p:blipFill>
          <a:blip r:embed="rId2"/>
          <a:srcRect l="7283" r="7283"/>
          <a:stretch>
            <a:fillRect/>
          </a:stretch>
        </p:blipFill>
        <p:spPr>
          <a:xfrm>
            <a:off x="2402875" y="1573180"/>
            <a:ext cx="4038600" cy="4525963"/>
          </a:xfrm>
        </p:spPr>
      </p:pic>
      <p:sp>
        <p:nvSpPr>
          <p:cNvPr id="6" name="Rectangle 5"/>
          <p:cNvSpPr/>
          <p:nvPr/>
        </p:nvSpPr>
        <p:spPr>
          <a:xfrm>
            <a:off x="447069" y="1823517"/>
            <a:ext cx="1459741" cy="1690534"/>
          </a:xfrm>
          <a:prstGeom prst="rect">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A</a:t>
            </a:r>
            <a:endParaRPr lang="en-US" sz="3600" dirty="0"/>
          </a:p>
        </p:txBody>
      </p:sp>
      <p:sp>
        <p:nvSpPr>
          <p:cNvPr id="7" name="Rectangle 6"/>
          <p:cNvSpPr/>
          <p:nvPr/>
        </p:nvSpPr>
        <p:spPr>
          <a:xfrm>
            <a:off x="430245" y="4229272"/>
            <a:ext cx="1459741" cy="1690534"/>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B</a:t>
            </a:r>
            <a:endParaRPr lang="en-US" sz="3600" dirty="0"/>
          </a:p>
        </p:txBody>
      </p:sp>
      <p:sp>
        <p:nvSpPr>
          <p:cNvPr id="9" name="Right Arrow 8"/>
          <p:cNvSpPr/>
          <p:nvPr/>
        </p:nvSpPr>
        <p:spPr>
          <a:xfrm>
            <a:off x="5401873" y="3455240"/>
            <a:ext cx="1462037" cy="484632"/>
          </a:xfrm>
          <a:prstGeom prst="righ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7072543" y="2839427"/>
            <a:ext cx="1459741" cy="1690534"/>
          </a:xfrm>
          <a:prstGeom prst="rect">
            <a:avLst/>
          </a:prstGeom>
          <a:solidFill>
            <a:srgbClr val="6600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t>C</a:t>
            </a:r>
            <a:endParaRPr lang="en-US" sz="3600" dirty="0"/>
          </a:p>
        </p:txBody>
      </p:sp>
      <p:sp>
        <p:nvSpPr>
          <p:cNvPr id="12" name="Right Arrow 11"/>
          <p:cNvSpPr/>
          <p:nvPr/>
        </p:nvSpPr>
        <p:spPr>
          <a:xfrm>
            <a:off x="1933155" y="2472803"/>
            <a:ext cx="1242079" cy="484632"/>
          </a:xfrm>
          <a:prstGeom prst="rightArrow">
            <a:avLst/>
          </a:prstGeom>
          <a:solidFill>
            <a:schemeClr val="tx1"/>
          </a:solidFill>
          <a:scene3d>
            <a:camera prst="orthographicFront">
              <a:rot lat="0" lon="0" rev="189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ight Arrow 12"/>
          <p:cNvSpPr/>
          <p:nvPr/>
        </p:nvSpPr>
        <p:spPr>
          <a:xfrm>
            <a:off x="1869369" y="4219380"/>
            <a:ext cx="1359911" cy="484632"/>
          </a:xfrm>
          <a:prstGeom prst="rightArrow">
            <a:avLst/>
          </a:prstGeom>
          <a:solidFill>
            <a:schemeClr val="tx1"/>
          </a:solidFill>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01002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endParaRPr lang="en-US" dirty="0"/>
          </a:p>
        </p:txBody>
      </p:sp>
      <p:sp>
        <p:nvSpPr>
          <p:cNvPr id="3" name="Content Placeholder 2"/>
          <p:cNvSpPr>
            <a:spLocks noGrp="1"/>
          </p:cNvSpPr>
          <p:nvPr>
            <p:ph idx="1"/>
          </p:nvPr>
        </p:nvSpPr>
        <p:spPr/>
        <p:txBody>
          <a:bodyPr/>
          <a:lstStyle/>
          <a:p>
            <a:r>
              <a:rPr lang="en-US" dirty="0" smtClean="0"/>
              <a:t>Consider a case where you have equal amounts of A and B initially, that is C</a:t>
            </a:r>
            <a:r>
              <a:rPr lang="en-US" baseline="-25000" dirty="0" smtClean="0"/>
              <a:t>A</a:t>
            </a:r>
            <a:r>
              <a:rPr lang="en-US" dirty="0" smtClean="0"/>
              <a:t>(t=0)=C</a:t>
            </a:r>
            <a:r>
              <a:rPr lang="en-US" baseline="-25000" dirty="0"/>
              <a:t>B</a:t>
            </a:r>
            <a:r>
              <a:rPr lang="en-US" dirty="0" smtClean="0"/>
              <a:t>(</a:t>
            </a:r>
            <a:r>
              <a:rPr lang="en-US" dirty="0"/>
              <a:t>t=0)=</a:t>
            </a:r>
            <a:r>
              <a:rPr lang="en-US" dirty="0" smtClean="0"/>
              <a:t>C0 and no C</a:t>
            </a:r>
            <a:r>
              <a:rPr lang="en-US" baseline="-25000" dirty="0" smtClean="0"/>
              <a:t>C</a:t>
            </a:r>
            <a:r>
              <a:rPr lang="en-US" dirty="0" smtClean="0"/>
              <a:t>.</a:t>
            </a:r>
          </a:p>
          <a:p>
            <a:r>
              <a:rPr lang="en-US" dirty="0" smtClean="0"/>
              <a:t>What will the system evolve to at very late (steady state) times?</a:t>
            </a:r>
          </a:p>
          <a:p>
            <a:r>
              <a:rPr lang="en-US" dirty="0" smtClean="0"/>
              <a:t>Consider </a:t>
            </a:r>
            <a:r>
              <a:rPr lang="en-US" dirty="0" smtClean="0"/>
              <a:t>k</a:t>
            </a:r>
            <a:r>
              <a:rPr lang="en-US" baseline="-25000" dirty="0" smtClean="0"/>
              <a:t>b</a:t>
            </a:r>
            <a:r>
              <a:rPr lang="en-US" dirty="0" smtClean="0"/>
              <a:t>=0, i.e. there is no backward reaction. How will the system evolve at all times?</a:t>
            </a:r>
          </a:p>
          <a:p>
            <a:endParaRPr lang="en-US" dirty="0"/>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82043100"/>
              </p:ext>
            </p:extLst>
          </p:nvPr>
        </p:nvGraphicFramePr>
        <p:xfrm>
          <a:off x="3583517" y="5179483"/>
          <a:ext cx="2729870" cy="848783"/>
        </p:xfrm>
        <a:graphic>
          <a:graphicData uri="http://schemas.openxmlformats.org/presentationml/2006/ole">
            <mc:AlternateContent xmlns:mc="http://schemas.openxmlformats.org/markup-compatibility/2006">
              <mc:Choice xmlns:v="urn:schemas-microsoft-com:vml" Requires="v">
                <p:oleObj spid="_x0000_s1078" name="Equation" r:id="rId3" imgW="1511300" imgH="469900" progId="Equation.3">
                  <p:embed/>
                </p:oleObj>
              </mc:Choice>
              <mc:Fallback>
                <p:oleObj name="Equation" r:id="rId3" imgW="1511300" imgH="469900" progId="Equation.3">
                  <p:embed/>
                  <p:pic>
                    <p:nvPicPr>
                      <p:cNvPr id="0" name=""/>
                      <p:cNvPicPr/>
                      <p:nvPr/>
                    </p:nvPicPr>
                    <p:blipFill>
                      <a:blip r:embed="rId4"/>
                      <a:stretch>
                        <a:fillRect/>
                      </a:stretch>
                    </p:blipFill>
                    <p:spPr>
                      <a:xfrm>
                        <a:off x="3583517" y="5179483"/>
                        <a:ext cx="2729870" cy="848783"/>
                      </a:xfrm>
                      <a:prstGeom prst="rect">
                        <a:avLst/>
                      </a:prstGeom>
                    </p:spPr>
                  </p:pic>
                </p:oleObj>
              </mc:Fallback>
            </mc:AlternateContent>
          </a:graphicData>
        </a:graphic>
      </p:graphicFrame>
      <p:sp>
        <p:nvSpPr>
          <p:cNvPr id="5" name="TextBox 4"/>
          <p:cNvSpPr txBox="1"/>
          <p:nvPr/>
        </p:nvSpPr>
        <p:spPr>
          <a:xfrm>
            <a:off x="6656917" y="5435084"/>
            <a:ext cx="1360130" cy="369332"/>
          </a:xfrm>
          <a:prstGeom prst="rect">
            <a:avLst/>
          </a:prstGeom>
          <a:noFill/>
        </p:spPr>
        <p:txBody>
          <a:bodyPr wrap="none" rtlCol="0">
            <a:spAutoFit/>
          </a:bodyPr>
          <a:lstStyle/>
          <a:p>
            <a:r>
              <a:rPr lang="en-US" dirty="0"/>
              <a:t>a</a:t>
            </a:r>
            <a:r>
              <a:rPr lang="en-US" dirty="0" smtClean="0"/>
              <a:t>t late times</a:t>
            </a:r>
            <a:endParaRPr lang="en-US" dirty="0"/>
          </a:p>
        </p:txBody>
      </p:sp>
    </p:spTree>
    <p:extLst>
      <p:ext uri="{BB962C8B-B14F-4D97-AF65-F5344CB8AC3E}">
        <p14:creationId xmlns:p14="http://schemas.microsoft.com/office/powerpoint/2010/main" val="2331161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a:t>
            </a:r>
            <a:r>
              <a:rPr lang="en-US" dirty="0"/>
              <a:t>2</a:t>
            </a:r>
            <a:endParaRPr lang="en-US" dirty="0"/>
          </a:p>
        </p:txBody>
      </p:sp>
      <p:sp>
        <p:nvSpPr>
          <p:cNvPr id="3" name="Content Placeholder 2"/>
          <p:cNvSpPr>
            <a:spLocks noGrp="1"/>
          </p:cNvSpPr>
          <p:nvPr>
            <p:ph idx="1"/>
          </p:nvPr>
        </p:nvSpPr>
        <p:spPr/>
        <p:txBody>
          <a:bodyPr>
            <a:normAutofit/>
          </a:bodyPr>
          <a:lstStyle/>
          <a:p>
            <a:r>
              <a:rPr lang="en-US" dirty="0" smtClean="0"/>
              <a:t>What if you do not have </a:t>
            </a:r>
            <a:r>
              <a:rPr lang="en-US" dirty="0" smtClean="0"/>
              <a:t>equal amounts of A and B initially, that is C</a:t>
            </a:r>
            <a:r>
              <a:rPr lang="en-US" baseline="-25000" dirty="0" smtClean="0"/>
              <a:t>A</a:t>
            </a:r>
            <a:r>
              <a:rPr lang="en-US" dirty="0" smtClean="0"/>
              <a:t>(t=0</a:t>
            </a:r>
            <a:r>
              <a:rPr lang="en-US" dirty="0" smtClean="0"/>
              <a:t>)= C</a:t>
            </a:r>
            <a:r>
              <a:rPr lang="en-US" baseline="-25000" dirty="0" smtClean="0"/>
              <a:t>A,0 </a:t>
            </a:r>
            <a:r>
              <a:rPr lang="en-US" dirty="0" smtClean="0"/>
              <a:t>C</a:t>
            </a:r>
            <a:r>
              <a:rPr lang="en-US" baseline="-25000" dirty="0" smtClean="0"/>
              <a:t>B</a:t>
            </a:r>
            <a:r>
              <a:rPr lang="en-US" dirty="0" smtClean="0"/>
              <a:t>(</a:t>
            </a:r>
            <a:r>
              <a:rPr lang="en-US" dirty="0"/>
              <a:t>t=0)= </a:t>
            </a:r>
            <a:r>
              <a:rPr lang="en-US" dirty="0" smtClean="0"/>
              <a:t>C</a:t>
            </a:r>
            <a:r>
              <a:rPr lang="en-US" baseline="-25000" dirty="0" smtClean="0"/>
              <a:t>B,</a:t>
            </a:r>
            <a:r>
              <a:rPr lang="en-US" baseline="-25000" dirty="0"/>
              <a:t>0</a:t>
            </a:r>
            <a:r>
              <a:rPr lang="en-US" dirty="0" smtClean="0"/>
              <a:t> </a:t>
            </a:r>
            <a:r>
              <a:rPr lang="en-US" dirty="0" smtClean="0"/>
              <a:t>and no C</a:t>
            </a:r>
            <a:r>
              <a:rPr lang="en-US" baseline="-25000" dirty="0" smtClean="0"/>
              <a:t>C</a:t>
            </a:r>
            <a:r>
              <a:rPr lang="en-US" dirty="0" smtClean="0"/>
              <a:t>.</a:t>
            </a:r>
          </a:p>
          <a:p>
            <a:r>
              <a:rPr lang="en-US" dirty="0" smtClean="0"/>
              <a:t>What will the system evolve </a:t>
            </a:r>
            <a:r>
              <a:rPr lang="en-US" dirty="0" smtClean="0"/>
              <a:t>to?</a:t>
            </a:r>
            <a:endParaRPr lang="en-US" dirty="0" smtClean="0"/>
          </a:p>
          <a:p>
            <a:endParaRPr lang="en-US" dirty="0"/>
          </a:p>
          <a:p>
            <a:pPr marL="0" indent="0">
              <a:buNone/>
            </a:pP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199349307"/>
              </p:ext>
            </p:extLst>
          </p:nvPr>
        </p:nvGraphicFramePr>
        <p:xfrm>
          <a:off x="3583517" y="5179483"/>
          <a:ext cx="2729870" cy="848783"/>
        </p:xfrm>
        <a:graphic>
          <a:graphicData uri="http://schemas.openxmlformats.org/presentationml/2006/ole">
            <mc:AlternateContent xmlns:mc="http://schemas.openxmlformats.org/markup-compatibility/2006">
              <mc:Choice xmlns:v="urn:schemas-microsoft-com:vml" Requires="v">
                <p:oleObj spid="_x0000_s3121" name="Equation" r:id="rId3" imgW="1511300" imgH="469900" progId="Equation.3">
                  <p:embed/>
                </p:oleObj>
              </mc:Choice>
              <mc:Fallback>
                <p:oleObj name="Equation" r:id="rId3" imgW="1511300" imgH="469900" progId="Equation.3">
                  <p:embed/>
                  <p:pic>
                    <p:nvPicPr>
                      <p:cNvPr id="0" name=""/>
                      <p:cNvPicPr/>
                      <p:nvPr/>
                    </p:nvPicPr>
                    <p:blipFill>
                      <a:blip r:embed="rId4"/>
                      <a:stretch>
                        <a:fillRect/>
                      </a:stretch>
                    </p:blipFill>
                    <p:spPr>
                      <a:xfrm>
                        <a:off x="3583517" y="5179483"/>
                        <a:ext cx="2729870" cy="848783"/>
                      </a:xfrm>
                      <a:prstGeom prst="rect">
                        <a:avLst/>
                      </a:prstGeom>
                    </p:spPr>
                  </p:pic>
                </p:oleObj>
              </mc:Fallback>
            </mc:AlternateContent>
          </a:graphicData>
        </a:graphic>
      </p:graphicFrame>
      <p:sp>
        <p:nvSpPr>
          <p:cNvPr id="5" name="TextBox 4"/>
          <p:cNvSpPr txBox="1"/>
          <p:nvPr/>
        </p:nvSpPr>
        <p:spPr>
          <a:xfrm>
            <a:off x="6656917" y="5435084"/>
            <a:ext cx="1360130" cy="369332"/>
          </a:xfrm>
          <a:prstGeom prst="rect">
            <a:avLst/>
          </a:prstGeom>
          <a:noFill/>
        </p:spPr>
        <p:txBody>
          <a:bodyPr wrap="none" rtlCol="0">
            <a:spAutoFit/>
          </a:bodyPr>
          <a:lstStyle/>
          <a:p>
            <a:r>
              <a:rPr lang="en-US" dirty="0"/>
              <a:t>a</a:t>
            </a:r>
            <a:r>
              <a:rPr lang="en-US" dirty="0" smtClean="0"/>
              <a:t>t late times</a:t>
            </a:r>
            <a:endParaRPr lang="en-US" dirty="0"/>
          </a:p>
        </p:txBody>
      </p:sp>
    </p:spTree>
    <p:extLst>
      <p:ext uri="{BB962C8B-B14F-4D97-AF65-F5344CB8AC3E}">
        <p14:creationId xmlns:p14="http://schemas.microsoft.com/office/powerpoint/2010/main" val="482199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What if we have transport?</a:t>
            </a:r>
            <a:endParaRPr lang="en-US" sz="4400" dirty="0"/>
          </a:p>
        </p:txBody>
      </p:sp>
      <p:sp>
        <p:nvSpPr>
          <p:cNvPr id="3" name="Content Placeholder 2"/>
          <p:cNvSpPr>
            <a:spLocks noGrp="1"/>
          </p:cNvSpPr>
          <p:nvPr>
            <p:ph idx="1"/>
          </p:nvPr>
        </p:nvSpPr>
        <p:spPr/>
        <p:txBody>
          <a:bodyPr/>
          <a:lstStyle/>
          <a:p>
            <a:r>
              <a:rPr lang="en-US" dirty="0" smtClean="0"/>
              <a:t>Then</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3002262137"/>
              </p:ext>
            </p:extLst>
          </p:nvPr>
        </p:nvGraphicFramePr>
        <p:xfrm>
          <a:off x="344488" y="2881313"/>
          <a:ext cx="8347075" cy="1066800"/>
        </p:xfrm>
        <a:graphic>
          <a:graphicData uri="http://schemas.openxmlformats.org/presentationml/2006/ole">
            <mc:AlternateContent xmlns:mc="http://schemas.openxmlformats.org/markup-compatibility/2006">
              <mc:Choice xmlns:v="urn:schemas-microsoft-com:vml" Requires="v">
                <p:oleObj spid="_x0000_s2149" name="Equation" r:id="rId3" imgW="3530600" imgH="482600" progId="Equation.3">
                  <p:embed/>
                </p:oleObj>
              </mc:Choice>
              <mc:Fallback>
                <p:oleObj name="Equation" r:id="rId3" imgW="3530600" imgH="482600" progId="Equation.3">
                  <p:embed/>
                  <p:pic>
                    <p:nvPicPr>
                      <p:cNvPr id="0" name=""/>
                      <p:cNvPicPr>
                        <a:picLocks noChangeAspect="1" noChangeArrowheads="1"/>
                      </p:cNvPicPr>
                      <p:nvPr/>
                    </p:nvPicPr>
                    <p:blipFill>
                      <a:blip r:embed="rId4"/>
                      <a:srcRect/>
                      <a:stretch>
                        <a:fillRect/>
                      </a:stretch>
                    </p:blipFill>
                    <p:spPr bwMode="auto">
                      <a:xfrm>
                        <a:off x="344488" y="2881313"/>
                        <a:ext cx="8347075" cy="1066800"/>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2679588981"/>
              </p:ext>
            </p:extLst>
          </p:nvPr>
        </p:nvGraphicFramePr>
        <p:xfrm>
          <a:off x="887413" y="4318000"/>
          <a:ext cx="7566025" cy="1038225"/>
        </p:xfrm>
        <a:graphic>
          <a:graphicData uri="http://schemas.openxmlformats.org/presentationml/2006/ole">
            <mc:AlternateContent xmlns:mc="http://schemas.openxmlformats.org/markup-compatibility/2006">
              <mc:Choice xmlns:v="urn:schemas-microsoft-com:vml" Requires="v">
                <p:oleObj spid="_x0000_s2150" name="Equation" r:id="rId5" imgW="3200400" imgH="469900" progId="Equation.3">
                  <p:embed/>
                </p:oleObj>
              </mc:Choice>
              <mc:Fallback>
                <p:oleObj name="Equation" r:id="rId5" imgW="3200400" imgH="469900" progId="Equation.3">
                  <p:embed/>
                  <p:pic>
                    <p:nvPicPr>
                      <p:cNvPr id="0" name=""/>
                      <p:cNvPicPr>
                        <a:picLocks noChangeAspect="1" noChangeArrowheads="1"/>
                      </p:cNvPicPr>
                      <p:nvPr/>
                    </p:nvPicPr>
                    <p:blipFill>
                      <a:blip r:embed="rId6"/>
                      <a:srcRect/>
                      <a:stretch>
                        <a:fillRect/>
                      </a:stretch>
                    </p:blipFill>
                    <p:spPr bwMode="auto">
                      <a:xfrm>
                        <a:off x="887413" y="4318000"/>
                        <a:ext cx="7566025" cy="1038225"/>
                      </a:xfrm>
                      <a:prstGeom prst="rect">
                        <a:avLst/>
                      </a:prstGeom>
                      <a:noFill/>
                      <a:extLst/>
                    </p:spPr>
                  </p:pic>
                </p:oleObj>
              </mc:Fallback>
            </mc:AlternateContent>
          </a:graphicData>
        </a:graphic>
      </p:graphicFrame>
      <p:sp>
        <p:nvSpPr>
          <p:cNvPr id="6" name="TextBox 5"/>
          <p:cNvSpPr txBox="1"/>
          <p:nvPr/>
        </p:nvSpPr>
        <p:spPr>
          <a:xfrm>
            <a:off x="450643" y="5688568"/>
            <a:ext cx="8240920" cy="369332"/>
          </a:xfrm>
          <a:prstGeom prst="rect">
            <a:avLst/>
          </a:prstGeom>
          <a:noFill/>
        </p:spPr>
        <p:txBody>
          <a:bodyPr wrap="none" rtlCol="0">
            <a:spAutoFit/>
          </a:bodyPr>
          <a:lstStyle/>
          <a:p>
            <a:r>
              <a:rPr lang="en-US" dirty="0" smtClean="0"/>
              <a:t>In general there is not much you can do other than solve these systems numerically</a:t>
            </a:r>
            <a:endParaRPr lang="en-US" dirty="0"/>
          </a:p>
        </p:txBody>
      </p:sp>
    </p:spTree>
    <p:extLst>
      <p:ext uri="{BB962C8B-B14F-4D97-AF65-F5344CB8AC3E}">
        <p14:creationId xmlns:p14="http://schemas.microsoft.com/office/powerpoint/2010/main" val="1041228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Limits</a:t>
            </a:r>
            <a:endParaRPr lang="en-US" dirty="0"/>
          </a:p>
        </p:txBody>
      </p:sp>
      <p:sp>
        <p:nvSpPr>
          <p:cNvPr id="3" name="Content Placeholder 2"/>
          <p:cNvSpPr>
            <a:spLocks noGrp="1"/>
          </p:cNvSpPr>
          <p:nvPr>
            <p:ph idx="1"/>
          </p:nvPr>
        </p:nvSpPr>
        <p:spPr>
          <a:xfrm>
            <a:off x="571500" y="1905000"/>
            <a:ext cx="8001000" cy="4267200"/>
          </a:xfrm>
        </p:spPr>
        <p:txBody>
          <a:bodyPr>
            <a:normAutofit lnSpcReduction="10000"/>
          </a:bodyPr>
          <a:lstStyle/>
          <a:p>
            <a:r>
              <a:rPr lang="en-US" dirty="0" smtClean="0"/>
              <a:t>Slow Reactions</a:t>
            </a:r>
          </a:p>
          <a:p>
            <a:endParaRPr lang="en-US" dirty="0"/>
          </a:p>
          <a:p>
            <a:r>
              <a:rPr lang="en-US" dirty="0" smtClean="0"/>
              <a:t>Fast Reactions</a:t>
            </a:r>
          </a:p>
          <a:p>
            <a:endParaRPr lang="en-US" dirty="0"/>
          </a:p>
          <a:p>
            <a:r>
              <a:rPr lang="en-US" dirty="0" smtClean="0"/>
              <a:t>Question: What does this even mean? How do I define something is fast or slow</a:t>
            </a:r>
          </a:p>
          <a:p>
            <a:r>
              <a:rPr lang="en-US" dirty="0" smtClean="0"/>
              <a:t>Let’s start with irreversible reactions only and only consider diffusion in one direction (easy to generalize)</a:t>
            </a:r>
            <a:endParaRPr lang="en-US" dirty="0"/>
          </a:p>
        </p:txBody>
      </p:sp>
    </p:spTree>
    <p:extLst>
      <p:ext uri="{BB962C8B-B14F-4D97-AF65-F5344CB8AC3E}">
        <p14:creationId xmlns:p14="http://schemas.microsoft.com/office/powerpoint/2010/main" val="2981689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Irreversible reactions</a:t>
            </a:r>
            <a:endParaRPr lang="en-US" sz="4400" dirty="0"/>
          </a:p>
        </p:txBody>
      </p:sp>
      <p:sp>
        <p:nvSpPr>
          <p:cNvPr id="3" name="Content Placeholder 2"/>
          <p:cNvSpPr>
            <a:spLocks noGrp="1"/>
          </p:cNvSpPr>
          <p:nvPr>
            <p:ph idx="1"/>
          </p:nvPr>
        </p:nvSpPr>
        <p:spPr/>
        <p:txBody>
          <a:bodyPr/>
          <a:lstStyle/>
          <a:p>
            <a:r>
              <a:rPr lang="en-US" dirty="0" smtClean="0"/>
              <a:t>What does it mean for reaction to be fast</a:t>
            </a:r>
          </a:p>
          <a:p>
            <a:endParaRPr lang="en-US" dirty="0"/>
          </a:p>
          <a:p>
            <a:endParaRPr lang="en-US" dirty="0" smtClean="0"/>
          </a:p>
          <a:p>
            <a:endParaRPr lang="en-US" dirty="0"/>
          </a:p>
          <a:p>
            <a:endParaRPr lang="en-US" dirty="0" smtClean="0"/>
          </a:p>
          <a:p>
            <a:r>
              <a:rPr lang="en-US" dirty="0" smtClean="0"/>
              <a:t>Fast means</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1854569322"/>
              </p:ext>
            </p:extLst>
          </p:nvPr>
        </p:nvGraphicFramePr>
        <p:xfrm>
          <a:off x="1754188" y="2908300"/>
          <a:ext cx="5526087" cy="1011238"/>
        </p:xfrm>
        <a:graphic>
          <a:graphicData uri="http://schemas.openxmlformats.org/presentationml/2006/ole">
            <mc:AlternateContent xmlns:mc="http://schemas.openxmlformats.org/markup-compatibility/2006">
              <mc:Choice xmlns:v="urn:schemas-microsoft-com:vml" Requires="v">
                <p:oleObj spid="_x0000_s4136" name="Equation" r:id="rId3" imgW="2336800" imgH="457200" progId="Equation.3">
                  <p:embed/>
                </p:oleObj>
              </mc:Choice>
              <mc:Fallback>
                <p:oleObj name="Equation" r:id="rId3" imgW="2336800" imgH="457200" progId="Equation.3">
                  <p:embed/>
                  <p:pic>
                    <p:nvPicPr>
                      <p:cNvPr id="0" name=""/>
                      <p:cNvPicPr>
                        <a:picLocks noChangeAspect="1" noChangeArrowheads="1"/>
                      </p:cNvPicPr>
                      <p:nvPr/>
                    </p:nvPicPr>
                    <p:blipFill>
                      <a:blip r:embed="rId4"/>
                      <a:srcRect/>
                      <a:stretch>
                        <a:fillRect/>
                      </a:stretch>
                    </p:blipFill>
                    <p:spPr bwMode="auto">
                      <a:xfrm>
                        <a:off x="1754188" y="2908300"/>
                        <a:ext cx="5526087" cy="1011238"/>
                      </a:xfrm>
                      <a:prstGeom prst="rect">
                        <a:avLst/>
                      </a:prstGeom>
                      <a:noFill/>
                      <a:extLst/>
                    </p:spPr>
                  </p:pic>
                </p:oleObj>
              </mc:Fallback>
            </mc:AlternateContent>
          </a:graphicData>
        </a:graphic>
      </p:graphicFrame>
      <p:sp>
        <p:nvSpPr>
          <p:cNvPr id="8" name="TextBox 7"/>
          <p:cNvSpPr txBox="1"/>
          <p:nvPr/>
        </p:nvSpPr>
        <p:spPr>
          <a:xfrm>
            <a:off x="2933700" y="3919538"/>
            <a:ext cx="1122986" cy="369332"/>
          </a:xfrm>
          <a:prstGeom prst="rect">
            <a:avLst/>
          </a:prstGeom>
          <a:noFill/>
        </p:spPr>
        <p:txBody>
          <a:bodyPr wrap="none" rtlCol="0">
            <a:spAutoFit/>
          </a:bodyPr>
          <a:lstStyle/>
          <a:p>
            <a:r>
              <a:rPr lang="en-US" dirty="0" smtClean="0"/>
              <a:t>advection</a:t>
            </a:r>
            <a:endParaRPr lang="en-US" dirty="0"/>
          </a:p>
        </p:txBody>
      </p:sp>
      <p:sp>
        <p:nvSpPr>
          <p:cNvPr id="9" name="TextBox 8"/>
          <p:cNvSpPr txBox="1"/>
          <p:nvPr/>
        </p:nvSpPr>
        <p:spPr>
          <a:xfrm>
            <a:off x="4546600" y="4017408"/>
            <a:ext cx="1184940" cy="369332"/>
          </a:xfrm>
          <a:prstGeom prst="rect">
            <a:avLst/>
          </a:prstGeom>
          <a:noFill/>
        </p:spPr>
        <p:txBody>
          <a:bodyPr wrap="none" rtlCol="0">
            <a:spAutoFit/>
          </a:bodyPr>
          <a:lstStyle/>
          <a:p>
            <a:r>
              <a:rPr lang="en-US" dirty="0" smtClean="0"/>
              <a:t>dispersion</a:t>
            </a:r>
            <a:endParaRPr lang="en-US" dirty="0"/>
          </a:p>
        </p:txBody>
      </p:sp>
      <p:sp>
        <p:nvSpPr>
          <p:cNvPr id="10" name="TextBox 9"/>
          <p:cNvSpPr txBox="1"/>
          <p:nvPr/>
        </p:nvSpPr>
        <p:spPr>
          <a:xfrm>
            <a:off x="6155660" y="4017408"/>
            <a:ext cx="979755" cy="369332"/>
          </a:xfrm>
          <a:prstGeom prst="rect">
            <a:avLst/>
          </a:prstGeom>
          <a:noFill/>
        </p:spPr>
        <p:txBody>
          <a:bodyPr wrap="none" rtlCol="0">
            <a:spAutoFit/>
          </a:bodyPr>
          <a:lstStyle/>
          <a:p>
            <a:r>
              <a:rPr lang="en-US" dirty="0" smtClean="0"/>
              <a:t>reaction</a:t>
            </a:r>
            <a:endParaRPr lang="en-US" dirty="0"/>
          </a:p>
        </p:txBody>
      </p:sp>
      <p:sp>
        <p:nvSpPr>
          <p:cNvPr id="11" name="TextBox 10"/>
          <p:cNvSpPr txBox="1"/>
          <p:nvPr/>
        </p:nvSpPr>
        <p:spPr>
          <a:xfrm>
            <a:off x="3120360" y="4906408"/>
            <a:ext cx="2356046" cy="1200329"/>
          </a:xfrm>
          <a:prstGeom prst="rect">
            <a:avLst/>
          </a:prstGeom>
          <a:noFill/>
        </p:spPr>
        <p:txBody>
          <a:bodyPr wrap="none" rtlCol="0">
            <a:spAutoFit/>
          </a:bodyPr>
          <a:lstStyle/>
          <a:p>
            <a:r>
              <a:rPr lang="en-US" dirty="0" smtClean="0"/>
              <a:t>Reaction&gt;&gt;dispersion</a:t>
            </a:r>
          </a:p>
          <a:p>
            <a:endParaRPr lang="en-US" dirty="0" smtClean="0"/>
          </a:p>
          <a:p>
            <a:r>
              <a:rPr lang="en-US" dirty="0"/>
              <a:t>Reaction&gt;</a:t>
            </a:r>
            <a:r>
              <a:rPr lang="en-US" dirty="0" smtClean="0"/>
              <a:t>&gt;advection</a:t>
            </a:r>
            <a:endParaRPr lang="en-US" dirty="0"/>
          </a:p>
          <a:p>
            <a:endParaRPr lang="en-US" dirty="0"/>
          </a:p>
        </p:txBody>
      </p:sp>
      <p:sp>
        <p:nvSpPr>
          <p:cNvPr id="12" name="TextBox 11"/>
          <p:cNvSpPr txBox="1"/>
          <p:nvPr/>
        </p:nvSpPr>
        <p:spPr>
          <a:xfrm>
            <a:off x="6007100" y="5410200"/>
            <a:ext cx="2285827" cy="369332"/>
          </a:xfrm>
          <a:prstGeom prst="rect">
            <a:avLst/>
          </a:prstGeom>
          <a:noFill/>
        </p:spPr>
        <p:txBody>
          <a:bodyPr wrap="none" rtlCol="0">
            <a:spAutoFit/>
          </a:bodyPr>
          <a:lstStyle/>
          <a:p>
            <a:r>
              <a:rPr lang="en-US" dirty="0" smtClean="0"/>
              <a:t>How to quantify this?</a:t>
            </a:r>
            <a:endParaRPr lang="en-US" dirty="0"/>
          </a:p>
        </p:txBody>
      </p:sp>
    </p:spTree>
    <p:extLst>
      <p:ext uri="{BB962C8B-B14F-4D97-AF65-F5344CB8AC3E}">
        <p14:creationId xmlns:p14="http://schemas.microsoft.com/office/powerpoint/2010/main" val="124696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 Dimensionless Numbers</a:t>
            </a:r>
            <a:endParaRPr lang="en-US" dirty="0"/>
          </a:p>
        </p:txBody>
      </p:sp>
      <p:sp>
        <p:nvSpPr>
          <p:cNvPr id="3" name="Content Placeholder 2"/>
          <p:cNvSpPr>
            <a:spLocks noGrp="1"/>
          </p:cNvSpPr>
          <p:nvPr>
            <p:ph idx="1"/>
          </p:nvPr>
        </p:nvSpPr>
        <p:spPr/>
        <p:txBody>
          <a:bodyPr/>
          <a:lstStyle/>
          <a:p>
            <a:endParaRPr lang="en-US" dirty="0" smtClean="0"/>
          </a:p>
          <a:p>
            <a:r>
              <a:rPr lang="en-US" dirty="0" smtClean="0"/>
              <a:t>Advection</a:t>
            </a:r>
          </a:p>
          <a:p>
            <a:endParaRPr lang="en-US" dirty="0"/>
          </a:p>
          <a:p>
            <a:r>
              <a:rPr lang="en-US" dirty="0" smtClean="0"/>
              <a:t>Dispersion</a:t>
            </a:r>
          </a:p>
          <a:p>
            <a:endParaRPr lang="en-US" dirty="0"/>
          </a:p>
          <a:p>
            <a:r>
              <a:rPr lang="en-US" dirty="0" smtClean="0"/>
              <a:t>Reaction </a:t>
            </a:r>
            <a:endParaRPr lang="en-US" dirty="0"/>
          </a:p>
        </p:txBody>
      </p:sp>
      <p:graphicFrame>
        <p:nvGraphicFramePr>
          <p:cNvPr id="4" name="Object 2"/>
          <p:cNvGraphicFramePr>
            <a:graphicFrameLocks noChangeAspect="1"/>
          </p:cNvGraphicFramePr>
          <p:nvPr>
            <p:extLst>
              <p:ext uri="{D42A27DB-BD31-4B8C-83A1-F6EECF244321}">
                <p14:modId xmlns:p14="http://schemas.microsoft.com/office/powerpoint/2010/main" val="2894393291"/>
              </p:ext>
            </p:extLst>
          </p:nvPr>
        </p:nvGraphicFramePr>
        <p:xfrm>
          <a:off x="2906713" y="2303463"/>
          <a:ext cx="809625" cy="928687"/>
        </p:xfrm>
        <a:graphic>
          <a:graphicData uri="http://schemas.openxmlformats.org/presentationml/2006/ole">
            <mc:AlternateContent xmlns:mc="http://schemas.openxmlformats.org/markup-compatibility/2006">
              <mc:Choice xmlns:v="urn:schemas-microsoft-com:vml" Requires="v">
                <p:oleObj spid="_x0000_s5380" name="Equation" r:id="rId3" imgW="342900" imgH="419100" progId="Equation.3">
                  <p:embed/>
                </p:oleObj>
              </mc:Choice>
              <mc:Fallback>
                <p:oleObj name="Equation" r:id="rId3" imgW="342900" imgH="419100" progId="Equation.3">
                  <p:embed/>
                  <p:pic>
                    <p:nvPicPr>
                      <p:cNvPr id="0" name=""/>
                      <p:cNvPicPr>
                        <a:picLocks noChangeAspect="1" noChangeArrowheads="1"/>
                      </p:cNvPicPr>
                      <p:nvPr/>
                    </p:nvPicPr>
                    <p:blipFill>
                      <a:blip r:embed="rId4"/>
                      <a:srcRect/>
                      <a:stretch>
                        <a:fillRect/>
                      </a:stretch>
                    </p:blipFill>
                    <p:spPr bwMode="auto">
                      <a:xfrm>
                        <a:off x="2906713" y="2303463"/>
                        <a:ext cx="809625" cy="928687"/>
                      </a:xfrm>
                      <a:prstGeom prst="rect">
                        <a:avLst/>
                      </a:prstGeom>
                      <a:noFill/>
                      <a:extLst/>
                    </p:spPr>
                  </p:pic>
                </p:oleObj>
              </mc:Fallback>
            </mc:AlternateContent>
          </a:graphicData>
        </a:graphic>
      </p:graphicFrame>
      <p:graphicFrame>
        <p:nvGraphicFramePr>
          <p:cNvPr id="5" name="Object 2"/>
          <p:cNvGraphicFramePr>
            <a:graphicFrameLocks noChangeAspect="1"/>
          </p:cNvGraphicFramePr>
          <p:nvPr>
            <p:extLst>
              <p:ext uri="{D42A27DB-BD31-4B8C-83A1-F6EECF244321}">
                <p14:modId xmlns:p14="http://schemas.microsoft.com/office/powerpoint/2010/main" val="919762463"/>
              </p:ext>
            </p:extLst>
          </p:nvPr>
        </p:nvGraphicFramePr>
        <p:xfrm>
          <a:off x="2846388" y="3597275"/>
          <a:ext cx="930275" cy="957263"/>
        </p:xfrm>
        <a:graphic>
          <a:graphicData uri="http://schemas.openxmlformats.org/presentationml/2006/ole">
            <mc:AlternateContent xmlns:mc="http://schemas.openxmlformats.org/markup-compatibility/2006">
              <mc:Choice xmlns:v="urn:schemas-microsoft-com:vml" Requires="v">
                <p:oleObj spid="_x0000_s5381" name="Equation" r:id="rId5" imgW="393700" imgH="431800" progId="Equation.3">
                  <p:embed/>
                </p:oleObj>
              </mc:Choice>
              <mc:Fallback>
                <p:oleObj name="Equation" r:id="rId5" imgW="393700" imgH="431800" progId="Equation.3">
                  <p:embed/>
                  <p:pic>
                    <p:nvPicPr>
                      <p:cNvPr id="0" name=""/>
                      <p:cNvPicPr>
                        <a:picLocks noChangeAspect="1" noChangeArrowheads="1"/>
                      </p:cNvPicPr>
                      <p:nvPr/>
                    </p:nvPicPr>
                    <p:blipFill>
                      <a:blip r:embed="rId6"/>
                      <a:srcRect/>
                      <a:stretch>
                        <a:fillRect/>
                      </a:stretch>
                    </p:blipFill>
                    <p:spPr bwMode="auto">
                      <a:xfrm>
                        <a:off x="2846388" y="3597275"/>
                        <a:ext cx="930275" cy="957263"/>
                      </a:xfrm>
                      <a:prstGeom prst="rect">
                        <a:avLst/>
                      </a:prstGeom>
                      <a:noFill/>
                      <a:extLst/>
                    </p:spPr>
                  </p:pic>
                </p:oleObj>
              </mc:Fallback>
            </mc:AlternateContent>
          </a:graphicData>
        </a:graphic>
      </p:graphicFrame>
      <p:graphicFrame>
        <p:nvGraphicFramePr>
          <p:cNvPr id="6" name="Object 2"/>
          <p:cNvGraphicFramePr>
            <a:graphicFrameLocks noChangeAspect="1"/>
          </p:cNvGraphicFramePr>
          <p:nvPr>
            <p:extLst>
              <p:ext uri="{D42A27DB-BD31-4B8C-83A1-F6EECF244321}">
                <p14:modId xmlns:p14="http://schemas.microsoft.com/office/powerpoint/2010/main" val="2388469684"/>
              </p:ext>
            </p:extLst>
          </p:nvPr>
        </p:nvGraphicFramePr>
        <p:xfrm>
          <a:off x="2846388" y="5064125"/>
          <a:ext cx="779462" cy="561975"/>
        </p:xfrm>
        <a:graphic>
          <a:graphicData uri="http://schemas.openxmlformats.org/presentationml/2006/ole">
            <mc:AlternateContent xmlns:mc="http://schemas.openxmlformats.org/markup-compatibility/2006">
              <mc:Choice xmlns:v="urn:schemas-microsoft-com:vml" Requires="v">
                <p:oleObj spid="_x0000_s5382" name="Equation" r:id="rId7" imgW="330200" imgH="254000" progId="Equation.3">
                  <p:embed/>
                </p:oleObj>
              </mc:Choice>
              <mc:Fallback>
                <p:oleObj name="Equation" r:id="rId7" imgW="330200" imgH="254000" progId="Equation.3">
                  <p:embed/>
                  <p:pic>
                    <p:nvPicPr>
                      <p:cNvPr id="0" name=""/>
                      <p:cNvPicPr>
                        <a:picLocks noChangeAspect="1" noChangeArrowheads="1"/>
                      </p:cNvPicPr>
                      <p:nvPr/>
                    </p:nvPicPr>
                    <p:blipFill>
                      <a:blip r:embed="rId8"/>
                      <a:srcRect/>
                      <a:stretch>
                        <a:fillRect/>
                      </a:stretch>
                    </p:blipFill>
                    <p:spPr bwMode="auto">
                      <a:xfrm>
                        <a:off x="2846388" y="5064125"/>
                        <a:ext cx="779462" cy="561975"/>
                      </a:xfrm>
                      <a:prstGeom prst="rect">
                        <a:avLst/>
                      </a:prstGeom>
                      <a:noFill/>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2266173644"/>
              </p:ext>
            </p:extLst>
          </p:nvPr>
        </p:nvGraphicFramePr>
        <p:xfrm>
          <a:off x="4358481" y="2295526"/>
          <a:ext cx="1379538" cy="900112"/>
        </p:xfrm>
        <a:graphic>
          <a:graphicData uri="http://schemas.openxmlformats.org/presentationml/2006/ole">
            <mc:AlternateContent xmlns:mc="http://schemas.openxmlformats.org/markup-compatibility/2006">
              <mc:Choice xmlns:v="urn:schemas-microsoft-com:vml" Requires="v">
                <p:oleObj spid="_x0000_s5383" name="Equation" r:id="rId9" imgW="584200" imgH="406400" progId="Equation.3">
                  <p:embed/>
                </p:oleObj>
              </mc:Choice>
              <mc:Fallback>
                <p:oleObj name="Equation" r:id="rId9" imgW="584200" imgH="406400" progId="Equation.3">
                  <p:embed/>
                  <p:pic>
                    <p:nvPicPr>
                      <p:cNvPr id="0" name=""/>
                      <p:cNvPicPr>
                        <a:picLocks noChangeAspect="1" noChangeArrowheads="1"/>
                      </p:cNvPicPr>
                      <p:nvPr/>
                    </p:nvPicPr>
                    <p:blipFill>
                      <a:blip r:embed="rId10"/>
                      <a:srcRect/>
                      <a:stretch>
                        <a:fillRect/>
                      </a:stretch>
                    </p:blipFill>
                    <p:spPr bwMode="auto">
                      <a:xfrm>
                        <a:off x="4358481" y="2295526"/>
                        <a:ext cx="1379538" cy="900112"/>
                      </a:xfrm>
                      <a:prstGeom prst="rect">
                        <a:avLst/>
                      </a:prstGeom>
                      <a:noFill/>
                      <a:extLst/>
                    </p:spPr>
                  </p:pic>
                </p:oleObj>
              </mc:Fallback>
            </mc:AlternateContent>
          </a:graphicData>
        </a:graphic>
      </p:graphicFrame>
      <p:graphicFrame>
        <p:nvGraphicFramePr>
          <p:cNvPr id="8" name="Object 2"/>
          <p:cNvGraphicFramePr>
            <a:graphicFrameLocks noChangeAspect="1"/>
          </p:cNvGraphicFramePr>
          <p:nvPr>
            <p:extLst>
              <p:ext uri="{D42A27DB-BD31-4B8C-83A1-F6EECF244321}">
                <p14:modId xmlns:p14="http://schemas.microsoft.com/office/powerpoint/2010/main" val="174993404"/>
              </p:ext>
            </p:extLst>
          </p:nvPr>
        </p:nvGraphicFramePr>
        <p:xfrm>
          <a:off x="3994944" y="3582988"/>
          <a:ext cx="2159000" cy="928687"/>
        </p:xfrm>
        <a:graphic>
          <a:graphicData uri="http://schemas.openxmlformats.org/presentationml/2006/ole">
            <mc:AlternateContent xmlns:mc="http://schemas.openxmlformats.org/markup-compatibility/2006">
              <mc:Choice xmlns:v="urn:schemas-microsoft-com:vml" Requires="v">
                <p:oleObj spid="_x0000_s5384" name="Equation" r:id="rId11" imgW="914400" imgH="419100" progId="Equation.3">
                  <p:embed/>
                </p:oleObj>
              </mc:Choice>
              <mc:Fallback>
                <p:oleObj name="Equation" r:id="rId11" imgW="914400" imgH="419100" progId="Equation.3">
                  <p:embed/>
                  <p:pic>
                    <p:nvPicPr>
                      <p:cNvPr id="0" name=""/>
                      <p:cNvPicPr>
                        <a:picLocks noChangeAspect="1" noChangeArrowheads="1"/>
                      </p:cNvPicPr>
                      <p:nvPr/>
                    </p:nvPicPr>
                    <p:blipFill>
                      <a:blip r:embed="rId12"/>
                      <a:srcRect/>
                      <a:stretch>
                        <a:fillRect/>
                      </a:stretch>
                    </p:blipFill>
                    <p:spPr bwMode="auto">
                      <a:xfrm>
                        <a:off x="3994944" y="3582988"/>
                        <a:ext cx="2159000" cy="928687"/>
                      </a:xfrm>
                      <a:prstGeom prst="rect">
                        <a:avLst/>
                      </a:prstGeom>
                      <a:noFill/>
                      <a:extLst/>
                    </p:spPr>
                  </p:pic>
                </p:oleObj>
              </mc:Fallback>
            </mc:AlternateContent>
          </a:graphicData>
        </a:graphic>
      </p:graphicFrame>
      <p:graphicFrame>
        <p:nvGraphicFramePr>
          <p:cNvPr id="9" name="Object 2"/>
          <p:cNvGraphicFramePr>
            <a:graphicFrameLocks noChangeAspect="1"/>
          </p:cNvGraphicFramePr>
          <p:nvPr>
            <p:extLst>
              <p:ext uri="{D42A27DB-BD31-4B8C-83A1-F6EECF244321}">
                <p14:modId xmlns:p14="http://schemas.microsoft.com/office/powerpoint/2010/main" val="1577402045"/>
              </p:ext>
            </p:extLst>
          </p:nvPr>
        </p:nvGraphicFramePr>
        <p:xfrm>
          <a:off x="4012406" y="4748213"/>
          <a:ext cx="2098675" cy="957262"/>
        </p:xfrm>
        <a:graphic>
          <a:graphicData uri="http://schemas.openxmlformats.org/presentationml/2006/ole">
            <mc:AlternateContent xmlns:mc="http://schemas.openxmlformats.org/markup-compatibility/2006">
              <mc:Choice xmlns:v="urn:schemas-microsoft-com:vml" Requires="v">
                <p:oleObj spid="_x0000_s5385" name="Equation" r:id="rId13" imgW="889000" imgH="431800" progId="Equation.3">
                  <p:embed/>
                </p:oleObj>
              </mc:Choice>
              <mc:Fallback>
                <p:oleObj name="Equation" r:id="rId13" imgW="889000" imgH="431800" progId="Equation.3">
                  <p:embed/>
                  <p:pic>
                    <p:nvPicPr>
                      <p:cNvPr id="0" name=""/>
                      <p:cNvPicPr>
                        <a:picLocks noChangeAspect="1" noChangeArrowheads="1"/>
                      </p:cNvPicPr>
                      <p:nvPr/>
                    </p:nvPicPr>
                    <p:blipFill>
                      <a:blip r:embed="rId14"/>
                      <a:srcRect/>
                      <a:stretch>
                        <a:fillRect/>
                      </a:stretch>
                    </p:blipFill>
                    <p:spPr bwMode="auto">
                      <a:xfrm>
                        <a:off x="4012406" y="4748213"/>
                        <a:ext cx="2098675" cy="957262"/>
                      </a:xfrm>
                      <a:prstGeom prst="rect">
                        <a:avLst/>
                      </a:prstGeom>
                      <a:noFill/>
                      <a:extLst/>
                    </p:spPr>
                  </p:pic>
                </p:oleObj>
              </mc:Fallback>
            </mc:AlternateContent>
          </a:graphicData>
        </a:graphic>
      </p:graphicFrame>
      <p:sp>
        <p:nvSpPr>
          <p:cNvPr id="10" name="TextBox 9"/>
          <p:cNvSpPr txBox="1"/>
          <p:nvPr/>
        </p:nvSpPr>
        <p:spPr>
          <a:xfrm>
            <a:off x="838200" y="6235700"/>
            <a:ext cx="6811968" cy="369332"/>
          </a:xfrm>
          <a:prstGeom prst="rect">
            <a:avLst/>
          </a:prstGeom>
          <a:noFill/>
        </p:spPr>
        <p:txBody>
          <a:bodyPr wrap="none" rtlCol="0">
            <a:spAutoFit/>
          </a:bodyPr>
          <a:lstStyle/>
          <a:p>
            <a:r>
              <a:rPr lang="en-US" dirty="0" smtClean="0"/>
              <a:t>C</a:t>
            </a:r>
            <a:r>
              <a:rPr lang="en-US" baseline="-25000" dirty="0" smtClean="0"/>
              <a:t>0</a:t>
            </a:r>
            <a:r>
              <a:rPr lang="en-US" dirty="0" smtClean="0"/>
              <a:t> is a characteristic concentration; L is a characteristic length scale</a:t>
            </a:r>
            <a:endParaRPr lang="en-US" dirty="0"/>
          </a:p>
        </p:txBody>
      </p:sp>
      <p:graphicFrame>
        <p:nvGraphicFramePr>
          <p:cNvPr id="11" name="Object 2"/>
          <p:cNvGraphicFramePr>
            <a:graphicFrameLocks noChangeAspect="1"/>
          </p:cNvGraphicFramePr>
          <p:nvPr>
            <p:extLst>
              <p:ext uri="{D42A27DB-BD31-4B8C-83A1-F6EECF244321}">
                <p14:modId xmlns:p14="http://schemas.microsoft.com/office/powerpoint/2010/main" val="2718423130"/>
              </p:ext>
            </p:extLst>
          </p:nvPr>
        </p:nvGraphicFramePr>
        <p:xfrm>
          <a:off x="6450811" y="4184650"/>
          <a:ext cx="2398713" cy="957263"/>
        </p:xfrm>
        <a:graphic>
          <a:graphicData uri="http://schemas.openxmlformats.org/presentationml/2006/ole">
            <mc:AlternateContent xmlns:mc="http://schemas.openxmlformats.org/markup-compatibility/2006">
              <mc:Choice xmlns:v="urn:schemas-microsoft-com:vml" Requires="v">
                <p:oleObj spid="_x0000_s5386" name="Equation" r:id="rId15" imgW="1016000" imgH="431800" progId="Equation.3">
                  <p:embed/>
                </p:oleObj>
              </mc:Choice>
              <mc:Fallback>
                <p:oleObj name="Equation" r:id="rId15" imgW="1016000" imgH="431800" progId="Equation.3">
                  <p:embed/>
                  <p:pic>
                    <p:nvPicPr>
                      <p:cNvPr id="0" name=""/>
                      <p:cNvPicPr>
                        <a:picLocks noChangeAspect="1" noChangeArrowheads="1"/>
                      </p:cNvPicPr>
                      <p:nvPr/>
                    </p:nvPicPr>
                    <p:blipFill>
                      <a:blip r:embed="rId16"/>
                      <a:srcRect/>
                      <a:stretch>
                        <a:fillRect/>
                      </a:stretch>
                    </p:blipFill>
                    <p:spPr bwMode="auto">
                      <a:xfrm>
                        <a:off x="6450811" y="4184650"/>
                        <a:ext cx="2398713" cy="957263"/>
                      </a:xfrm>
                      <a:prstGeom prst="rect">
                        <a:avLst/>
                      </a:prstGeom>
                      <a:noFill/>
                      <a:extLst/>
                    </p:spPr>
                  </p:pic>
                </p:oleObj>
              </mc:Fallback>
            </mc:AlternateContent>
          </a:graphicData>
        </a:graphic>
      </p:graphicFrame>
      <p:cxnSp>
        <p:nvCxnSpPr>
          <p:cNvPr id="13" name="Straight Connector 12"/>
          <p:cNvCxnSpPr/>
          <p:nvPr/>
        </p:nvCxnSpPr>
        <p:spPr>
          <a:xfrm>
            <a:off x="3776663" y="2295526"/>
            <a:ext cx="0" cy="3546474"/>
          </a:xfrm>
          <a:prstGeom prst="line">
            <a:avLst/>
          </a:prstGeom>
        </p:spPr>
        <p:style>
          <a:lnRef idx="2">
            <a:schemeClr val="accent1"/>
          </a:lnRef>
          <a:fillRef idx="0">
            <a:schemeClr val="accent1"/>
          </a:fillRef>
          <a:effectRef idx="1">
            <a:schemeClr val="accent1"/>
          </a:effectRef>
          <a:fontRef idx="minor">
            <a:schemeClr val="tx1"/>
          </a:fontRef>
        </p:style>
      </p:cxnSp>
      <p:sp>
        <p:nvSpPr>
          <p:cNvPr id="15" name="Right Brace 14"/>
          <p:cNvSpPr/>
          <p:nvPr/>
        </p:nvSpPr>
        <p:spPr>
          <a:xfrm>
            <a:off x="5956300" y="3597275"/>
            <a:ext cx="494511" cy="224472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6" name="Object 2"/>
          <p:cNvGraphicFramePr>
            <a:graphicFrameLocks noChangeAspect="1"/>
          </p:cNvGraphicFramePr>
          <p:nvPr>
            <p:extLst>
              <p:ext uri="{D42A27DB-BD31-4B8C-83A1-F6EECF244321}">
                <p14:modId xmlns:p14="http://schemas.microsoft.com/office/powerpoint/2010/main" val="136581017"/>
              </p:ext>
            </p:extLst>
          </p:nvPr>
        </p:nvGraphicFramePr>
        <p:xfrm>
          <a:off x="7739861" y="5255419"/>
          <a:ext cx="1109663" cy="900112"/>
        </p:xfrm>
        <a:graphic>
          <a:graphicData uri="http://schemas.openxmlformats.org/presentationml/2006/ole">
            <mc:AlternateContent xmlns:mc="http://schemas.openxmlformats.org/markup-compatibility/2006">
              <mc:Choice xmlns:v="urn:schemas-microsoft-com:vml" Requires="v">
                <p:oleObj spid="_x0000_s5387" name="Equation" r:id="rId17" imgW="469900" imgH="406400" progId="Equation.3">
                  <p:embed/>
                </p:oleObj>
              </mc:Choice>
              <mc:Fallback>
                <p:oleObj name="Equation" r:id="rId17" imgW="469900" imgH="406400" progId="Equation.3">
                  <p:embed/>
                  <p:pic>
                    <p:nvPicPr>
                      <p:cNvPr id="0" name=""/>
                      <p:cNvPicPr>
                        <a:picLocks noChangeAspect="1" noChangeArrowheads="1"/>
                      </p:cNvPicPr>
                      <p:nvPr/>
                    </p:nvPicPr>
                    <p:blipFill>
                      <a:blip r:embed="rId18"/>
                      <a:srcRect/>
                      <a:stretch>
                        <a:fillRect/>
                      </a:stretch>
                    </p:blipFill>
                    <p:spPr bwMode="auto">
                      <a:xfrm>
                        <a:off x="7739861" y="5255419"/>
                        <a:ext cx="1109663" cy="900112"/>
                      </a:xfrm>
                      <a:prstGeom prst="rect">
                        <a:avLst/>
                      </a:prstGeom>
                      <a:noFill/>
                      <a:extLst/>
                    </p:spPr>
                  </p:pic>
                </p:oleObj>
              </mc:Fallback>
            </mc:AlternateContent>
          </a:graphicData>
        </a:graphic>
      </p:graphicFrame>
      <p:sp>
        <p:nvSpPr>
          <p:cNvPr id="17" name="TextBox 16"/>
          <p:cNvSpPr txBox="1"/>
          <p:nvPr/>
        </p:nvSpPr>
        <p:spPr>
          <a:xfrm>
            <a:off x="7357477" y="5520809"/>
            <a:ext cx="338554" cy="369332"/>
          </a:xfrm>
          <a:prstGeom prst="rect">
            <a:avLst/>
          </a:prstGeom>
          <a:noFill/>
        </p:spPr>
        <p:txBody>
          <a:bodyPr wrap="none" rtlCol="0">
            <a:spAutoFit/>
          </a:bodyPr>
          <a:lstStyle/>
          <a:p>
            <a:r>
              <a:rPr lang="en-US" dirty="0" smtClean="0"/>
              <a:t>if</a:t>
            </a:r>
            <a:endParaRPr lang="en-US" dirty="0"/>
          </a:p>
        </p:txBody>
      </p:sp>
    </p:spTree>
    <p:extLst>
      <p:ext uri="{BB962C8B-B14F-4D97-AF65-F5344CB8AC3E}">
        <p14:creationId xmlns:p14="http://schemas.microsoft.com/office/powerpoint/2010/main" val="23288710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2896</TotalTime>
  <Words>939</Words>
  <Application>Microsoft Macintosh PowerPoint</Application>
  <PresentationFormat>On-screen Show (4:3)</PresentationFormat>
  <Paragraphs>135</Paragraphs>
  <Slides>21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Travelogue</vt:lpstr>
      <vt:lpstr>Microsoft Equation</vt:lpstr>
      <vt:lpstr>Chapter 7 </vt:lpstr>
      <vt:lpstr>General Principle</vt:lpstr>
      <vt:lpstr>Let’s Start Simple –  Recall Chemistry 101</vt:lpstr>
      <vt:lpstr>Question </vt:lpstr>
      <vt:lpstr>Question 2</vt:lpstr>
      <vt:lpstr>What if we have transport?</vt:lpstr>
      <vt:lpstr>Two Limits</vt:lpstr>
      <vt:lpstr>Irreversible reactions</vt:lpstr>
      <vt:lpstr>Characteristic Dimensionless Numbers</vt:lpstr>
      <vt:lpstr>What is a fast or slow reaction</vt:lpstr>
      <vt:lpstr>PowerPoint Presentation</vt:lpstr>
      <vt:lpstr>Consider the Following System</vt:lpstr>
      <vt:lpstr>Consider A and B advecting and diffusing</vt:lpstr>
      <vt:lpstr>Consider A and B advecting and diffusing</vt:lpstr>
      <vt:lpstr>PowerPoint Presentation</vt:lpstr>
      <vt:lpstr>For each of these three</vt:lpstr>
      <vt:lpstr>PowerPoint Presentation</vt:lpstr>
      <vt:lpstr>Therefore</vt:lpstr>
      <vt:lpstr>PowerPoint Presentation</vt:lpstr>
      <vt:lpstr>Think about it this way.. </vt:lpstr>
      <vt:lpstr>Slow Reactions</vt:lpstr>
    </vt:vector>
  </TitlesOfParts>
  <Company>University of Notre Dame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8 </dc:title>
  <dc:creator>Diogo Bolster</dc:creator>
  <cp:lastModifiedBy>Diogo Bolster</cp:lastModifiedBy>
  <cp:revision>66</cp:revision>
  <dcterms:created xsi:type="dcterms:W3CDTF">2014-12-30T14:49:44Z</dcterms:created>
  <dcterms:modified xsi:type="dcterms:W3CDTF">2017-03-27T14:53:17Z</dcterms:modified>
</cp:coreProperties>
</file>