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Microsoft_Equation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310" r:id="rId3"/>
    <p:sldId id="311" r:id="rId4"/>
    <p:sldId id="312" r:id="rId5"/>
    <p:sldId id="313" r:id="rId6"/>
    <p:sldId id="259" r:id="rId7"/>
    <p:sldId id="260" r:id="rId8"/>
    <p:sldId id="261" r:id="rId9"/>
    <p:sldId id="314" r:id="rId10"/>
    <p:sldId id="262" r:id="rId11"/>
    <p:sldId id="315" r:id="rId12"/>
    <p:sldId id="263" r:id="rId13"/>
    <p:sldId id="316" r:id="rId14"/>
    <p:sldId id="318" r:id="rId15"/>
    <p:sldId id="319" r:id="rId16"/>
    <p:sldId id="264" r:id="rId17"/>
    <p:sldId id="266" r:id="rId18"/>
    <p:sldId id="320" r:id="rId19"/>
    <p:sldId id="326" r:id="rId20"/>
    <p:sldId id="268" r:id="rId21"/>
    <p:sldId id="321" r:id="rId22"/>
    <p:sldId id="322" r:id="rId23"/>
    <p:sldId id="323" r:id="rId24"/>
    <p:sldId id="324" r:id="rId25"/>
    <p:sldId id="325" r:id="rId26"/>
    <p:sldId id="269" r:id="rId27"/>
    <p:sldId id="327" r:id="rId28"/>
    <p:sldId id="328" r:id="rId29"/>
    <p:sldId id="329" r:id="rId30"/>
    <p:sldId id="330" r:id="rId31"/>
    <p:sldId id="270" r:id="rId32"/>
    <p:sldId id="271" r:id="rId33"/>
    <p:sldId id="272" r:id="rId34"/>
    <p:sldId id="285" r:id="rId35"/>
    <p:sldId id="334" r:id="rId36"/>
    <p:sldId id="276" r:id="rId37"/>
    <p:sldId id="331" r:id="rId38"/>
    <p:sldId id="333" r:id="rId39"/>
    <p:sldId id="335" r:id="rId40"/>
    <p:sldId id="337" r:id="rId41"/>
    <p:sldId id="336" r:id="rId42"/>
    <p:sldId id="338" r:id="rId43"/>
    <p:sldId id="339"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1" d="100"/>
          <a:sy n="131" d="100"/>
        </p:scale>
        <p:origin x="-6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emf"/><Relationship Id="rId2" Type="http://schemas.openxmlformats.org/officeDocument/2006/relationships/image" Target="../media/image25.emf"/><Relationship Id="rId3" Type="http://schemas.openxmlformats.org/officeDocument/2006/relationships/image" Target="../media/image2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image" Target="../media/image33.emf"/><Relationship Id="rId2" Type="http://schemas.openxmlformats.org/officeDocument/2006/relationships/image" Target="../media/image3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image" Target="../media/image29.emf"/><Relationship Id="rId2" Type="http://schemas.openxmlformats.org/officeDocument/2006/relationships/image" Target="../media/image3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6.emf"/><Relationship Id="rId2"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3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30.emf"/><Relationship Id="rId3" Type="http://schemas.openxmlformats.org/officeDocument/2006/relationships/image" Target="../media/image5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4.emf"/><Relationship Id="rId2" Type="http://schemas.openxmlformats.org/officeDocument/2006/relationships/image" Target="../media/image55.emf"/><Relationship Id="rId3" Type="http://schemas.openxmlformats.org/officeDocument/2006/relationships/image" Target="../media/image5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4.emf"/><Relationship Id="rId2" Type="http://schemas.openxmlformats.org/officeDocument/2006/relationships/image" Target="../media/image55.emf"/><Relationship Id="rId3" Type="http://schemas.openxmlformats.org/officeDocument/2006/relationships/image" Target="../media/image5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10.emf"/><Relationship Id="rId3"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image" Target="../media/image16.emf"/><Relationship Id="rId2"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2" name="Rectangle 11"/>
          <p:cNvSpPr/>
          <p:nvPr/>
        </p:nvSpPr>
        <p:spPr>
          <a:xfrm>
            <a:off x="341086" y="928914"/>
            <a:ext cx="8432800" cy="1770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685707" y="968189"/>
            <a:ext cx="7799387" cy="1237130"/>
          </a:xfrm>
        </p:spPr>
        <p:txBody>
          <a:bodyPr anchor="b" anchorCtr="0"/>
          <a:lstStyle>
            <a:lvl1pPr algn="r">
              <a:lnSpc>
                <a:spcPts val="5000"/>
              </a:lnSpc>
              <a:defRPr sz="4600">
                <a:solidFill>
                  <a:schemeClr val="accent1"/>
                </a:solidFill>
                <a:effectLst/>
              </a:defRPr>
            </a:lvl1pPr>
          </a:lstStyle>
          <a:p>
            <a:r>
              <a:rPr lang="en-US" smtClean="0"/>
              <a:t>Click to edit Master title style</a:t>
            </a:r>
            <a:endParaRPr/>
          </a:p>
        </p:txBody>
      </p:sp>
      <p:sp>
        <p:nvSpPr>
          <p:cNvPr id="3" name="Subtitle 2"/>
          <p:cNvSpPr>
            <a:spLocks noGrp="1"/>
          </p:cNvSpPr>
          <p:nvPr>
            <p:ph type="subTitle" idx="1"/>
          </p:nvPr>
        </p:nvSpPr>
        <p:spPr>
          <a:xfrm>
            <a:off x="685707" y="2209799"/>
            <a:ext cx="7799387" cy="466165"/>
          </a:xfrm>
        </p:spPr>
        <p:txBody>
          <a:bodyPr/>
          <a:lstStyle>
            <a:lvl1pPr marL="0" indent="0" algn="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0C399BB9-DB72-5548-A676-99E75833B72C}" type="datetimeFigureOut">
              <a:rPr lang="en-US" smtClean="0"/>
              <a:pPr/>
              <a:t>3/20/17</a:t>
            </a:fld>
            <a:endParaRPr lang="en-US"/>
          </a:p>
        </p:txBody>
      </p:sp>
      <p:sp>
        <p:nvSpPr>
          <p:cNvPr id="6" name="Slide Number Placeholder 5"/>
          <p:cNvSpPr>
            <a:spLocks noGrp="1"/>
          </p:cNvSpPr>
          <p:nvPr>
            <p:ph type="sldNum" sz="quarter" idx="12"/>
          </p:nvPr>
        </p:nvSpPr>
        <p:spPr>
          <a:xfrm>
            <a:off x="4305300" y="6492875"/>
            <a:ext cx="533400" cy="365125"/>
          </a:xfrm>
        </p:spPr>
        <p:txBody>
          <a:bodyPr vert="horz" lIns="91440" tIns="45720" rIns="91440" bIns="45720" rtlCol="0" anchor="ctr"/>
          <a:lstStyle>
            <a:lvl1pPr marL="0" algn="ctr" defTabSz="914400" rtl="0" eaLnBrk="1" latinLnBrk="0" hangingPunct="1">
              <a:defRPr sz="1100" b="1" kern="1200">
                <a:solidFill>
                  <a:schemeClr val="bg1">
                    <a:lumMod val="65000"/>
                  </a:schemeClr>
                </a:solidFill>
                <a:latin typeface="Calibri" pitchFamily="34" charset="0"/>
                <a:ea typeface="+mn-ea"/>
                <a:cs typeface="+mn-cs"/>
              </a:defRPr>
            </a:lvl1pPr>
          </a:lstStyle>
          <a:p>
            <a:fld id="{FC11FB7F-0753-A643-BB28-5694FD9D55D3}" type="slidenum">
              <a:rPr lang="en-US" smtClean="0"/>
              <a:pPr/>
              <a:t>‹#›</a:t>
            </a:fld>
            <a:endParaRPr lang="en-US"/>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57200" y="816802"/>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Picture 8" descr="TitleSlideTop.jpg"/>
          <p:cNvPicPr>
            <a:picLocks noChangeAspect="1"/>
          </p:cNvPicPr>
          <p:nvPr/>
        </p:nvPicPr>
        <p:blipFill>
          <a:blip r:embed="rId2"/>
          <a:stretch>
            <a:fillRect/>
          </a:stretch>
        </p:blipFill>
        <p:spPr>
          <a:xfrm>
            <a:off x="457200" y="457200"/>
            <a:ext cx="8229600" cy="356646"/>
          </a:xfrm>
          <a:prstGeom prst="rect">
            <a:avLst/>
          </a:prstGeom>
        </p:spPr>
      </p:pic>
      <p:pic>
        <p:nvPicPr>
          <p:cNvPr id="10" name="Picture 9" descr="TitleSlideBottom.jpg"/>
          <p:cNvPicPr>
            <a:picLocks noChangeAspect="1"/>
          </p:cNvPicPr>
          <p:nvPr/>
        </p:nvPicPr>
        <p:blipFill>
          <a:blip r:embed="rId3"/>
          <a:stretch>
            <a:fillRect/>
          </a:stretch>
        </p:blipFill>
        <p:spPr>
          <a:xfrm>
            <a:off x="457200" y="2700601"/>
            <a:ext cx="8229600" cy="3700199"/>
          </a:xfrm>
          <a:prstGeom prst="rect">
            <a:avLst/>
          </a:prstGeom>
        </p:spPr>
      </p:pic>
      <p:sp>
        <p:nvSpPr>
          <p:cNvPr id="11" name="Footer Placeholder 4"/>
          <p:cNvSpPr>
            <a:spLocks noGrp="1"/>
          </p:cNvSpPr>
          <p:nvPr>
            <p:ph type="ftr" sz="quarter" idx="3"/>
          </p:nvPr>
        </p:nvSpPr>
        <p:spPr>
          <a:xfrm>
            <a:off x="318247" y="6492875"/>
            <a:ext cx="3415554" cy="365125"/>
          </a:xfrm>
          <a:prstGeom prst="rect">
            <a:avLst/>
          </a:prstGeom>
        </p:spPr>
        <p:txBody>
          <a:bodyPr vert="horz" lIns="91440" tIns="45720" rIns="91440" bIns="45720" rtlCol="0" anchor="ctr"/>
          <a:lstStyle>
            <a:lvl1pPr marL="0" algn="l" defTabSz="914400" rtl="0" eaLnBrk="1" latinLnBrk="0" hangingPunct="1">
              <a:defRPr sz="1100" b="1" kern="1200">
                <a:solidFill>
                  <a:schemeClr val="bg1">
                    <a:lumMod val="65000"/>
                  </a:schemeClr>
                </a:solidFill>
                <a:latin typeface="Calibri" pitchFamily="34" charset="0"/>
                <a:ea typeface="+mn-ea"/>
                <a:cs typeface="+mn-cs"/>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7" name="Rectangle 6"/>
          <p:cNvSpPr/>
          <p:nvPr/>
        </p:nvSpPr>
        <p:spPr>
          <a:xfrm>
            <a:off x="355600" y="566057"/>
            <a:ext cx="8396514" cy="2598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457200" y="45720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0C399BB9-DB72-5548-A676-99E75833B72C}" type="datetimeFigureOut">
              <a:rPr lang="en-US" smtClean="0"/>
              <a:pPr/>
              <a:t>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11FB7F-0753-A643-BB28-5694FD9D55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0" name="Rectangle 9"/>
          <p:cNvSpPr/>
          <p:nvPr/>
        </p:nvSpPr>
        <p:spPr>
          <a:xfrm>
            <a:off x="333828" y="566057"/>
            <a:ext cx="8454571" cy="2133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457200" y="45720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58368" y="1644868"/>
            <a:ext cx="3657600" cy="1098332"/>
          </a:xfrm>
        </p:spPr>
        <p:txBody>
          <a:bodyPr anchor="b"/>
          <a:lstStyle>
            <a:lvl1pPr algn="l">
              <a:defRPr sz="3600" b="0">
                <a:solidFill>
                  <a:schemeClr val="accent1"/>
                </a:solidFill>
                <a:effectLst/>
              </a:defRPr>
            </a:lvl1pPr>
          </a:lstStyle>
          <a:p>
            <a:r>
              <a:rPr lang="en-US" smtClean="0"/>
              <a:t>Click to edit Master title style</a:t>
            </a:r>
            <a:endParaRPr/>
          </a:p>
        </p:txBody>
      </p:sp>
      <p:sp>
        <p:nvSpPr>
          <p:cNvPr id="3" name="Content Placeholder 2"/>
          <p:cNvSpPr>
            <a:spLocks noGrp="1"/>
          </p:cNvSpPr>
          <p:nvPr>
            <p:ph idx="1"/>
          </p:nvPr>
        </p:nvSpPr>
        <p:spPr>
          <a:xfrm>
            <a:off x="4828032" y="654268"/>
            <a:ext cx="3657600" cy="54864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368" y="2774731"/>
            <a:ext cx="3657600" cy="3168869"/>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399BB9-DB72-5548-A676-99E75833B72C}" type="datetimeFigureOut">
              <a:rPr lang="en-US" smtClean="0"/>
              <a:pPr/>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1FB7F-0753-A643-BB28-5694FD9D55D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useBgFill="1">
        <p:nvSpPr>
          <p:cNvPr id="10" name="Rectangle 9"/>
          <p:cNvSpPr/>
          <p:nvPr/>
        </p:nvSpPr>
        <p:spPr>
          <a:xfrm>
            <a:off x="355600" y="348343"/>
            <a:ext cx="8432800" cy="2351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rot="5400000">
            <a:off x="5598058" y="3310469"/>
            <a:ext cx="5943600" cy="2370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58368" y="1644868"/>
            <a:ext cx="3657600" cy="1098332"/>
          </a:xfrm>
        </p:spPr>
        <p:txBody>
          <a:bodyPr anchor="b"/>
          <a:lstStyle>
            <a:lvl1pPr algn="l">
              <a:defRPr sz="3600" b="0">
                <a:solidFill>
                  <a:schemeClr val="accent1"/>
                </a:solidFill>
                <a:effectLst/>
              </a:defRPr>
            </a:lvl1pPr>
          </a:lstStyle>
          <a:p>
            <a:r>
              <a:rPr lang="en-US" smtClean="0"/>
              <a:t>Click to edit Master title style</a:t>
            </a:r>
            <a:endParaRPr/>
          </a:p>
        </p:txBody>
      </p:sp>
      <p:sp>
        <p:nvSpPr>
          <p:cNvPr id="4" name="Text Placeholder 3"/>
          <p:cNvSpPr>
            <a:spLocks noGrp="1"/>
          </p:cNvSpPr>
          <p:nvPr>
            <p:ph type="body" sz="half" idx="2"/>
          </p:nvPr>
        </p:nvSpPr>
        <p:spPr>
          <a:xfrm>
            <a:off x="658368" y="2774731"/>
            <a:ext cx="3657600" cy="3168869"/>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399BB9-DB72-5548-A676-99E75833B72C}" type="datetimeFigureOut">
              <a:rPr lang="en-US" smtClean="0"/>
              <a:pPr/>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1FB7F-0753-A643-BB28-5694FD9D55D3}" type="slidenum">
              <a:rPr lang="en-US" smtClean="0"/>
              <a:pPr/>
              <a:t>‹#›</a:t>
            </a:fld>
            <a:endParaRPr lang="en-US"/>
          </a:p>
        </p:txBody>
      </p:sp>
      <p:sp>
        <p:nvSpPr>
          <p:cNvPr id="11" name="Picture Placeholder 10"/>
          <p:cNvSpPr>
            <a:spLocks noGrp="1"/>
          </p:cNvSpPr>
          <p:nvPr>
            <p:ph type="pic" sz="quarter" idx="13"/>
          </p:nvPr>
        </p:nvSpPr>
        <p:spPr>
          <a:xfrm>
            <a:off x="4828032" y="457200"/>
            <a:ext cx="3621024" cy="5943600"/>
          </a:xfrm>
        </p:spPr>
        <p:txBody>
          <a:bodyPr/>
          <a:lstStyle>
            <a:lvl1pPr>
              <a:buNone/>
              <a:defRPr/>
            </a:lvl1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609600" y="2286000"/>
            <a:ext cx="7874000" cy="3840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C399BB9-DB72-5548-A676-99E75833B72C}" type="datetimeFigureOut">
              <a:rPr lang="en-US" smtClean="0"/>
              <a:pPr/>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1FB7F-0753-A643-BB28-5694FD9D55D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1" name="Rectangle 10"/>
          <p:cNvSpPr/>
          <p:nvPr/>
        </p:nvSpPr>
        <p:spPr>
          <a:xfrm>
            <a:off x="348342" y="362857"/>
            <a:ext cx="8440057" cy="233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Picture 8" descr="VerticalRight.jpg"/>
          <p:cNvPicPr>
            <a:picLocks noChangeAspect="1"/>
          </p:cNvPicPr>
          <p:nvPr/>
        </p:nvPicPr>
        <p:blipFill>
          <a:blip r:embed="rId2"/>
          <a:stretch>
            <a:fillRect/>
          </a:stretch>
        </p:blipFill>
        <p:spPr>
          <a:xfrm>
            <a:off x="7111668" y="457200"/>
            <a:ext cx="1546230" cy="5943600"/>
          </a:xfrm>
          <a:prstGeom prst="rect">
            <a:avLst/>
          </a:prstGeom>
        </p:spPr>
      </p:pic>
      <p:sp>
        <p:nvSpPr>
          <p:cNvPr id="10" name="Rectangle 9"/>
          <p:cNvSpPr/>
          <p:nvPr/>
        </p:nvSpPr>
        <p:spPr>
          <a:xfrm rot="5400000">
            <a:off x="4074414" y="3369564"/>
            <a:ext cx="5943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119582" y="693738"/>
            <a:ext cx="1491018" cy="5432425"/>
          </a:xfrm>
        </p:spPr>
        <p:txBody>
          <a:bodyPr vert="eaVert" tIns="45720" bIns="45720"/>
          <a:lstStyle>
            <a:lvl1pPr algn="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457200" y="693738"/>
            <a:ext cx="6019800" cy="5432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C399BB9-DB72-5548-A676-99E75833B72C}" type="datetimeFigureOut">
              <a:rPr lang="en-US" smtClean="0"/>
              <a:pPr/>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1FB7F-0753-A643-BB28-5694FD9D55D3}" type="slidenum">
              <a:rPr lang="en-US" smtClean="0"/>
              <a:pPr/>
              <a:t>‹#›</a:t>
            </a:fld>
            <a:endParaRPr lang="en-US"/>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C399BB9-DB72-5548-A676-99E75833B72C}" type="datetimeFigureOut">
              <a:rPr lang="en-US" smtClean="0"/>
              <a:pPr/>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1FB7F-0753-A643-BB28-5694FD9D55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p:cNvSpPr/>
          <p:nvPr/>
        </p:nvSpPr>
        <p:spPr>
          <a:xfrm>
            <a:off x="326571" y="362857"/>
            <a:ext cx="8440058" cy="2518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098041" y="3575712"/>
            <a:ext cx="5396671" cy="1340467"/>
          </a:xfrm>
        </p:spPr>
        <p:txBody>
          <a:bodyPr tIns="0" bIns="0" anchor="b" anchorCtr="0"/>
          <a:lstStyle>
            <a:lvl1pPr algn="r">
              <a:defRPr sz="4600" b="0" cap="none" baseline="0">
                <a:solidFill>
                  <a:schemeClr val="accent1"/>
                </a:solidFill>
                <a:effectLst/>
              </a:defRPr>
            </a:lvl1pPr>
          </a:lstStyle>
          <a:p>
            <a:r>
              <a:rPr lang="en-US" smtClean="0"/>
              <a:t>Click to edit Master title style</a:t>
            </a:r>
            <a:endParaRPr/>
          </a:p>
        </p:txBody>
      </p:sp>
      <p:sp>
        <p:nvSpPr>
          <p:cNvPr id="3" name="Text Placeholder 2"/>
          <p:cNvSpPr>
            <a:spLocks noGrp="1"/>
          </p:cNvSpPr>
          <p:nvPr>
            <p:ph type="body" idx="1"/>
          </p:nvPr>
        </p:nvSpPr>
        <p:spPr>
          <a:xfrm>
            <a:off x="3098041" y="4980297"/>
            <a:ext cx="5396671" cy="810904"/>
          </a:xfrm>
        </p:spPr>
        <p:txBody>
          <a:bodyPr tIns="0" bIns="0" anchor="t" anchorCtr="0">
            <a:normAutofit/>
          </a:bodyPr>
          <a:lstStyle>
            <a:lvl1pPr marL="0" indent="0" algn="r">
              <a:spcBef>
                <a:spcPts val="300"/>
              </a:spcBef>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399BB9-DB72-5548-A676-99E75833B72C}" type="datetimeFigureOut">
              <a:rPr lang="en-US" smtClean="0"/>
              <a:pPr/>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06824" y="6492240"/>
            <a:ext cx="533400" cy="365125"/>
          </a:xfrm>
        </p:spPr>
        <p:txBody>
          <a:bodyPr vert="horz" lIns="91440" tIns="45720" rIns="91440" bIns="45720" rtlCol="0" anchor="ctr"/>
          <a:lstStyle>
            <a:lvl1pPr marL="0" algn="ctr" defTabSz="914400" rtl="0" eaLnBrk="1" latinLnBrk="0" hangingPunct="1">
              <a:defRPr sz="1100" b="1" kern="1200">
                <a:solidFill>
                  <a:schemeClr val="bg1">
                    <a:lumMod val="65000"/>
                  </a:schemeClr>
                </a:solidFill>
                <a:latin typeface="Calibri" pitchFamily="34" charset="0"/>
                <a:ea typeface="+mn-ea"/>
                <a:cs typeface="+mn-cs"/>
              </a:defRPr>
            </a:lvl1pPr>
          </a:lstStyle>
          <a:p>
            <a:fld id="{FC11FB7F-0753-A643-BB28-5694FD9D55D3}" type="slidenum">
              <a:rPr lang="en-US" smtClean="0"/>
              <a:pPr/>
              <a:t>‹#›</a:t>
            </a:fld>
            <a:endParaRPr lang="en-US"/>
          </a:p>
        </p:txBody>
      </p:sp>
      <p:pic>
        <p:nvPicPr>
          <p:cNvPr id="7" name="Picture 6" descr="SectionHeaderLeft.jpg"/>
          <p:cNvPicPr>
            <a:picLocks noChangeAspect="1"/>
          </p:cNvPicPr>
          <p:nvPr/>
        </p:nvPicPr>
        <p:blipFill>
          <a:blip r:embed="rId2"/>
          <a:stretch>
            <a:fillRect/>
          </a:stretch>
        </p:blipFill>
        <p:spPr>
          <a:xfrm>
            <a:off x="470647" y="457200"/>
            <a:ext cx="2216561" cy="5943600"/>
          </a:xfrm>
          <a:prstGeom prst="rect">
            <a:avLst/>
          </a:prstGeom>
        </p:spPr>
      </p:pic>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rot="5400000">
            <a:off x="-222366" y="3369564"/>
            <a:ext cx="5943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58904" y="2286000"/>
            <a:ext cx="3657600" cy="38401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31308" y="2286000"/>
            <a:ext cx="3657600" cy="38401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C399BB9-DB72-5548-A676-99E75833B72C}" type="datetimeFigureOut">
              <a:rPr lang="en-US" smtClean="0"/>
              <a:pPr/>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1FB7F-0753-A643-BB28-5694FD9D55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63388" y="2040081"/>
            <a:ext cx="3657600" cy="730415"/>
          </a:xfrm>
        </p:spPr>
        <p:txBody>
          <a:bodyPr tIns="0" bIns="0" anchor="ctr" anchorCtr="0">
            <a:noAutofit/>
          </a:bodyPr>
          <a:lstStyle>
            <a:lvl1pPr marL="0" indent="0" algn="ctr">
              <a:lnSpc>
                <a:spcPts val="3000"/>
              </a:lnSpc>
              <a:spcBef>
                <a:spcPts val="30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3388" y="2797175"/>
            <a:ext cx="3657600" cy="33289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28032" y="2040081"/>
            <a:ext cx="3657600" cy="730415"/>
          </a:xfrm>
        </p:spPr>
        <p:txBody>
          <a:bodyPr tIns="0" bIns="0" anchor="ctr" anchorCtr="0">
            <a:noAutofit/>
          </a:bodyPr>
          <a:lstStyle>
            <a:lvl1pPr marL="0" indent="0" algn="ctr">
              <a:lnSpc>
                <a:spcPts val="3000"/>
              </a:lnSpc>
              <a:spcBef>
                <a:spcPts val="30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8032" y="2797175"/>
            <a:ext cx="3657600" cy="33289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C399BB9-DB72-5548-A676-99E75833B72C}" type="datetimeFigureOut">
              <a:rPr lang="en-US" smtClean="0"/>
              <a:pPr/>
              <a:t>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11FB7F-0753-A643-BB28-5694FD9D55D3}" type="slidenum">
              <a:rPr lang="en-US" smtClean="0"/>
              <a:pPr/>
              <a:t>‹#›</a:t>
            </a:fld>
            <a:endParaRPr lang="en-US"/>
          </a:p>
        </p:txBody>
      </p:sp>
      <p:cxnSp>
        <p:nvCxnSpPr>
          <p:cNvPr id="11" name="Straight Connector 10"/>
          <p:cNvCxnSpPr/>
          <p:nvPr/>
        </p:nvCxnSpPr>
        <p:spPr>
          <a:xfrm rot="5400000">
            <a:off x="2884488" y="4484687"/>
            <a:ext cx="3375025" cy="1588"/>
          </a:xfrm>
          <a:prstGeom prst="lin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54050" y="2286001"/>
            <a:ext cx="7848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C399BB9-DB72-5548-A676-99E75833B72C}" type="datetimeFigureOut">
              <a:rPr lang="en-US" smtClean="0"/>
              <a:pPr/>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1FB7F-0753-A643-BB28-5694FD9D55D3}" type="slidenum">
              <a:rPr lang="en-US" smtClean="0"/>
              <a:pPr/>
              <a:t>‹#›</a:t>
            </a:fld>
            <a:endParaRPr lang="en-US"/>
          </a:p>
        </p:txBody>
      </p:sp>
      <p:sp>
        <p:nvSpPr>
          <p:cNvPr id="9" name="Content Placeholder 2"/>
          <p:cNvSpPr>
            <a:spLocks noGrp="1"/>
          </p:cNvSpPr>
          <p:nvPr>
            <p:ph sz="half" idx="13"/>
          </p:nvPr>
        </p:nvSpPr>
        <p:spPr>
          <a:xfrm>
            <a:off x="654050" y="4302966"/>
            <a:ext cx="7848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828032"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C399BB9-DB72-5548-A676-99E75833B72C}" type="datetimeFigureOut">
              <a:rPr lang="en-US" smtClean="0"/>
              <a:pPr/>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1FB7F-0753-A643-BB28-5694FD9D55D3}" type="slidenum">
              <a:rPr lang="en-US" smtClean="0"/>
              <a:pPr/>
              <a:t>‹#›</a:t>
            </a:fld>
            <a:endParaRPr lang="en-US"/>
          </a:p>
        </p:txBody>
      </p:sp>
      <p:sp>
        <p:nvSpPr>
          <p:cNvPr id="9" name="Content Placeholder 2"/>
          <p:cNvSpPr>
            <a:spLocks noGrp="1"/>
          </p:cNvSpPr>
          <p:nvPr>
            <p:ph sz="half" idx="13"/>
          </p:nvPr>
        </p:nvSpPr>
        <p:spPr>
          <a:xfrm>
            <a:off x="4828032"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4"/>
          </p:nvPr>
        </p:nvSpPr>
        <p:spPr>
          <a:xfrm>
            <a:off x="654085" y="2286000"/>
            <a:ext cx="3657600" cy="38401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828032"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C399BB9-DB72-5548-A676-99E75833B72C}" type="datetimeFigureOut">
              <a:rPr lang="en-US" smtClean="0"/>
              <a:pPr/>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1FB7F-0753-A643-BB28-5694FD9D55D3}" type="slidenum">
              <a:rPr lang="en-US" smtClean="0"/>
              <a:pPr/>
              <a:t>‹#›</a:t>
            </a:fld>
            <a:endParaRPr lang="en-US"/>
          </a:p>
        </p:txBody>
      </p:sp>
      <p:sp>
        <p:nvSpPr>
          <p:cNvPr id="9" name="Content Placeholder 2"/>
          <p:cNvSpPr>
            <a:spLocks noGrp="1"/>
          </p:cNvSpPr>
          <p:nvPr>
            <p:ph sz="half" idx="13"/>
          </p:nvPr>
        </p:nvSpPr>
        <p:spPr>
          <a:xfrm>
            <a:off x="4828032"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4"/>
          </p:nvPr>
        </p:nvSpPr>
        <p:spPr>
          <a:xfrm>
            <a:off x="658906"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5"/>
          </p:nvPr>
        </p:nvSpPr>
        <p:spPr>
          <a:xfrm>
            <a:off x="658906"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C399BB9-DB72-5548-A676-99E75833B72C}" type="datetimeFigureOut">
              <a:rPr lang="en-US" smtClean="0"/>
              <a:pPr/>
              <a:t>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11FB7F-0753-A643-BB28-5694FD9D55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RunningTop-R.jpg"/>
          <p:cNvPicPr>
            <a:picLocks noChangeAspect="1"/>
          </p:cNvPicPr>
          <p:nvPr/>
        </p:nvPicPr>
        <p:blipFill>
          <a:blip r:embed="rId16"/>
          <a:stretch>
            <a:fillRect/>
          </a:stretch>
        </p:blipFill>
        <p:spPr>
          <a:xfrm>
            <a:off x="457200" y="457200"/>
            <a:ext cx="8229600" cy="1382002"/>
          </a:xfrm>
          <a:prstGeom prst="rect">
            <a:avLst/>
          </a:prstGeom>
        </p:spPr>
      </p:pic>
      <p:sp>
        <p:nvSpPr>
          <p:cNvPr id="2" name="Title Placeholder 1"/>
          <p:cNvSpPr>
            <a:spLocks noGrp="1"/>
          </p:cNvSpPr>
          <p:nvPr>
            <p:ph type="title"/>
          </p:nvPr>
        </p:nvSpPr>
        <p:spPr>
          <a:xfrm>
            <a:off x="658813" y="456252"/>
            <a:ext cx="7824788" cy="1323041"/>
          </a:xfrm>
          <a:prstGeom prst="rect">
            <a:avLst/>
          </a:prstGeom>
          <a:effectLst/>
        </p:spPr>
        <p:txBody>
          <a:bodyPr vert="horz" lIns="91440" tIns="0" rIns="91440" bIns="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2286000" y="2286000"/>
            <a:ext cx="6197600" cy="3840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690360" y="6492875"/>
            <a:ext cx="2133600" cy="365125"/>
          </a:xfrm>
          <a:prstGeom prst="rect">
            <a:avLst/>
          </a:prstGeom>
        </p:spPr>
        <p:txBody>
          <a:bodyPr vert="horz" lIns="91440" tIns="45720" rIns="91440" bIns="45720" rtlCol="0" anchor="ctr"/>
          <a:lstStyle>
            <a:lvl1pPr algn="r">
              <a:defRPr sz="1100" b="1">
                <a:solidFill>
                  <a:schemeClr val="bg1">
                    <a:lumMod val="65000"/>
                  </a:schemeClr>
                </a:solidFill>
                <a:latin typeface="Calibri" pitchFamily="34" charset="0"/>
              </a:defRPr>
            </a:lvl1pPr>
          </a:lstStyle>
          <a:p>
            <a:fld id="{0C399BB9-DB72-5548-A676-99E75833B72C}" type="datetimeFigureOut">
              <a:rPr lang="en-US" smtClean="0"/>
              <a:pPr/>
              <a:t>3/20/17</a:t>
            </a:fld>
            <a:endParaRPr lang="en-US"/>
          </a:p>
        </p:txBody>
      </p:sp>
      <p:sp>
        <p:nvSpPr>
          <p:cNvPr id="5" name="Footer Placeholder 4"/>
          <p:cNvSpPr>
            <a:spLocks noGrp="1"/>
          </p:cNvSpPr>
          <p:nvPr>
            <p:ph type="ftr" sz="quarter" idx="3"/>
          </p:nvPr>
        </p:nvSpPr>
        <p:spPr>
          <a:xfrm>
            <a:off x="318247" y="6492875"/>
            <a:ext cx="3415554" cy="365125"/>
          </a:xfrm>
          <a:prstGeom prst="rect">
            <a:avLst/>
          </a:prstGeom>
        </p:spPr>
        <p:txBody>
          <a:bodyPr vert="horz" lIns="91440" tIns="45720" rIns="91440" bIns="45720" rtlCol="0" anchor="ctr"/>
          <a:lstStyle>
            <a:lvl1pPr marL="0" algn="l" defTabSz="914400" rtl="0" eaLnBrk="1" latinLnBrk="0" hangingPunct="1">
              <a:defRPr sz="1100" b="1" kern="1200">
                <a:solidFill>
                  <a:schemeClr val="bg1">
                    <a:lumMod val="65000"/>
                  </a:schemeClr>
                </a:solidFill>
                <a:latin typeface="Calibri" pitchFamily="34" charset="0"/>
                <a:ea typeface="+mn-ea"/>
                <a:cs typeface="+mn-cs"/>
              </a:defRPr>
            </a:lvl1pPr>
          </a:lstStyle>
          <a:p>
            <a:endParaRPr lang="en-US"/>
          </a:p>
        </p:txBody>
      </p:sp>
      <p:sp>
        <p:nvSpPr>
          <p:cNvPr id="6" name="Slide Number Placeholder 5"/>
          <p:cNvSpPr>
            <a:spLocks noGrp="1"/>
          </p:cNvSpPr>
          <p:nvPr>
            <p:ph type="sldNum" sz="quarter" idx="4"/>
          </p:nvPr>
        </p:nvSpPr>
        <p:spPr>
          <a:xfrm>
            <a:off x="378666" y="6149788"/>
            <a:ext cx="533400" cy="365125"/>
          </a:xfrm>
          <a:prstGeom prst="rect">
            <a:avLst/>
          </a:prstGeom>
        </p:spPr>
        <p:txBody>
          <a:bodyPr vert="horz" lIns="91440" tIns="91440" rIns="91440" bIns="91440" rtlCol="0" anchor="ctr"/>
          <a:lstStyle>
            <a:lvl1pPr algn="l">
              <a:defRPr sz="1800" b="0">
                <a:solidFill>
                  <a:schemeClr val="accent1"/>
                </a:solidFill>
                <a:latin typeface="Calibri" pitchFamily="34" charset="0"/>
              </a:defRPr>
            </a:lvl1pPr>
          </a:lstStyle>
          <a:p>
            <a:fld id="{FC11FB7F-0753-A643-BB28-5694FD9D55D3}" type="slidenum">
              <a:rPr lang="en-US" smtClean="0"/>
              <a:pPr/>
              <a:t>‹#›</a:t>
            </a:fld>
            <a:endParaRPr lang="en-US"/>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57200" y="184096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r" defTabSz="914400" rtl="0" eaLnBrk="1" latinLnBrk="0" hangingPunct="1">
        <a:lnSpc>
          <a:spcPts val="5400"/>
        </a:lnSpc>
        <a:spcBef>
          <a:spcPct val="0"/>
        </a:spcBef>
        <a:buNone/>
        <a:defRPr sz="5200"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282575" indent="-282575" algn="l" defTabSz="914400" rtl="0" eaLnBrk="1" latinLnBrk="0" hangingPunct="1">
        <a:spcBef>
          <a:spcPts val="1800"/>
        </a:spcBef>
        <a:buClr>
          <a:schemeClr val="accent1"/>
        </a:buClr>
        <a:buSzPct val="75000"/>
        <a:buFont typeface="Wingdings" pitchFamily="2" charset="2"/>
        <a:buChar char="n"/>
        <a:defRPr sz="2000" kern="1200">
          <a:solidFill>
            <a:schemeClr val="tx1">
              <a:lumMod val="85000"/>
              <a:lumOff val="15000"/>
            </a:schemeClr>
          </a:solidFill>
          <a:latin typeface="+mn-lt"/>
          <a:ea typeface="+mn-ea"/>
          <a:cs typeface="+mn-cs"/>
        </a:defRPr>
      </a:lvl1pPr>
      <a:lvl2pPr marL="577850" indent="-2952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2pPr>
      <a:lvl3pPr marL="86042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3pPr>
      <a:lvl4pPr marL="1143000"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4pPr>
      <a:lvl5pPr marL="142557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16.emf"/><Relationship Id="rId5" Type="http://schemas.openxmlformats.org/officeDocument/2006/relationships/oleObject" Target="../embeddings/oleObject14.bin"/><Relationship Id="rId6" Type="http://schemas.openxmlformats.org/officeDocument/2006/relationships/image" Target="../media/image17.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16.emf"/><Relationship Id="rId5" Type="http://schemas.openxmlformats.org/officeDocument/2006/relationships/oleObject" Target="../embeddings/oleObject16.bin"/><Relationship Id="rId6" Type="http://schemas.openxmlformats.org/officeDocument/2006/relationships/image" Target="../media/image17.emf"/><Relationship Id="rId7" Type="http://schemas.openxmlformats.org/officeDocument/2006/relationships/oleObject" Target="../embeddings/oleObject17.bin"/><Relationship Id="rId8" Type="http://schemas.openxmlformats.org/officeDocument/2006/relationships/image" Target="../media/image18.emf"/><Relationship Id="rId9" Type="http://schemas.openxmlformats.org/officeDocument/2006/relationships/oleObject" Target="../embeddings/oleObject18.bin"/><Relationship Id="rId10" Type="http://schemas.openxmlformats.org/officeDocument/2006/relationships/image" Target="../media/image19.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oleObject" Target="../embeddings/oleObject19.bin"/><Relationship Id="rId5" Type="http://schemas.openxmlformats.org/officeDocument/2006/relationships/image" Target="../media/image20.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22.emf"/><Relationship Id="rId5" Type="http://schemas.openxmlformats.org/officeDocument/2006/relationships/oleObject" Target="../embeddings/oleObject21.bin"/><Relationship Id="rId6" Type="http://schemas.openxmlformats.org/officeDocument/2006/relationships/image" Target="../media/image23.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24.emf"/><Relationship Id="rId5" Type="http://schemas.openxmlformats.org/officeDocument/2006/relationships/oleObject" Target="../embeddings/oleObject23.bin"/><Relationship Id="rId6" Type="http://schemas.openxmlformats.org/officeDocument/2006/relationships/image" Target="../media/image25.emf"/><Relationship Id="rId7" Type="http://schemas.openxmlformats.org/officeDocument/2006/relationships/oleObject" Target="../embeddings/oleObject24.bin"/><Relationship Id="rId8" Type="http://schemas.openxmlformats.org/officeDocument/2006/relationships/image" Target="../media/image26.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27.emf"/><Relationship Id="rId5" Type="http://schemas.openxmlformats.org/officeDocument/2006/relationships/oleObject" Target="../embeddings/oleObject26.bin"/><Relationship Id="rId6" Type="http://schemas.openxmlformats.org/officeDocument/2006/relationships/image" Target="../media/image28.emf"/><Relationship Id="rId7" Type="http://schemas.openxmlformats.org/officeDocument/2006/relationships/oleObject" Target="../embeddings/oleObject27.bin"/><Relationship Id="rId8" Type="http://schemas.openxmlformats.org/officeDocument/2006/relationships/image" Target="../media/image29.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30.emf"/><Relationship Id="rId5" Type="http://schemas.openxmlformats.org/officeDocument/2006/relationships/image" Target="../media/image32.png"/><Relationship Id="rId6" Type="http://schemas.openxmlformats.org/officeDocument/2006/relationships/oleObject" Target="../embeddings/oleObject29.bin"/><Relationship Id="rId7" Type="http://schemas.openxmlformats.org/officeDocument/2006/relationships/image" Target="../media/image31.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1" Type="http://schemas.openxmlformats.org/officeDocument/2006/relationships/oleObject" Target="../embeddings/oleObject34.bin"/><Relationship Id="rId12" Type="http://schemas.openxmlformats.org/officeDocument/2006/relationships/image" Target="../media/image30.emf"/><Relationship Id="rId1" Type="http://schemas.openxmlformats.org/officeDocument/2006/relationships/vmlDrawing" Target="../drawings/vmlDrawing14.vml"/><Relationship Id="rId2" Type="http://schemas.openxmlformats.org/officeDocument/2006/relationships/slideLayout" Target="../slideLayouts/slideLayout2.xml"/><Relationship Id="rId3" Type="http://schemas.openxmlformats.org/officeDocument/2006/relationships/oleObject" Target="../embeddings/oleObject30.bin"/><Relationship Id="rId4" Type="http://schemas.openxmlformats.org/officeDocument/2006/relationships/image" Target="../media/image33.emf"/><Relationship Id="rId5" Type="http://schemas.openxmlformats.org/officeDocument/2006/relationships/oleObject" Target="../embeddings/oleObject31.bin"/><Relationship Id="rId6" Type="http://schemas.openxmlformats.org/officeDocument/2006/relationships/image" Target="../media/image34.emf"/><Relationship Id="rId7" Type="http://schemas.openxmlformats.org/officeDocument/2006/relationships/oleObject" Target="../embeddings/oleObject32.bin"/><Relationship Id="rId8" Type="http://schemas.openxmlformats.org/officeDocument/2006/relationships/image" Target="../media/image35.emf"/><Relationship Id="rId9" Type="http://schemas.openxmlformats.org/officeDocument/2006/relationships/oleObject" Target="../embeddings/oleObject33.bin"/><Relationship Id="rId10"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29.emf"/><Relationship Id="rId5" Type="http://schemas.openxmlformats.org/officeDocument/2006/relationships/oleObject" Target="../embeddings/oleObject36.bin"/><Relationship Id="rId6" Type="http://schemas.openxmlformats.org/officeDocument/2006/relationships/image" Target="../media/image30.emf"/><Relationship Id="rId7" Type="http://schemas.openxmlformats.org/officeDocument/2006/relationships/oleObject" Target="../embeddings/oleObject37.bin"/><Relationship Id="rId8" Type="http://schemas.openxmlformats.org/officeDocument/2006/relationships/image" Target="../media/image36.emf"/><Relationship Id="rId9" Type="http://schemas.openxmlformats.org/officeDocument/2006/relationships/oleObject" Target="../embeddings/oleObject38.bin"/><Relationship Id="rId10" Type="http://schemas.openxmlformats.org/officeDocument/2006/relationships/image" Target="../media/image37.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8.png"/><Relationship Id="rId1" Type="http://schemas.microsoft.com/office/2007/relationships/media" Target="../media/media1.avi"/><Relationship Id="rId2" Type="http://schemas.openxmlformats.org/officeDocument/2006/relationships/video" Target="../media/media1.avi"/></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emf"/><Relationship Id="rId5" Type="http://schemas.openxmlformats.org/officeDocument/2006/relationships/oleObject" Target="../embeddings/oleObject2.bin"/><Relationship Id="rId6"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37.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0.bin"/><Relationship Id="rId4" Type="http://schemas.openxmlformats.org/officeDocument/2006/relationships/image" Target="../media/image44.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45.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2.bin"/><Relationship Id="rId4" Type="http://schemas.openxmlformats.org/officeDocument/2006/relationships/image" Target="../media/image46.emf"/><Relationship Id="rId5" Type="http://schemas.openxmlformats.org/officeDocument/2006/relationships/oleObject" Target="../embeddings/oleObject43.bin"/><Relationship Id="rId6" Type="http://schemas.openxmlformats.org/officeDocument/2006/relationships/image" Target="../media/image47.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48.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5.bin"/><Relationship Id="rId4" Type="http://schemas.openxmlformats.org/officeDocument/2006/relationships/image" Target="../media/image49.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6.bin"/><Relationship Id="rId4" Type="http://schemas.openxmlformats.org/officeDocument/2006/relationships/image" Target="../media/image50.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7.bin"/><Relationship Id="rId4" Type="http://schemas.openxmlformats.org/officeDocument/2006/relationships/image" Target="../media/image52.emf"/><Relationship Id="rId5" Type="http://schemas.openxmlformats.org/officeDocument/2006/relationships/oleObject" Target="../embeddings/oleObject48.bin"/><Relationship Id="rId6" Type="http://schemas.openxmlformats.org/officeDocument/2006/relationships/image" Target="../media/image30.e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9.bin"/><Relationship Id="rId4" Type="http://schemas.openxmlformats.org/officeDocument/2006/relationships/image" Target="../media/image52.emf"/><Relationship Id="rId5" Type="http://schemas.openxmlformats.org/officeDocument/2006/relationships/oleObject" Target="../embeddings/oleObject50.bin"/><Relationship Id="rId6" Type="http://schemas.openxmlformats.org/officeDocument/2006/relationships/image" Target="../media/image30.emf"/><Relationship Id="rId7" Type="http://schemas.openxmlformats.org/officeDocument/2006/relationships/oleObject" Target="../embeddings/oleObject51.bin"/><Relationship Id="rId8" Type="http://schemas.openxmlformats.org/officeDocument/2006/relationships/image" Target="../media/image53.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54.emf"/><Relationship Id="rId5" Type="http://schemas.openxmlformats.org/officeDocument/2006/relationships/oleObject" Target="../embeddings/oleObject53.bin"/><Relationship Id="rId6" Type="http://schemas.openxmlformats.org/officeDocument/2006/relationships/image" Target="../media/image55.emf"/><Relationship Id="rId7" Type="http://schemas.openxmlformats.org/officeDocument/2006/relationships/oleObject" Target="../embeddings/oleObject54.bin"/><Relationship Id="rId8" Type="http://schemas.openxmlformats.org/officeDocument/2006/relationships/image" Target="../media/image56.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57.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8.emf"/><Relationship Id="rId5" Type="http://schemas.openxmlformats.org/officeDocument/2006/relationships/oleObject" Target="../embeddings/oleObject5.bin"/><Relationship Id="rId6" Type="http://schemas.openxmlformats.org/officeDocument/2006/relationships/image" Target="../media/image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6.bin"/><Relationship Id="rId4" Type="http://schemas.openxmlformats.org/officeDocument/2006/relationships/image" Target="../media/image54.emf"/><Relationship Id="rId5" Type="http://schemas.openxmlformats.org/officeDocument/2006/relationships/oleObject" Target="../embeddings/oleObject57.bin"/><Relationship Id="rId6" Type="http://schemas.openxmlformats.org/officeDocument/2006/relationships/image" Target="../media/image55.emf"/><Relationship Id="rId7" Type="http://schemas.openxmlformats.org/officeDocument/2006/relationships/oleObject" Target="../embeddings/oleObject58.bin"/><Relationship Id="rId8" Type="http://schemas.openxmlformats.org/officeDocument/2006/relationships/image" Target="../media/image56.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58.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8.emf"/><Relationship Id="rId5" Type="http://schemas.openxmlformats.org/officeDocument/2006/relationships/oleObject" Target="../embeddings/oleObject7.bin"/><Relationship Id="rId6" Type="http://schemas.openxmlformats.org/officeDocument/2006/relationships/image" Target="../media/image10.emf"/><Relationship Id="rId7" Type="http://schemas.openxmlformats.org/officeDocument/2006/relationships/oleObject" Target="../embeddings/oleObject8.bin"/><Relationship Id="rId8" Type="http://schemas.openxmlformats.org/officeDocument/2006/relationships/image" Target="../media/image11.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2.emf"/><Relationship Id="rId5" Type="http://schemas.openxmlformats.org/officeDocument/2006/relationships/oleObject" Target="../embeddings/oleObject10.bin"/><Relationship Id="rId6" Type="http://schemas.openxmlformats.org/officeDocument/2006/relationships/image" Target="../media/image8.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Particle" TargetMode="External"/><Relationship Id="rId4" Type="http://schemas.openxmlformats.org/officeDocument/2006/relationships/hyperlink" Target="http://en.wikipedia.org/wiki/Concentration" TargetMode="External"/><Relationship Id="rId5" Type="http://schemas.openxmlformats.org/officeDocument/2006/relationships/oleObject" Target="../embeddings/oleObject11.bin"/><Relationship Id="rId6" Type="http://schemas.openxmlformats.org/officeDocument/2006/relationships/image" Target="../media/image13.emf"/><Relationship Id="rId7" Type="http://schemas.openxmlformats.org/officeDocument/2006/relationships/oleObject" Target="../embeddings/oleObject12.bin"/><Relationship Id="rId8" Type="http://schemas.openxmlformats.org/officeDocument/2006/relationships/image" Target="../media/image14.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Transport in Groundwater</a:t>
            </a:r>
            <a:br>
              <a:rPr lang="en-US" dirty="0" smtClean="0"/>
            </a:br>
            <a:r>
              <a:rPr lang="en-US" dirty="0" smtClean="0"/>
              <a:t>The Basics</a:t>
            </a:r>
            <a:endParaRPr lang="en-US" dirty="0"/>
          </a:p>
        </p:txBody>
      </p:sp>
      <p:sp>
        <p:nvSpPr>
          <p:cNvPr id="3" name="Subtitle 2"/>
          <p:cNvSpPr>
            <a:spLocks noGrp="1"/>
          </p:cNvSpPr>
          <p:nvPr>
            <p:ph type="subTitle" idx="1"/>
          </p:nvPr>
        </p:nvSpPr>
        <p:spPr/>
        <p:txBody>
          <a:bodyPr/>
          <a:lstStyle/>
          <a:p>
            <a:r>
              <a:rPr lang="en-US" dirty="0" smtClean="0"/>
              <a:t>Contaminant Transport</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Porous Media Mechanical Dispersion</a:t>
            </a:r>
            <a:endParaRPr lang="en-US" dirty="0"/>
          </a:p>
        </p:txBody>
      </p:sp>
      <p:sp>
        <p:nvSpPr>
          <p:cNvPr id="3" name="Content Placeholder 2"/>
          <p:cNvSpPr>
            <a:spLocks noGrp="1"/>
          </p:cNvSpPr>
          <p:nvPr>
            <p:ph idx="1"/>
          </p:nvPr>
        </p:nvSpPr>
        <p:spPr>
          <a:xfrm>
            <a:off x="658813" y="2286000"/>
            <a:ext cx="7824787" cy="3840163"/>
          </a:xfrm>
        </p:spPr>
        <p:txBody>
          <a:bodyPr>
            <a:normAutofit lnSpcReduction="10000"/>
          </a:bodyPr>
          <a:lstStyle/>
          <a:p>
            <a:r>
              <a:rPr lang="en-US" dirty="0" smtClean="0"/>
              <a:t>Since mechanical dispersion depends on the flow, it can be shown that in the context of a a porous medium that it increase with increases flow speed. The exact relationship depends on many factor, but the most commonly applied model is the </a:t>
            </a:r>
            <a:r>
              <a:rPr lang="en-US" dirty="0" err="1" smtClean="0"/>
              <a:t>Scheidigger</a:t>
            </a:r>
            <a:r>
              <a:rPr lang="en-US" dirty="0" smtClean="0"/>
              <a:t> model, where The most common expression for mechanical dispersion is give by</a:t>
            </a:r>
          </a:p>
          <a:p>
            <a:endParaRPr lang="en-US" dirty="0" smtClean="0"/>
          </a:p>
          <a:p>
            <a:endParaRPr lang="en-US" dirty="0" smtClean="0">
              <a:latin typeface="Symbol" charset="2"/>
              <a:cs typeface="Symbol" charset="2"/>
            </a:endParaRPr>
          </a:p>
          <a:p>
            <a:r>
              <a:rPr lang="en-US" dirty="0" smtClean="0">
                <a:latin typeface="Symbol" charset="2"/>
                <a:cs typeface="Symbol" charset="2"/>
              </a:rPr>
              <a:t>a</a:t>
            </a:r>
            <a:r>
              <a:rPr lang="en-US" dirty="0" smtClean="0"/>
              <a:t> is called the </a:t>
            </a:r>
            <a:r>
              <a:rPr lang="en-US" dirty="0" err="1" smtClean="0"/>
              <a:t>dispersivity</a:t>
            </a:r>
            <a:r>
              <a:rPr lang="en-US" dirty="0" smtClean="0"/>
              <a:t>.</a:t>
            </a:r>
          </a:p>
          <a:p>
            <a:r>
              <a:rPr lang="en-US" i="1" dirty="0" smtClean="0"/>
              <a:t>|u|</a:t>
            </a:r>
            <a:r>
              <a:rPr lang="en-US" dirty="0" smtClean="0"/>
              <a:t> is the absolute value of pore water velocity</a:t>
            </a:r>
            <a:endParaRPr lang="en-US" dirty="0"/>
          </a:p>
        </p:txBody>
      </p:sp>
      <p:graphicFrame>
        <p:nvGraphicFramePr>
          <p:cNvPr id="34818" name="Object 2"/>
          <p:cNvGraphicFramePr>
            <a:graphicFrameLocks noChangeAspect="1"/>
          </p:cNvGraphicFramePr>
          <p:nvPr>
            <p:extLst>
              <p:ext uri="{D42A27DB-BD31-4B8C-83A1-F6EECF244321}">
                <p14:modId xmlns:p14="http://schemas.microsoft.com/office/powerpoint/2010/main" val="3754080450"/>
              </p:ext>
            </p:extLst>
          </p:nvPr>
        </p:nvGraphicFramePr>
        <p:xfrm>
          <a:off x="2106613" y="4287838"/>
          <a:ext cx="1885950" cy="588962"/>
        </p:xfrm>
        <a:graphic>
          <a:graphicData uri="http://schemas.openxmlformats.org/presentationml/2006/ole">
            <mc:AlternateContent xmlns:mc="http://schemas.openxmlformats.org/markup-compatibility/2006">
              <mc:Choice xmlns:v="urn:schemas-microsoft-com:vml" Requires="v">
                <p:oleObj spid="_x0000_s35168" name="Equation" r:id="rId3" imgW="876300" imgH="292100" progId="Equation.3">
                  <p:embed/>
                </p:oleObj>
              </mc:Choice>
              <mc:Fallback>
                <p:oleObj name="Equation" r:id="rId3" imgW="876300" imgH="292100" progId="Equation.3">
                  <p:embed/>
                  <p:pic>
                    <p:nvPicPr>
                      <p:cNvPr id="0" name="Picture 2"/>
                      <p:cNvPicPr>
                        <a:picLocks noChangeAspect="1" noChangeArrowheads="1"/>
                      </p:cNvPicPr>
                      <p:nvPr/>
                    </p:nvPicPr>
                    <p:blipFill>
                      <a:blip r:embed="rId4"/>
                      <a:srcRect/>
                      <a:stretch>
                        <a:fillRect/>
                      </a:stretch>
                    </p:blipFill>
                    <p:spPr bwMode="auto">
                      <a:xfrm>
                        <a:off x="2106613" y="4287838"/>
                        <a:ext cx="1885950"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3361951694"/>
              </p:ext>
            </p:extLst>
          </p:nvPr>
        </p:nvGraphicFramePr>
        <p:xfrm>
          <a:off x="4726442" y="4287838"/>
          <a:ext cx="1885950" cy="588962"/>
        </p:xfrm>
        <a:graphic>
          <a:graphicData uri="http://schemas.openxmlformats.org/presentationml/2006/ole">
            <mc:AlternateContent xmlns:mc="http://schemas.openxmlformats.org/markup-compatibility/2006">
              <mc:Choice xmlns:v="urn:schemas-microsoft-com:vml" Requires="v">
                <p:oleObj spid="_x0000_s35169" name="Equation" r:id="rId5" imgW="876300" imgH="292100" progId="Equation.3">
                  <p:embed/>
                </p:oleObj>
              </mc:Choice>
              <mc:Fallback>
                <p:oleObj name="Equation" r:id="rId5" imgW="876300" imgH="292100" progId="Equation.3">
                  <p:embed/>
                  <p:pic>
                    <p:nvPicPr>
                      <p:cNvPr id="0" name=""/>
                      <p:cNvPicPr>
                        <a:picLocks noChangeAspect="1" noChangeArrowheads="1"/>
                      </p:cNvPicPr>
                      <p:nvPr/>
                    </p:nvPicPr>
                    <p:blipFill>
                      <a:blip r:embed="rId6"/>
                      <a:srcRect/>
                      <a:stretch>
                        <a:fillRect/>
                      </a:stretch>
                    </p:blipFill>
                    <p:spPr bwMode="auto">
                      <a:xfrm>
                        <a:off x="4726442" y="4287838"/>
                        <a:ext cx="1885950"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Porous Media Mechanical Dispersion</a:t>
            </a:r>
            <a:endParaRPr lang="en-US" dirty="0"/>
          </a:p>
        </p:txBody>
      </p:sp>
      <p:sp>
        <p:nvSpPr>
          <p:cNvPr id="3" name="Content Placeholder 2"/>
          <p:cNvSpPr>
            <a:spLocks noGrp="1"/>
          </p:cNvSpPr>
          <p:nvPr>
            <p:ph idx="1"/>
          </p:nvPr>
        </p:nvSpPr>
        <p:spPr>
          <a:xfrm>
            <a:off x="658813" y="2286000"/>
            <a:ext cx="7824787" cy="3840163"/>
          </a:xfrm>
        </p:spPr>
        <p:txBody>
          <a:bodyPr>
            <a:normAutofit/>
          </a:bodyPr>
          <a:lstStyle/>
          <a:p>
            <a:endParaRPr lang="en-US" dirty="0" smtClean="0"/>
          </a:p>
          <a:p>
            <a:endParaRPr lang="en-US" dirty="0" smtClean="0">
              <a:latin typeface="Symbol" charset="2"/>
              <a:cs typeface="Symbol" charset="2"/>
            </a:endParaRPr>
          </a:p>
          <a:p>
            <a:r>
              <a:rPr lang="en-US" dirty="0" smtClean="0">
                <a:latin typeface="Symbol" charset="2"/>
                <a:cs typeface="Symbol" charset="2"/>
              </a:rPr>
              <a:t>a,</a:t>
            </a:r>
            <a:r>
              <a:rPr lang="en-US" dirty="0" smtClean="0"/>
              <a:t> the </a:t>
            </a:r>
            <a:r>
              <a:rPr lang="en-US" dirty="0" err="1" smtClean="0"/>
              <a:t>dispersivity</a:t>
            </a:r>
            <a:r>
              <a:rPr lang="en-US" dirty="0" smtClean="0"/>
              <a:t>, is different in the longitudinal and transverse directions.</a:t>
            </a:r>
          </a:p>
          <a:p>
            <a:r>
              <a:rPr lang="en-US" dirty="0" smtClean="0"/>
              <a:t>Typically </a:t>
            </a:r>
          </a:p>
          <a:p>
            <a:r>
              <a:rPr lang="en-US" dirty="0" smtClean="0"/>
              <a:t>What do you think that the </a:t>
            </a:r>
            <a:r>
              <a:rPr lang="en-US" dirty="0" err="1" smtClean="0"/>
              <a:t>dispersivity</a:t>
            </a:r>
            <a:r>
              <a:rPr lang="en-US" dirty="0" smtClean="0"/>
              <a:t> depends on? Look at its dimension when thinking about this.</a:t>
            </a:r>
            <a:endParaRPr lang="en-US" dirty="0"/>
          </a:p>
        </p:txBody>
      </p:sp>
      <p:graphicFrame>
        <p:nvGraphicFramePr>
          <p:cNvPr id="34818" name="Object 2"/>
          <p:cNvGraphicFramePr>
            <a:graphicFrameLocks noChangeAspect="1"/>
          </p:cNvGraphicFramePr>
          <p:nvPr>
            <p:extLst>
              <p:ext uri="{D42A27DB-BD31-4B8C-83A1-F6EECF244321}">
                <p14:modId xmlns:p14="http://schemas.microsoft.com/office/powerpoint/2010/main" val="3501044510"/>
              </p:ext>
            </p:extLst>
          </p:nvPr>
        </p:nvGraphicFramePr>
        <p:xfrm>
          <a:off x="1707470" y="2376791"/>
          <a:ext cx="1885950" cy="588962"/>
        </p:xfrm>
        <a:graphic>
          <a:graphicData uri="http://schemas.openxmlformats.org/presentationml/2006/ole">
            <mc:AlternateContent xmlns:mc="http://schemas.openxmlformats.org/markup-compatibility/2006">
              <mc:Choice xmlns:v="urn:schemas-microsoft-com:vml" Requires="v">
                <p:oleObj spid="_x0000_s1518" name="Equation" r:id="rId3" imgW="876300" imgH="292100" progId="Equation.3">
                  <p:embed/>
                </p:oleObj>
              </mc:Choice>
              <mc:Fallback>
                <p:oleObj name="Equation" r:id="rId3" imgW="876300" imgH="292100" progId="Equation.3">
                  <p:embed/>
                  <p:pic>
                    <p:nvPicPr>
                      <p:cNvPr id="0" name=""/>
                      <p:cNvPicPr>
                        <a:picLocks noChangeAspect="1" noChangeArrowheads="1"/>
                      </p:cNvPicPr>
                      <p:nvPr/>
                    </p:nvPicPr>
                    <p:blipFill>
                      <a:blip r:embed="rId4"/>
                      <a:srcRect/>
                      <a:stretch>
                        <a:fillRect/>
                      </a:stretch>
                    </p:blipFill>
                    <p:spPr bwMode="auto">
                      <a:xfrm>
                        <a:off x="1707470" y="2376791"/>
                        <a:ext cx="1885950"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1252483144"/>
              </p:ext>
            </p:extLst>
          </p:nvPr>
        </p:nvGraphicFramePr>
        <p:xfrm>
          <a:off x="4218442" y="2376791"/>
          <a:ext cx="1885950" cy="588962"/>
        </p:xfrm>
        <a:graphic>
          <a:graphicData uri="http://schemas.openxmlformats.org/presentationml/2006/ole">
            <mc:AlternateContent xmlns:mc="http://schemas.openxmlformats.org/markup-compatibility/2006">
              <mc:Choice xmlns:v="urn:schemas-microsoft-com:vml" Requires="v">
                <p:oleObj spid="_x0000_s1519" name="Equation" r:id="rId5" imgW="876300" imgH="292100" progId="Equation.3">
                  <p:embed/>
                </p:oleObj>
              </mc:Choice>
              <mc:Fallback>
                <p:oleObj name="Equation" r:id="rId5" imgW="876300" imgH="292100" progId="Equation.3">
                  <p:embed/>
                  <p:pic>
                    <p:nvPicPr>
                      <p:cNvPr id="0" name=""/>
                      <p:cNvPicPr>
                        <a:picLocks noChangeAspect="1" noChangeArrowheads="1"/>
                      </p:cNvPicPr>
                      <p:nvPr/>
                    </p:nvPicPr>
                    <p:blipFill>
                      <a:blip r:embed="rId6"/>
                      <a:srcRect/>
                      <a:stretch>
                        <a:fillRect/>
                      </a:stretch>
                    </p:blipFill>
                    <p:spPr bwMode="auto">
                      <a:xfrm>
                        <a:off x="4218442" y="2376791"/>
                        <a:ext cx="1885950"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1717945763"/>
              </p:ext>
            </p:extLst>
          </p:nvPr>
        </p:nvGraphicFramePr>
        <p:xfrm>
          <a:off x="2432957" y="4143073"/>
          <a:ext cx="1393825" cy="487362"/>
        </p:xfrm>
        <a:graphic>
          <a:graphicData uri="http://schemas.openxmlformats.org/presentationml/2006/ole">
            <mc:AlternateContent xmlns:mc="http://schemas.openxmlformats.org/markup-compatibility/2006">
              <mc:Choice xmlns:v="urn:schemas-microsoft-com:vml" Requires="v">
                <p:oleObj spid="_x0000_s1520" name="Equation" r:id="rId7" imgW="647700" imgH="241300" progId="Equation.3">
                  <p:embed/>
                </p:oleObj>
              </mc:Choice>
              <mc:Fallback>
                <p:oleObj name="Equation" r:id="rId7" imgW="647700" imgH="241300" progId="Equation.3">
                  <p:embed/>
                  <p:pic>
                    <p:nvPicPr>
                      <p:cNvPr id="0" name=""/>
                      <p:cNvPicPr>
                        <a:picLocks noChangeAspect="1" noChangeArrowheads="1"/>
                      </p:cNvPicPr>
                      <p:nvPr/>
                    </p:nvPicPr>
                    <p:blipFill>
                      <a:blip r:embed="rId8"/>
                      <a:srcRect/>
                      <a:stretch>
                        <a:fillRect/>
                      </a:stretch>
                    </p:blipFill>
                    <p:spPr bwMode="auto">
                      <a:xfrm>
                        <a:off x="2432957" y="4143073"/>
                        <a:ext cx="13938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2"/>
          <p:cNvGraphicFramePr>
            <a:graphicFrameLocks noChangeAspect="1"/>
          </p:cNvGraphicFramePr>
          <p:nvPr>
            <p:extLst>
              <p:ext uri="{D42A27DB-BD31-4B8C-83A1-F6EECF244321}">
                <p14:modId xmlns:p14="http://schemas.microsoft.com/office/powerpoint/2010/main" val="2023846851"/>
              </p:ext>
            </p:extLst>
          </p:nvPr>
        </p:nvGraphicFramePr>
        <p:xfrm>
          <a:off x="3963988" y="5638800"/>
          <a:ext cx="1120775" cy="487363"/>
        </p:xfrm>
        <a:graphic>
          <a:graphicData uri="http://schemas.openxmlformats.org/presentationml/2006/ole">
            <mc:AlternateContent xmlns:mc="http://schemas.openxmlformats.org/markup-compatibility/2006">
              <mc:Choice xmlns:v="urn:schemas-microsoft-com:vml" Requires="v">
                <p:oleObj spid="_x0000_s1521" name="Equation" r:id="rId9" imgW="520700" imgH="241300" progId="Equation.3">
                  <p:embed/>
                </p:oleObj>
              </mc:Choice>
              <mc:Fallback>
                <p:oleObj name="Equation" r:id="rId9" imgW="520700" imgH="241300" progId="Equation.3">
                  <p:embed/>
                  <p:pic>
                    <p:nvPicPr>
                      <p:cNvPr id="0" name=""/>
                      <p:cNvPicPr>
                        <a:picLocks noChangeAspect="1" noChangeArrowheads="1"/>
                      </p:cNvPicPr>
                      <p:nvPr/>
                    </p:nvPicPr>
                    <p:blipFill>
                      <a:blip r:embed="rId10"/>
                      <a:srcRect/>
                      <a:stretch>
                        <a:fillRect/>
                      </a:stretch>
                    </p:blipFill>
                    <p:spPr bwMode="auto">
                      <a:xfrm>
                        <a:off x="3963988" y="5638800"/>
                        <a:ext cx="112077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80343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Retardation</a:t>
            </a:r>
            <a:endParaRPr lang="en-US" dirty="0"/>
          </a:p>
        </p:txBody>
      </p:sp>
      <p:sp>
        <p:nvSpPr>
          <p:cNvPr id="3" name="Content Placeholder 2"/>
          <p:cNvSpPr>
            <a:spLocks noGrp="1"/>
          </p:cNvSpPr>
          <p:nvPr>
            <p:ph idx="1"/>
          </p:nvPr>
        </p:nvSpPr>
        <p:spPr>
          <a:xfrm>
            <a:off x="786190" y="2286000"/>
            <a:ext cx="7697409" cy="3840163"/>
          </a:xfrm>
        </p:spPr>
        <p:txBody>
          <a:bodyPr>
            <a:normAutofit/>
          </a:bodyPr>
          <a:lstStyle/>
          <a:p>
            <a:r>
              <a:rPr lang="en-US" dirty="0" smtClean="0"/>
              <a:t>When solutes flow through a porous medium they can interact with the solid phase. In particular they can sorb and desorb, which flows how quickly solutes moves relative the flowing water. </a:t>
            </a:r>
          </a:p>
          <a:p>
            <a:r>
              <a:rPr lang="en-US" dirty="0" smtClean="0"/>
              <a:t>Recall conservation of mass</a:t>
            </a:r>
          </a:p>
          <a:p>
            <a:endParaRPr lang="en-US" dirty="0"/>
          </a:p>
          <a:p>
            <a:endParaRPr lang="en-US" dirty="0" smtClean="0"/>
          </a:p>
          <a:p>
            <a:r>
              <a:rPr lang="en-US" dirty="0" smtClean="0"/>
              <a:t>Split concentration into mobile and immobile concentrations</a:t>
            </a:r>
            <a:endParaRPr lang="en-US" dirty="0"/>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074" y="4122661"/>
            <a:ext cx="1803400" cy="647700"/>
          </a:xfrm>
          <a:prstGeom prst="rect">
            <a:avLst/>
          </a:prstGeom>
        </p:spPr>
      </p:pic>
      <p:graphicFrame>
        <p:nvGraphicFramePr>
          <p:cNvPr id="10" name="Object 3"/>
          <p:cNvGraphicFramePr>
            <a:graphicFrameLocks noChangeAspect="1"/>
          </p:cNvGraphicFramePr>
          <p:nvPr>
            <p:extLst>
              <p:ext uri="{D42A27DB-BD31-4B8C-83A1-F6EECF244321}">
                <p14:modId xmlns:p14="http://schemas.microsoft.com/office/powerpoint/2010/main" val="849959258"/>
              </p:ext>
            </p:extLst>
          </p:nvPr>
        </p:nvGraphicFramePr>
        <p:xfrm>
          <a:off x="1184956" y="5662766"/>
          <a:ext cx="1693863" cy="484187"/>
        </p:xfrm>
        <a:graphic>
          <a:graphicData uri="http://schemas.openxmlformats.org/presentationml/2006/ole">
            <mc:AlternateContent xmlns:mc="http://schemas.openxmlformats.org/markup-compatibility/2006">
              <mc:Choice xmlns:v="urn:schemas-microsoft-com:vml" Requires="v">
                <p:oleObj spid="_x0000_s37189" name="Equation" r:id="rId4" imgW="787400" imgH="241300" progId="Equation.3">
                  <p:embed/>
                </p:oleObj>
              </mc:Choice>
              <mc:Fallback>
                <p:oleObj name="Equation" r:id="rId4" imgW="787400" imgH="241300" progId="Equation.3">
                  <p:embed/>
                  <p:pic>
                    <p:nvPicPr>
                      <p:cNvPr id="0" name=""/>
                      <p:cNvPicPr>
                        <a:picLocks noChangeAspect="1" noChangeArrowheads="1"/>
                      </p:cNvPicPr>
                      <p:nvPr/>
                    </p:nvPicPr>
                    <p:blipFill>
                      <a:blip r:embed="rId5"/>
                      <a:srcRect/>
                      <a:stretch>
                        <a:fillRect/>
                      </a:stretch>
                    </p:blipFill>
                    <p:spPr bwMode="auto">
                      <a:xfrm>
                        <a:off x="1184956" y="5662766"/>
                        <a:ext cx="1693863" cy="484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3810000" y="5805714"/>
            <a:ext cx="4365298" cy="369332"/>
          </a:xfrm>
          <a:prstGeom prst="rect">
            <a:avLst/>
          </a:prstGeom>
          <a:noFill/>
        </p:spPr>
        <p:txBody>
          <a:bodyPr wrap="none" rtlCol="0">
            <a:spAutoFit/>
          </a:bodyPr>
          <a:lstStyle/>
          <a:p>
            <a:r>
              <a:rPr lang="en-US" dirty="0" smtClean="0"/>
              <a:t>By definition j, the flux will only move C</a:t>
            </a:r>
            <a:r>
              <a:rPr lang="en-US" baseline="-25000" dirty="0" smtClean="0"/>
              <a:t>m</a:t>
            </a:r>
            <a:endParaRPr lang="en-US" baseline="-25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-Immobile</a:t>
            </a:r>
            <a:endParaRPr lang="en-US" dirty="0"/>
          </a:p>
        </p:txBody>
      </p:sp>
      <p:sp>
        <p:nvSpPr>
          <p:cNvPr id="3" name="Content Placeholder 2"/>
          <p:cNvSpPr>
            <a:spLocks noGrp="1"/>
          </p:cNvSpPr>
          <p:nvPr>
            <p:ph idx="1"/>
          </p:nvPr>
        </p:nvSpPr>
        <p:spPr>
          <a:xfrm>
            <a:off x="658813" y="2080380"/>
            <a:ext cx="7824787" cy="3840163"/>
          </a:xfrm>
        </p:spPr>
        <p:txBody>
          <a:bodyPr/>
          <a:lstStyle/>
          <a:p>
            <a:r>
              <a:rPr lang="en-US" dirty="0" smtClean="0"/>
              <a:t>We can write a conservation equation that looks like this</a:t>
            </a:r>
          </a:p>
          <a:p>
            <a:endParaRPr lang="en-US" dirty="0"/>
          </a:p>
          <a:p>
            <a:endParaRPr lang="en-US" dirty="0" smtClean="0"/>
          </a:p>
          <a:p>
            <a:r>
              <a:rPr lang="en-US" dirty="0"/>
              <a:t>Assume that mass transfers between mobile and immobile states faster than any other time scale in our system -&gt; i.e. mobile and immobile concentrations balance immediately (equilibrium).</a:t>
            </a:r>
          </a:p>
          <a:p>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3680441509"/>
              </p:ext>
            </p:extLst>
          </p:nvPr>
        </p:nvGraphicFramePr>
        <p:xfrm>
          <a:off x="1682296" y="2577041"/>
          <a:ext cx="6186488" cy="1039813"/>
        </p:xfrm>
        <a:graphic>
          <a:graphicData uri="http://schemas.openxmlformats.org/presentationml/2006/ole">
            <mc:AlternateContent xmlns:mc="http://schemas.openxmlformats.org/markup-compatibility/2006">
              <mc:Choice xmlns:v="urn:schemas-microsoft-com:vml" Requires="v">
                <p:oleObj spid="_x0000_s119025" name="Equation" r:id="rId3" imgW="2616200" imgH="469900" progId="Equation.3">
                  <p:embed/>
                </p:oleObj>
              </mc:Choice>
              <mc:Fallback>
                <p:oleObj name="Equation" r:id="rId3" imgW="2616200" imgH="469900" progId="Equation.3">
                  <p:embed/>
                  <p:pic>
                    <p:nvPicPr>
                      <p:cNvPr id="0" name=""/>
                      <p:cNvPicPr>
                        <a:picLocks noChangeAspect="1" noChangeArrowheads="1"/>
                      </p:cNvPicPr>
                      <p:nvPr/>
                    </p:nvPicPr>
                    <p:blipFill>
                      <a:blip r:embed="rId4"/>
                      <a:srcRect/>
                      <a:stretch>
                        <a:fillRect/>
                      </a:stretch>
                    </p:blipFill>
                    <p:spPr bwMode="auto">
                      <a:xfrm>
                        <a:off x="1682296" y="2577041"/>
                        <a:ext cx="6186488" cy="1039813"/>
                      </a:xfrm>
                      <a:prstGeom prst="rect">
                        <a:avLst/>
                      </a:prstGeom>
                      <a:noFill/>
                      <a:extLst/>
                    </p:spPr>
                  </p:pic>
                </p:oleObj>
              </mc:Fallback>
            </mc:AlternateContent>
          </a:graphicData>
        </a:graphic>
      </p:graphicFrame>
      <p:graphicFrame>
        <p:nvGraphicFramePr>
          <p:cNvPr id="9" name="Object 2"/>
          <p:cNvGraphicFramePr>
            <a:graphicFrameLocks noChangeAspect="1"/>
          </p:cNvGraphicFramePr>
          <p:nvPr>
            <p:extLst>
              <p:ext uri="{D42A27DB-BD31-4B8C-83A1-F6EECF244321}">
                <p14:modId xmlns:p14="http://schemas.microsoft.com/office/powerpoint/2010/main" val="1468277563"/>
              </p:ext>
            </p:extLst>
          </p:nvPr>
        </p:nvGraphicFramePr>
        <p:xfrm>
          <a:off x="3712633" y="4729012"/>
          <a:ext cx="1801813" cy="533400"/>
        </p:xfrm>
        <a:graphic>
          <a:graphicData uri="http://schemas.openxmlformats.org/presentationml/2006/ole">
            <mc:AlternateContent xmlns:mc="http://schemas.openxmlformats.org/markup-compatibility/2006">
              <mc:Choice xmlns:v="urn:schemas-microsoft-com:vml" Requires="v">
                <p:oleObj spid="_x0000_s119026" name="Equation" r:id="rId5" imgW="762000" imgH="241300" progId="Equation.3">
                  <p:embed/>
                </p:oleObj>
              </mc:Choice>
              <mc:Fallback>
                <p:oleObj name="Equation" r:id="rId5" imgW="762000" imgH="241300" progId="Equation.3">
                  <p:embed/>
                  <p:pic>
                    <p:nvPicPr>
                      <p:cNvPr id="0" name=""/>
                      <p:cNvPicPr>
                        <a:picLocks noChangeAspect="1" noChangeArrowheads="1"/>
                      </p:cNvPicPr>
                      <p:nvPr/>
                    </p:nvPicPr>
                    <p:blipFill>
                      <a:blip r:embed="rId6"/>
                      <a:srcRect/>
                      <a:stretch>
                        <a:fillRect/>
                      </a:stretch>
                    </p:blipFill>
                    <p:spPr bwMode="auto">
                      <a:xfrm>
                        <a:off x="3712633" y="4729012"/>
                        <a:ext cx="1801813" cy="533400"/>
                      </a:xfrm>
                      <a:prstGeom prst="rect">
                        <a:avLst/>
                      </a:prstGeom>
                      <a:noFill/>
                      <a:extLst/>
                    </p:spPr>
                  </p:pic>
                </p:oleObj>
              </mc:Fallback>
            </mc:AlternateContent>
          </a:graphicData>
        </a:graphic>
      </p:graphicFrame>
      <p:sp>
        <p:nvSpPr>
          <p:cNvPr id="11" name="Oval 10"/>
          <p:cNvSpPr/>
          <p:nvPr/>
        </p:nvSpPr>
        <p:spPr>
          <a:xfrm>
            <a:off x="4584095" y="4704822"/>
            <a:ext cx="520095" cy="689655"/>
          </a:xfrm>
          <a:prstGeom prst="ellipse">
            <a:avLst/>
          </a:prstGeom>
          <a:no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4934857" y="5394477"/>
            <a:ext cx="169333" cy="3023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73524" y="5920543"/>
            <a:ext cx="2441694" cy="369332"/>
          </a:xfrm>
          <a:prstGeom prst="rect">
            <a:avLst/>
          </a:prstGeom>
          <a:noFill/>
        </p:spPr>
        <p:txBody>
          <a:bodyPr wrap="none" rtlCol="0">
            <a:spAutoFit/>
          </a:bodyPr>
          <a:lstStyle/>
          <a:p>
            <a:r>
              <a:rPr lang="en-US" dirty="0" smtClean="0"/>
              <a:t>Equilibrium coefficient</a:t>
            </a:r>
            <a:endParaRPr lang="en-US" dirty="0"/>
          </a:p>
        </p:txBody>
      </p:sp>
    </p:spTree>
    <p:extLst>
      <p:ext uri="{BB962C8B-B14F-4D97-AF65-F5344CB8AC3E}">
        <p14:creationId xmlns:p14="http://schemas.microsoft.com/office/powerpoint/2010/main" val="512158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-Immobile</a:t>
            </a:r>
            <a:endParaRPr lang="en-US" dirty="0"/>
          </a:p>
        </p:txBody>
      </p:sp>
      <p:sp>
        <p:nvSpPr>
          <p:cNvPr id="3" name="Content Placeholder 2"/>
          <p:cNvSpPr>
            <a:spLocks noGrp="1"/>
          </p:cNvSpPr>
          <p:nvPr>
            <p:ph idx="1"/>
          </p:nvPr>
        </p:nvSpPr>
        <p:spPr>
          <a:xfrm>
            <a:off x="658813" y="2080380"/>
            <a:ext cx="7824787" cy="3840163"/>
          </a:xfrm>
        </p:spPr>
        <p:txBody>
          <a:bodyPr/>
          <a:lstStyle/>
          <a:p>
            <a:r>
              <a:rPr lang="en-US" dirty="0" smtClean="0"/>
              <a:t>Combining everything we can write</a:t>
            </a:r>
          </a:p>
          <a:p>
            <a:endParaRPr lang="en-US" dirty="0"/>
          </a:p>
          <a:p>
            <a:endParaRPr lang="en-US" dirty="0" smtClean="0"/>
          </a:p>
          <a:p>
            <a:r>
              <a:rPr lang="en-US" dirty="0" smtClean="0"/>
              <a:t>Which we typically write as</a:t>
            </a:r>
            <a:endParaRPr lang="en-US" dirty="0"/>
          </a:p>
          <a:p>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923451686"/>
              </p:ext>
            </p:extLst>
          </p:nvPr>
        </p:nvGraphicFramePr>
        <p:xfrm>
          <a:off x="1952625" y="2590800"/>
          <a:ext cx="5645150" cy="1011238"/>
        </p:xfrm>
        <a:graphic>
          <a:graphicData uri="http://schemas.openxmlformats.org/presentationml/2006/ole">
            <mc:AlternateContent xmlns:mc="http://schemas.openxmlformats.org/markup-compatibility/2006">
              <mc:Choice xmlns:v="urn:schemas-microsoft-com:vml" Requires="v">
                <p:oleObj spid="_x0000_s121190" name="Equation" r:id="rId3" imgW="2387600" imgH="457200" progId="Equation.3">
                  <p:embed/>
                </p:oleObj>
              </mc:Choice>
              <mc:Fallback>
                <p:oleObj name="Equation" r:id="rId3" imgW="2387600" imgH="457200" progId="Equation.3">
                  <p:embed/>
                  <p:pic>
                    <p:nvPicPr>
                      <p:cNvPr id="0" name=""/>
                      <p:cNvPicPr>
                        <a:picLocks noChangeAspect="1" noChangeArrowheads="1"/>
                      </p:cNvPicPr>
                      <p:nvPr/>
                    </p:nvPicPr>
                    <p:blipFill>
                      <a:blip r:embed="rId4"/>
                      <a:srcRect/>
                      <a:stretch>
                        <a:fillRect/>
                      </a:stretch>
                    </p:blipFill>
                    <p:spPr bwMode="auto">
                      <a:xfrm>
                        <a:off x="1952625" y="2590800"/>
                        <a:ext cx="5645150" cy="1011238"/>
                      </a:xfrm>
                      <a:prstGeom prst="rect">
                        <a:avLst/>
                      </a:prstGeom>
                      <a:noFill/>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3589836843"/>
              </p:ext>
            </p:extLst>
          </p:nvPr>
        </p:nvGraphicFramePr>
        <p:xfrm>
          <a:off x="2433638" y="4170817"/>
          <a:ext cx="4683125" cy="1011237"/>
        </p:xfrm>
        <a:graphic>
          <a:graphicData uri="http://schemas.openxmlformats.org/presentationml/2006/ole">
            <mc:AlternateContent xmlns:mc="http://schemas.openxmlformats.org/markup-compatibility/2006">
              <mc:Choice xmlns:v="urn:schemas-microsoft-com:vml" Requires="v">
                <p:oleObj spid="_x0000_s121191" name="Equation" r:id="rId5" imgW="1981200" imgH="457200" progId="Equation.3">
                  <p:embed/>
                </p:oleObj>
              </mc:Choice>
              <mc:Fallback>
                <p:oleObj name="Equation" r:id="rId5" imgW="1981200" imgH="457200" progId="Equation.3">
                  <p:embed/>
                  <p:pic>
                    <p:nvPicPr>
                      <p:cNvPr id="0" name=""/>
                      <p:cNvPicPr>
                        <a:picLocks noChangeAspect="1" noChangeArrowheads="1"/>
                      </p:cNvPicPr>
                      <p:nvPr/>
                    </p:nvPicPr>
                    <p:blipFill>
                      <a:blip r:embed="rId6"/>
                      <a:srcRect/>
                      <a:stretch>
                        <a:fillRect/>
                      </a:stretch>
                    </p:blipFill>
                    <p:spPr bwMode="auto">
                      <a:xfrm>
                        <a:off x="2433638" y="4170817"/>
                        <a:ext cx="4683125" cy="1011237"/>
                      </a:xfrm>
                      <a:prstGeom prst="rect">
                        <a:avLst/>
                      </a:prstGeom>
                      <a:noFill/>
                      <a:extLst/>
                    </p:spPr>
                  </p:pic>
                </p:oleObj>
              </mc:Fallback>
            </mc:AlternateContent>
          </a:graphicData>
        </a:graphic>
      </p:graphicFrame>
      <p:sp>
        <p:nvSpPr>
          <p:cNvPr id="4" name="TextBox 3"/>
          <p:cNvSpPr txBox="1"/>
          <p:nvPr/>
        </p:nvSpPr>
        <p:spPr>
          <a:xfrm>
            <a:off x="2636762" y="5436733"/>
            <a:ext cx="2416046" cy="369332"/>
          </a:xfrm>
          <a:prstGeom prst="rect">
            <a:avLst/>
          </a:prstGeom>
          <a:noFill/>
        </p:spPr>
        <p:txBody>
          <a:bodyPr wrap="none" rtlCol="0">
            <a:spAutoFit/>
          </a:bodyPr>
          <a:lstStyle/>
          <a:p>
            <a:r>
              <a:rPr lang="en-US" dirty="0" smtClean="0"/>
              <a:t>Retardation coefficient</a:t>
            </a:r>
            <a:endParaRPr lang="en-US" baseline="-25000" dirty="0"/>
          </a:p>
        </p:txBody>
      </p:sp>
      <p:cxnSp>
        <p:nvCxnSpPr>
          <p:cNvPr id="8" name="Straight Arrow Connector 7"/>
          <p:cNvCxnSpPr/>
          <p:nvPr/>
        </p:nvCxnSpPr>
        <p:spPr>
          <a:xfrm flipH="1" flipV="1">
            <a:off x="2636762" y="4934858"/>
            <a:ext cx="133048" cy="501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433638" y="4426856"/>
            <a:ext cx="336172" cy="44752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Object 2"/>
          <p:cNvGraphicFramePr>
            <a:graphicFrameLocks noChangeAspect="1"/>
          </p:cNvGraphicFramePr>
          <p:nvPr>
            <p:extLst>
              <p:ext uri="{D42A27DB-BD31-4B8C-83A1-F6EECF244321}">
                <p14:modId xmlns:p14="http://schemas.microsoft.com/office/powerpoint/2010/main" val="2756801838"/>
              </p:ext>
            </p:extLst>
          </p:nvPr>
        </p:nvGraphicFramePr>
        <p:xfrm>
          <a:off x="5052808" y="5386388"/>
          <a:ext cx="1982788" cy="533400"/>
        </p:xfrm>
        <a:graphic>
          <a:graphicData uri="http://schemas.openxmlformats.org/presentationml/2006/ole">
            <mc:AlternateContent xmlns:mc="http://schemas.openxmlformats.org/markup-compatibility/2006">
              <mc:Choice xmlns:v="urn:schemas-microsoft-com:vml" Requires="v">
                <p:oleObj spid="_x0000_s121192" name="Equation" r:id="rId7" imgW="838200" imgH="241300" progId="Equation.3">
                  <p:embed/>
                </p:oleObj>
              </mc:Choice>
              <mc:Fallback>
                <p:oleObj name="Equation" r:id="rId7" imgW="838200" imgH="241300" progId="Equation.3">
                  <p:embed/>
                  <p:pic>
                    <p:nvPicPr>
                      <p:cNvPr id="0" name=""/>
                      <p:cNvPicPr>
                        <a:picLocks noChangeAspect="1" noChangeArrowheads="1"/>
                      </p:cNvPicPr>
                      <p:nvPr/>
                    </p:nvPicPr>
                    <p:blipFill>
                      <a:blip r:embed="rId8"/>
                      <a:srcRect/>
                      <a:stretch>
                        <a:fillRect/>
                      </a:stretch>
                    </p:blipFill>
                    <p:spPr bwMode="auto">
                      <a:xfrm>
                        <a:off x="5052808" y="5386388"/>
                        <a:ext cx="1982788" cy="533400"/>
                      </a:xfrm>
                      <a:prstGeom prst="rect">
                        <a:avLst/>
                      </a:prstGeom>
                      <a:noFill/>
                      <a:extLst/>
                    </p:spPr>
                  </p:pic>
                </p:oleObj>
              </mc:Fallback>
            </mc:AlternateContent>
          </a:graphicData>
        </a:graphic>
      </p:graphicFrame>
    </p:spTree>
    <p:extLst>
      <p:ext uri="{BB962C8B-B14F-4D97-AF65-F5344CB8AC3E}">
        <p14:creationId xmlns:p14="http://schemas.microsoft.com/office/powerpoint/2010/main" val="3490595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retardation do</a:t>
            </a:r>
            <a:endParaRPr lang="en-US" dirty="0"/>
          </a:p>
        </p:txBody>
      </p:sp>
      <p:sp>
        <p:nvSpPr>
          <p:cNvPr id="3" name="Content Placeholder 2"/>
          <p:cNvSpPr>
            <a:spLocks noGrp="1"/>
          </p:cNvSpPr>
          <p:nvPr>
            <p:ph idx="1"/>
          </p:nvPr>
        </p:nvSpPr>
        <p:spPr>
          <a:xfrm>
            <a:off x="658813" y="2286000"/>
            <a:ext cx="7824787" cy="3840163"/>
          </a:xfrm>
        </p:spPr>
        <p:txBody>
          <a:bodyPr/>
          <a:lstStyle/>
          <a:p>
            <a:r>
              <a:rPr lang="en-US" dirty="0" smtClean="0"/>
              <a:t>Slows down time</a:t>
            </a:r>
          </a:p>
          <a:p>
            <a:endParaRPr lang="en-US" dirty="0"/>
          </a:p>
          <a:p>
            <a:pPr marL="0" indent="0">
              <a:buNone/>
            </a:pPr>
            <a:endParaRPr lang="en-US" dirty="0"/>
          </a:p>
          <a:p>
            <a:r>
              <a:rPr lang="en-US" dirty="0" smtClean="0"/>
              <a:t>Or perhaps more intuitively – reduces transport rates</a:t>
            </a:r>
          </a:p>
          <a:p>
            <a:endParaRPr lang="en-US" dirty="0"/>
          </a:p>
          <a:p>
            <a:endParaRPr lang="en-US" dirty="0" smtClean="0"/>
          </a:p>
          <a:p>
            <a:r>
              <a:rPr lang="en-US" dirty="0" smtClean="0"/>
              <a:t>Effective velocities and dispersions are reduced by a factor R</a:t>
            </a:r>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57702334"/>
              </p:ext>
            </p:extLst>
          </p:nvPr>
        </p:nvGraphicFramePr>
        <p:xfrm>
          <a:off x="1135979" y="2776538"/>
          <a:ext cx="4411662" cy="1011237"/>
        </p:xfrm>
        <a:graphic>
          <a:graphicData uri="http://schemas.openxmlformats.org/presentationml/2006/ole">
            <mc:AlternateContent xmlns:mc="http://schemas.openxmlformats.org/markup-compatibility/2006">
              <mc:Choice xmlns:v="urn:schemas-microsoft-com:vml" Requires="v">
                <p:oleObj spid="_x0000_s122211" name="Equation" r:id="rId3" imgW="1866900" imgH="457200" progId="Equation.3">
                  <p:embed/>
                </p:oleObj>
              </mc:Choice>
              <mc:Fallback>
                <p:oleObj name="Equation" r:id="rId3" imgW="1866900" imgH="457200" progId="Equation.3">
                  <p:embed/>
                  <p:pic>
                    <p:nvPicPr>
                      <p:cNvPr id="0" name=""/>
                      <p:cNvPicPr>
                        <a:picLocks noChangeAspect="1" noChangeArrowheads="1"/>
                      </p:cNvPicPr>
                      <p:nvPr/>
                    </p:nvPicPr>
                    <p:blipFill>
                      <a:blip r:embed="rId4"/>
                      <a:srcRect/>
                      <a:stretch>
                        <a:fillRect/>
                      </a:stretch>
                    </p:blipFill>
                    <p:spPr bwMode="auto">
                      <a:xfrm>
                        <a:off x="1135979" y="2776538"/>
                        <a:ext cx="4411662" cy="1011237"/>
                      </a:xfrm>
                      <a:prstGeom prst="rect">
                        <a:avLst/>
                      </a:prstGeom>
                      <a:noFill/>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1647171433"/>
              </p:ext>
            </p:extLst>
          </p:nvPr>
        </p:nvGraphicFramePr>
        <p:xfrm>
          <a:off x="6357341" y="2889250"/>
          <a:ext cx="930275" cy="898525"/>
        </p:xfrm>
        <a:graphic>
          <a:graphicData uri="http://schemas.openxmlformats.org/presentationml/2006/ole">
            <mc:AlternateContent xmlns:mc="http://schemas.openxmlformats.org/markup-compatibility/2006">
              <mc:Choice xmlns:v="urn:schemas-microsoft-com:vml" Requires="v">
                <p:oleObj spid="_x0000_s122212" name="Equation" r:id="rId5" imgW="393700" imgH="406400" progId="Equation.3">
                  <p:embed/>
                </p:oleObj>
              </mc:Choice>
              <mc:Fallback>
                <p:oleObj name="Equation" r:id="rId5" imgW="393700" imgH="406400" progId="Equation.3">
                  <p:embed/>
                  <p:pic>
                    <p:nvPicPr>
                      <p:cNvPr id="0" name=""/>
                      <p:cNvPicPr>
                        <a:picLocks noChangeAspect="1" noChangeArrowheads="1"/>
                      </p:cNvPicPr>
                      <p:nvPr/>
                    </p:nvPicPr>
                    <p:blipFill>
                      <a:blip r:embed="rId6"/>
                      <a:srcRect/>
                      <a:stretch>
                        <a:fillRect/>
                      </a:stretch>
                    </p:blipFill>
                    <p:spPr bwMode="auto">
                      <a:xfrm>
                        <a:off x="6357341" y="2889250"/>
                        <a:ext cx="930275" cy="898525"/>
                      </a:xfrm>
                      <a:prstGeom prst="rect">
                        <a:avLst/>
                      </a:prstGeom>
                      <a:noFill/>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350600299"/>
              </p:ext>
            </p:extLst>
          </p:nvPr>
        </p:nvGraphicFramePr>
        <p:xfrm>
          <a:off x="1618870" y="4398963"/>
          <a:ext cx="4621212" cy="1066800"/>
        </p:xfrm>
        <a:graphic>
          <a:graphicData uri="http://schemas.openxmlformats.org/presentationml/2006/ole">
            <mc:AlternateContent xmlns:mc="http://schemas.openxmlformats.org/markup-compatibility/2006">
              <mc:Choice xmlns:v="urn:schemas-microsoft-com:vml" Requires="v">
                <p:oleObj spid="_x0000_s122213" name="Equation" r:id="rId7" imgW="1955800" imgH="482600" progId="Equation.3">
                  <p:embed/>
                </p:oleObj>
              </mc:Choice>
              <mc:Fallback>
                <p:oleObj name="Equation" r:id="rId7" imgW="1955800" imgH="482600" progId="Equation.3">
                  <p:embed/>
                  <p:pic>
                    <p:nvPicPr>
                      <p:cNvPr id="0" name=""/>
                      <p:cNvPicPr>
                        <a:picLocks noChangeAspect="1" noChangeArrowheads="1"/>
                      </p:cNvPicPr>
                      <p:nvPr/>
                    </p:nvPicPr>
                    <p:blipFill>
                      <a:blip r:embed="rId8"/>
                      <a:srcRect/>
                      <a:stretch>
                        <a:fillRect/>
                      </a:stretch>
                    </p:blipFill>
                    <p:spPr bwMode="auto">
                      <a:xfrm>
                        <a:off x="1618870" y="4398963"/>
                        <a:ext cx="4621212" cy="1066800"/>
                      </a:xfrm>
                      <a:prstGeom prst="rect">
                        <a:avLst/>
                      </a:prstGeom>
                      <a:noFill/>
                      <a:extLst/>
                    </p:spPr>
                  </p:pic>
                </p:oleObj>
              </mc:Fallback>
            </mc:AlternateContent>
          </a:graphicData>
        </a:graphic>
      </p:graphicFrame>
    </p:spTree>
    <p:extLst>
      <p:ext uri="{BB962C8B-B14F-4D97-AF65-F5344CB8AC3E}">
        <p14:creationId xmlns:p14="http://schemas.microsoft.com/office/powerpoint/2010/main" val="65970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Fundamental Solution</a:t>
            </a:r>
            <a:endParaRPr lang="en-US" dirty="0"/>
          </a:p>
        </p:txBody>
      </p:sp>
      <p:sp>
        <p:nvSpPr>
          <p:cNvPr id="3" name="Content Placeholder 2"/>
          <p:cNvSpPr>
            <a:spLocks noGrp="1"/>
          </p:cNvSpPr>
          <p:nvPr>
            <p:ph idx="1"/>
          </p:nvPr>
        </p:nvSpPr>
        <p:spPr>
          <a:xfrm>
            <a:off x="658813" y="2286000"/>
            <a:ext cx="7824787" cy="3840163"/>
          </a:xfrm>
        </p:spPr>
        <p:txBody>
          <a:bodyPr/>
          <a:lstStyle/>
          <a:p>
            <a:r>
              <a:rPr lang="en-US" dirty="0" smtClean="0"/>
              <a:t>As before, in order to understand the role of each of these processes we will study how they affect a delta pulse initial condition</a:t>
            </a:r>
            <a:endParaRPr lang="en-US" dirty="0"/>
          </a:p>
        </p:txBody>
      </p:sp>
      <p:graphicFrame>
        <p:nvGraphicFramePr>
          <p:cNvPr id="37890" name="Object 2"/>
          <p:cNvGraphicFramePr>
            <a:graphicFrameLocks noChangeAspect="1"/>
          </p:cNvGraphicFramePr>
          <p:nvPr>
            <p:extLst>
              <p:ext uri="{D42A27DB-BD31-4B8C-83A1-F6EECF244321}">
                <p14:modId xmlns:p14="http://schemas.microsoft.com/office/powerpoint/2010/main" val="2163407871"/>
              </p:ext>
            </p:extLst>
          </p:nvPr>
        </p:nvGraphicFramePr>
        <p:xfrm>
          <a:off x="2752725" y="3140075"/>
          <a:ext cx="3687763" cy="407988"/>
        </p:xfrm>
        <a:graphic>
          <a:graphicData uri="http://schemas.openxmlformats.org/presentationml/2006/ole">
            <mc:AlternateContent xmlns:mc="http://schemas.openxmlformats.org/markup-compatibility/2006">
              <mc:Choice xmlns:v="urn:schemas-microsoft-com:vml" Requires="v">
                <p:oleObj spid="_x0000_s38334" name="Equation" r:id="rId3" imgW="1714500" imgH="203200" progId="Equation.3">
                  <p:embed/>
                </p:oleObj>
              </mc:Choice>
              <mc:Fallback>
                <p:oleObj name="Equation" r:id="rId3" imgW="1714500" imgH="203200" progId="Equation.3">
                  <p:embed/>
                  <p:pic>
                    <p:nvPicPr>
                      <p:cNvPr id="0" name="Picture 2"/>
                      <p:cNvPicPr>
                        <a:picLocks noChangeAspect="1" noChangeArrowheads="1"/>
                      </p:cNvPicPr>
                      <p:nvPr/>
                    </p:nvPicPr>
                    <p:blipFill>
                      <a:blip r:embed="rId4"/>
                      <a:srcRect/>
                      <a:stretch>
                        <a:fillRect/>
                      </a:stretch>
                    </p:blipFill>
                    <p:spPr bwMode="auto">
                      <a:xfrm>
                        <a:off x="2752725" y="3140075"/>
                        <a:ext cx="3687763"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5"/>
          <a:stretch>
            <a:fillRect/>
          </a:stretch>
        </p:blipFill>
        <p:spPr>
          <a:xfrm>
            <a:off x="836889" y="3652656"/>
            <a:ext cx="2794509" cy="1876313"/>
          </a:xfrm>
          <a:prstGeom prst="rect">
            <a:avLst/>
          </a:prstGeom>
        </p:spPr>
      </p:pic>
      <p:sp>
        <p:nvSpPr>
          <p:cNvPr id="6" name="TextBox 5"/>
          <p:cNvSpPr txBox="1"/>
          <p:nvPr/>
        </p:nvSpPr>
        <p:spPr>
          <a:xfrm>
            <a:off x="3982122" y="3889246"/>
            <a:ext cx="4916731" cy="2585323"/>
          </a:xfrm>
          <a:prstGeom prst="rect">
            <a:avLst/>
          </a:prstGeom>
          <a:noFill/>
        </p:spPr>
        <p:txBody>
          <a:bodyPr wrap="none" rtlCol="0">
            <a:spAutoFit/>
          </a:bodyPr>
          <a:lstStyle/>
          <a:p>
            <a:r>
              <a:rPr lang="en-US" dirty="0" smtClean="0"/>
              <a:t>The delta function is like an infinitely thin</a:t>
            </a:r>
          </a:p>
          <a:p>
            <a:r>
              <a:rPr lang="en-US" dirty="0"/>
              <a:t>i</a:t>
            </a:r>
            <a:r>
              <a:rPr lang="en-US" dirty="0" smtClean="0"/>
              <a:t>nfinitely peaked pulse. It can be though of</a:t>
            </a:r>
          </a:p>
          <a:p>
            <a:r>
              <a:rPr lang="en-US" dirty="0"/>
              <a:t>a</a:t>
            </a:r>
            <a:r>
              <a:rPr lang="en-US" dirty="0" smtClean="0"/>
              <a:t>s an approximation to a very narrow </a:t>
            </a:r>
          </a:p>
          <a:p>
            <a:r>
              <a:rPr lang="en-US" dirty="0"/>
              <a:t>e</a:t>
            </a:r>
            <a:r>
              <a:rPr lang="en-US" dirty="0" smtClean="0"/>
              <a:t>xponential or Gaussian. An important property</a:t>
            </a:r>
          </a:p>
          <a:p>
            <a:r>
              <a:rPr lang="en-US" dirty="0"/>
              <a:t>i</a:t>
            </a:r>
            <a:r>
              <a:rPr lang="en-US" dirty="0" smtClean="0"/>
              <a:t>s</a:t>
            </a:r>
          </a:p>
          <a:p>
            <a:endParaRPr lang="en-US" dirty="0" smtClean="0"/>
          </a:p>
          <a:p>
            <a:endParaRPr lang="en-US" dirty="0" smtClean="0"/>
          </a:p>
          <a:p>
            <a:endParaRPr lang="en-US" dirty="0" smtClean="0"/>
          </a:p>
          <a:p>
            <a:r>
              <a:rPr lang="en-US" dirty="0" smtClean="0"/>
              <a:t>This allows us to put in a desired mass</a:t>
            </a:r>
            <a:endParaRPr lang="en-US" dirty="0"/>
          </a:p>
        </p:txBody>
      </p:sp>
      <p:graphicFrame>
        <p:nvGraphicFramePr>
          <p:cNvPr id="37891" name="Object 3"/>
          <p:cNvGraphicFramePr>
            <a:graphicFrameLocks noChangeAspect="1"/>
          </p:cNvGraphicFramePr>
          <p:nvPr>
            <p:extLst>
              <p:ext uri="{D42A27DB-BD31-4B8C-83A1-F6EECF244321}">
                <p14:modId xmlns:p14="http://schemas.microsoft.com/office/powerpoint/2010/main" val="103871683"/>
              </p:ext>
            </p:extLst>
          </p:nvPr>
        </p:nvGraphicFramePr>
        <p:xfrm>
          <a:off x="4448175" y="5160503"/>
          <a:ext cx="3983038" cy="942975"/>
        </p:xfrm>
        <a:graphic>
          <a:graphicData uri="http://schemas.openxmlformats.org/presentationml/2006/ole">
            <mc:AlternateContent xmlns:mc="http://schemas.openxmlformats.org/markup-compatibility/2006">
              <mc:Choice xmlns:v="urn:schemas-microsoft-com:vml" Requires="v">
                <p:oleObj spid="_x0000_s38335" name="Equation" r:id="rId6" imgW="1854200" imgH="469900" progId="Equation.3">
                  <p:embed/>
                </p:oleObj>
              </mc:Choice>
              <mc:Fallback>
                <p:oleObj name="Equation" r:id="rId6" imgW="1854200" imgH="469900" progId="Equation.3">
                  <p:embed/>
                  <p:pic>
                    <p:nvPicPr>
                      <p:cNvPr id="0" name="Picture 3"/>
                      <p:cNvPicPr>
                        <a:picLocks noChangeAspect="1" noChangeArrowheads="1"/>
                      </p:cNvPicPr>
                      <p:nvPr/>
                    </p:nvPicPr>
                    <p:blipFill>
                      <a:blip r:embed="rId7"/>
                      <a:srcRect/>
                      <a:stretch>
                        <a:fillRect/>
                      </a:stretch>
                    </p:blipFill>
                    <p:spPr bwMode="auto">
                      <a:xfrm>
                        <a:off x="4448175" y="5160503"/>
                        <a:ext cx="3983038"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Recall in 1-d</a:t>
            </a:r>
            <a:endParaRPr lang="en-US" dirty="0"/>
          </a:p>
        </p:txBody>
      </p:sp>
      <p:sp>
        <p:nvSpPr>
          <p:cNvPr id="3" name="Content Placeholder 2"/>
          <p:cNvSpPr>
            <a:spLocks noGrp="1"/>
          </p:cNvSpPr>
          <p:nvPr>
            <p:ph idx="1"/>
          </p:nvPr>
        </p:nvSpPr>
        <p:spPr>
          <a:xfrm>
            <a:off x="658813" y="4358239"/>
            <a:ext cx="7824787" cy="1767924"/>
          </a:xfrm>
        </p:spPr>
        <p:txBody>
          <a:bodyPr/>
          <a:lstStyle/>
          <a:p>
            <a:r>
              <a:rPr lang="en-US" dirty="0" smtClean="0"/>
              <a:t>So, if you had to guess, what do you think the solution to this is</a:t>
            </a:r>
            <a:endParaRPr lang="en-US" dirty="0"/>
          </a:p>
        </p:txBody>
      </p:sp>
      <p:graphicFrame>
        <p:nvGraphicFramePr>
          <p:cNvPr id="39938" name="Object 2"/>
          <p:cNvGraphicFramePr>
            <a:graphicFrameLocks noChangeAspect="1"/>
          </p:cNvGraphicFramePr>
          <p:nvPr>
            <p:extLst>
              <p:ext uri="{D42A27DB-BD31-4B8C-83A1-F6EECF244321}">
                <p14:modId xmlns:p14="http://schemas.microsoft.com/office/powerpoint/2010/main" val="1272060861"/>
              </p:ext>
            </p:extLst>
          </p:nvPr>
        </p:nvGraphicFramePr>
        <p:xfrm>
          <a:off x="5059363" y="2371725"/>
          <a:ext cx="2540000" cy="407988"/>
        </p:xfrm>
        <a:graphic>
          <a:graphicData uri="http://schemas.openxmlformats.org/presentationml/2006/ole">
            <mc:AlternateContent xmlns:mc="http://schemas.openxmlformats.org/markup-compatibility/2006">
              <mc:Choice xmlns:v="urn:schemas-microsoft-com:vml" Requires="v">
                <p:oleObj spid="_x0000_s40724" name="Equation" r:id="rId3" imgW="1181100" imgH="203200" progId="Equation.3">
                  <p:embed/>
                </p:oleObj>
              </mc:Choice>
              <mc:Fallback>
                <p:oleObj name="Equation" r:id="rId3" imgW="1181100" imgH="203200" progId="Equation.3">
                  <p:embed/>
                  <p:pic>
                    <p:nvPicPr>
                      <p:cNvPr id="0" name="Picture 2"/>
                      <p:cNvPicPr>
                        <a:picLocks noChangeAspect="1" noChangeArrowheads="1"/>
                      </p:cNvPicPr>
                      <p:nvPr/>
                    </p:nvPicPr>
                    <p:blipFill>
                      <a:blip r:embed="rId4"/>
                      <a:srcRect/>
                      <a:stretch>
                        <a:fillRect/>
                      </a:stretch>
                    </p:blipFill>
                    <p:spPr bwMode="auto">
                      <a:xfrm>
                        <a:off x="5059363" y="2371725"/>
                        <a:ext cx="2540000"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939" name="Object 3"/>
          <p:cNvGraphicFramePr>
            <a:graphicFrameLocks noChangeAspect="1"/>
          </p:cNvGraphicFramePr>
          <p:nvPr>
            <p:extLst>
              <p:ext uri="{D42A27DB-BD31-4B8C-83A1-F6EECF244321}">
                <p14:modId xmlns:p14="http://schemas.microsoft.com/office/powerpoint/2010/main" val="3500554334"/>
              </p:ext>
            </p:extLst>
          </p:nvPr>
        </p:nvGraphicFramePr>
        <p:xfrm>
          <a:off x="1201738" y="2094805"/>
          <a:ext cx="3444875" cy="1131888"/>
        </p:xfrm>
        <a:graphic>
          <a:graphicData uri="http://schemas.openxmlformats.org/presentationml/2006/ole">
            <mc:AlternateContent xmlns:mc="http://schemas.openxmlformats.org/markup-compatibility/2006">
              <mc:Choice xmlns:v="urn:schemas-microsoft-com:vml" Requires="v">
                <p:oleObj spid="_x0000_s40725" name="Equation" r:id="rId5" imgW="1231900" imgH="431800" progId="Equation.3">
                  <p:embed/>
                </p:oleObj>
              </mc:Choice>
              <mc:Fallback>
                <p:oleObj name="Equation" r:id="rId5" imgW="1231900" imgH="431800" progId="Equation.3">
                  <p:embed/>
                  <p:pic>
                    <p:nvPicPr>
                      <p:cNvPr id="0" name="Picture 3"/>
                      <p:cNvPicPr>
                        <a:picLocks noChangeAspect="1" noChangeArrowheads="1"/>
                      </p:cNvPicPr>
                      <p:nvPr/>
                    </p:nvPicPr>
                    <p:blipFill>
                      <a:blip r:embed="rId6"/>
                      <a:srcRect/>
                      <a:stretch>
                        <a:fillRect/>
                      </a:stretch>
                    </p:blipFill>
                    <p:spPr bwMode="auto">
                      <a:xfrm>
                        <a:off x="1201738" y="2094805"/>
                        <a:ext cx="3444875" cy="1131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2065162119"/>
              </p:ext>
            </p:extLst>
          </p:nvPr>
        </p:nvGraphicFramePr>
        <p:xfrm>
          <a:off x="2946897" y="3111356"/>
          <a:ext cx="2882900" cy="1122362"/>
        </p:xfrm>
        <a:graphic>
          <a:graphicData uri="http://schemas.openxmlformats.org/presentationml/2006/ole">
            <mc:AlternateContent xmlns:mc="http://schemas.openxmlformats.org/markup-compatibility/2006">
              <mc:Choice xmlns:v="urn:schemas-microsoft-com:vml" Requires="v">
                <p:oleObj spid="_x0000_s40726" name="Equation" r:id="rId7" imgW="1282700" imgH="533400" progId="Equation.3">
                  <p:embed/>
                </p:oleObj>
              </mc:Choice>
              <mc:Fallback>
                <p:oleObj name="Equation" r:id="rId7" imgW="1282700" imgH="533400" progId="Equation.3">
                  <p:embed/>
                  <p:pic>
                    <p:nvPicPr>
                      <p:cNvPr id="0" name=""/>
                      <p:cNvPicPr>
                        <a:picLocks noChangeAspect="1" noChangeArrowheads="1"/>
                      </p:cNvPicPr>
                      <p:nvPr/>
                    </p:nvPicPr>
                    <p:blipFill>
                      <a:blip r:embed="rId8"/>
                      <a:srcRect/>
                      <a:stretch>
                        <a:fillRect/>
                      </a:stretch>
                    </p:blipFill>
                    <p:spPr bwMode="auto">
                      <a:xfrm>
                        <a:off x="2946897" y="3111356"/>
                        <a:ext cx="2882900" cy="1122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2"/>
          <p:cNvGraphicFramePr>
            <a:graphicFrameLocks noChangeAspect="1"/>
          </p:cNvGraphicFramePr>
          <p:nvPr>
            <p:extLst>
              <p:ext uri="{D42A27DB-BD31-4B8C-83A1-F6EECF244321}">
                <p14:modId xmlns:p14="http://schemas.microsoft.com/office/powerpoint/2010/main" val="109073583"/>
              </p:ext>
            </p:extLst>
          </p:nvPr>
        </p:nvGraphicFramePr>
        <p:xfrm>
          <a:off x="797077" y="4897486"/>
          <a:ext cx="4621212" cy="1066800"/>
        </p:xfrm>
        <a:graphic>
          <a:graphicData uri="http://schemas.openxmlformats.org/presentationml/2006/ole">
            <mc:AlternateContent xmlns:mc="http://schemas.openxmlformats.org/markup-compatibility/2006">
              <mc:Choice xmlns:v="urn:schemas-microsoft-com:vml" Requires="v">
                <p:oleObj spid="_x0000_s40727" name="Equation" r:id="rId9" imgW="1955800" imgH="482600" progId="Equation.3">
                  <p:embed/>
                </p:oleObj>
              </mc:Choice>
              <mc:Fallback>
                <p:oleObj name="Equation" r:id="rId9" imgW="1955800" imgH="482600" progId="Equation.3">
                  <p:embed/>
                  <p:pic>
                    <p:nvPicPr>
                      <p:cNvPr id="0" name=""/>
                      <p:cNvPicPr>
                        <a:picLocks noChangeAspect="1" noChangeArrowheads="1"/>
                      </p:cNvPicPr>
                      <p:nvPr/>
                    </p:nvPicPr>
                    <p:blipFill>
                      <a:blip r:embed="rId10"/>
                      <a:srcRect/>
                      <a:stretch>
                        <a:fillRect/>
                      </a:stretch>
                    </p:blipFill>
                    <p:spPr bwMode="auto">
                      <a:xfrm>
                        <a:off x="797077" y="4897486"/>
                        <a:ext cx="4621212" cy="1066800"/>
                      </a:xfrm>
                      <a:prstGeom prst="rect">
                        <a:avLst/>
                      </a:prstGeom>
                      <a:noFill/>
                      <a:extLst/>
                    </p:spPr>
                  </p:pic>
                </p:oleObj>
              </mc:Fallback>
            </mc:AlternateContent>
          </a:graphicData>
        </a:graphic>
      </p:graphicFrame>
      <p:graphicFrame>
        <p:nvGraphicFramePr>
          <p:cNvPr id="8" name="Object 2"/>
          <p:cNvGraphicFramePr>
            <a:graphicFrameLocks noChangeAspect="1"/>
          </p:cNvGraphicFramePr>
          <p:nvPr>
            <p:extLst>
              <p:ext uri="{D42A27DB-BD31-4B8C-83A1-F6EECF244321}">
                <p14:modId xmlns:p14="http://schemas.microsoft.com/office/powerpoint/2010/main" val="3821762869"/>
              </p:ext>
            </p:extLst>
          </p:nvPr>
        </p:nvGraphicFramePr>
        <p:xfrm>
          <a:off x="4906817" y="6126163"/>
          <a:ext cx="3687763" cy="407988"/>
        </p:xfrm>
        <a:graphic>
          <a:graphicData uri="http://schemas.openxmlformats.org/presentationml/2006/ole">
            <mc:AlternateContent xmlns:mc="http://schemas.openxmlformats.org/markup-compatibility/2006">
              <mc:Choice xmlns:v="urn:schemas-microsoft-com:vml" Requires="v">
                <p:oleObj spid="_x0000_s40728" name="Equation" r:id="rId11" imgW="1714500" imgH="203200" progId="Equation.3">
                  <p:embed/>
                </p:oleObj>
              </mc:Choice>
              <mc:Fallback>
                <p:oleObj name="Equation" r:id="rId11" imgW="1714500" imgH="203200" progId="Equation.3">
                  <p:embed/>
                  <p:pic>
                    <p:nvPicPr>
                      <p:cNvPr id="0" name=""/>
                      <p:cNvPicPr>
                        <a:picLocks noChangeAspect="1" noChangeArrowheads="1"/>
                      </p:cNvPicPr>
                      <p:nvPr/>
                    </p:nvPicPr>
                    <p:blipFill>
                      <a:blip r:embed="rId12"/>
                      <a:srcRect/>
                      <a:stretch>
                        <a:fillRect/>
                      </a:stretch>
                    </p:blipFill>
                    <p:spPr bwMode="auto">
                      <a:xfrm>
                        <a:off x="4906817" y="6126163"/>
                        <a:ext cx="3687763"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4285721091"/>
              </p:ext>
            </p:extLst>
          </p:nvPr>
        </p:nvGraphicFramePr>
        <p:xfrm>
          <a:off x="422236" y="2294996"/>
          <a:ext cx="4621212" cy="1066800"/>
        </p:xfrm>
        <a:graphic>
          <a:graphicData uri="http://schemas.openxmlformats.org/presentationml/2006/ole">
            <mc:AlternateContent xmlns:mc="http://schemas.openxmlformats.org/markup-compatibility/2006">
              <mc:Choice xmlns:v="urn:schemas-microsoft-com:vml" Requires="v">
                <p:oleObj spid="_x0000_s123332" name="Equation" r:id="rId3" imgW="1955800" imgH="482600" progId="Equation.3">
                  <p:embed/>
                </p:oleObj>
              </mc:Choice>
              <mc:Fallback>
                <p:oleObj name="Equation" r:id="rId3" imgW="1955800" imgH="482600" progId="Equation.3">
                  <p:embed/>
                  <p:pic>
                    <p:nvPicPr>
                      <p:cNvPr id="0" name=""/>
                      <p:cNvPicPr>
                        <a:picLocks noChangeAspect="1" noChangeArrowheads="1"/>
                      </p:cNvPicPr>
                      <p:nvPr/>
                    </p:nvPicPr>
                    <p:blipFill>
                      <a:blip r:embed="rId4"/>
                      <a:srcRect/>
                      <a:stretch>
                        <a:fillRect/>
                      </a:stretch>
                    </p:blipFill>
                    <p:spPr bwMode="auto">
                      <a:xfrm>
                        <a:off x="422236" y="2294996"/>
                        <a:ext cx="4621212" cy="1066800"/>
                      </a:xfrm>
                      <a:prstGeom prst="rect">
                        <a:avLst/>
                      </a:prstGeom>
                      <a:noFill/>
                      <a:extLst/>
                    </p:spPr>
                  </p:pic>
                </p:oleObj>
              </mc:Fallback>
            </mc:AlternateContent>
          </a:graphicData>
        </a:graphic>
      </p:graphicFrame>
      <p:graphicFrame>
        <p:nvGraphicFramePr>
          <p:cNvPr id="8" name="Object 2"/>
          <p:cNvGraphicFramePr>
            <a:graphicFrameLocks noChangeAspect="1"/>
          </p:cNvGraphicFramePr>
          <p:nvPr>
            <p:extLst>
              <p:ext uri="{D42A27DB-BD31-4B8C-83A1-F6EECF244321}">
                <p14:modId xmlns:p14="http://schemas.microsoft.com/office/powerpoint/2010/main" val="2357173831"/>
              </p:ext>
            </p:extLst>
          </p:nvPr>
        </p:nvGraphicFramePr>
        <p:xfrm>
          <a:off x="5280025" y="2490146"/>
          <a:ext cx="3687763" cy="407988"/>
        </p:xfrm>
        <a:graphic>
          <a:graphicData uri="http://schemas.openxmlformats.org/presentationml/2006/ole">
            <mc:AlternateContent xmlns:mc="http://schemas.openxmlformats.org/markup-compatibility/2006">
              <mc:Choice xmlns:v="urn:schemas-microsoft-com:vml" Requires="v">
                <p:oleObj spid="_x0000_s123333" name="Equation" r:id="rId5" imgW="1714500" imgH="203200" progId="Equation.3">
                  <p:embed/>
                </p:oleObj>
              </mc:Choice>
              <mc:Fallback>
                <p:oleObj name="Equation" r:id="rId5" imgW="1714500" imgH="203200" progId="Equation.3">
                  <p:embed/>
                  <p:pic>
                    <p:nvPicPr>
                      <p:cNvPr id="0" name=""/>
                      <p:cNvPicPr>
                        <a:picLocks noChangeAspect="1" noChangeArrowheads="1"/>
                      </p:cNvPicPr>
                      <p:nvPr/>
                    </p:nvPicPr>
                    <p:blipFill>
                      <a:blip r:embed="rId6"/>
                      <a:srcRect/>
                      <a:stretch>
                        <a:fillRect/>
                      </a:stretch>
                    </p:blipFill>
                    <p:spPr bwMode="auto">
                      <a:xfrm>
                        <a:off x="5280025" y="2490146"/>
                        <a:ext cx="3687763"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4"/>
          <p:cNvGraphicFramePr>
            <a:graphicFrameLocks noChangeAspect="1"/>
          </p:cNvGraphicFramePr>
          <p:nvPr>
            <p:extLst>
              <p:ext uri="{D42A27DB-BD31-4B8C-83A1-F6EECF244321}">
                <p14:modId xmlns:p14="http://schemas.microsoft.com/office/powerpoint/2010/main" val="1208502456"/>
              </p:ext>
            </p:extLst>
          </p:nvPr>
        </p:nvGraphicFramePr>
        <p:xfrm>
          <a:off x="1454150" y="3478213"/>
          <a:ext cx="6392863" cy="1363662"/>
        </p:xfrm>
        <a:graphic>
          <a:graphicData uri="http://schemas.openxmlformats.org/presentationml/2006/ole">
            <mc:AlternateContent xmlns:mc="http://schemas.openxmlformats.org/markup-compatibility/2006">
              <mc:Choice xmlns:v="urn:schemas-microsoft-com:vml" Requires="v">
                <p:oleObj spid="_x0000_s123334" name="Equation" r:id="rId7" imgW="2844800" imgH="647700" progId="Equation.3">
                  <p:embed/>
                </p:oleObj>
              </mc:Choice>
              <mc:Fallback>
                <p:oleObj name="Equation" r:id="rId7" imgW="2844800" imgH="647700" progId="Equation.3">
                  <p:embed/>
                  <p:pic>
                    <p:nvPicPr>
                      <p:cNvPr id="0" name=""/>
                      <p:cNvPicPr>
                        <a:picLocks noChangeAspect="1" noChangeArrowheads="1"/>
                      </p:cNvPicPr>
                      <p:nvPr/>
                    </p:nvPicPr>
                    <p:blipFill>
                      <a:blip r:embed="rId8"/>
                      <a:srcRect/>
                      <a:stretch>
                        <a:fillRect/>
                      </a:stretch>
                    </p:blipFill>
                    <p:spPr bwMode="auto">
                      <a:xfrm>
                        <a:off x="1454150" y="3478213"/>
                        <a:ext cx="6392863" cy="1363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4"/>
          <p:cNvGraphicFramePr>
            <a:graphicFrameLocks noChangeAspect="1"/>
          </p:cNvGraphicFramePr>
          <p:nvPr>
            <p:extLst>
              <p:ext uri="{D42A27DB-BD31-4B8C-83A1-F6EECF244321}">
                <p14:modId xmlns:p14="http://schemas.microsoft.com/office/powerpoint/2010/main" val="2942516911"/>
              </p:ext>
            </p:extLst>
          </p:nvPr>
        </p:nvGraphicFramePr>
        <p:xfrm>
          <a:off x="1963738" y="4973638"/>
          <a:ext cx="5080000" cy="1655762"/>
        </p:xfrm>
        <a:graphic>
          <a:graphicData uri="http://schemas.openxmlformats.org/presentationml/2006/ole">
            <mc:AlternateContent xmlns:mc="http://schemas.openxmlformats.org/markup-compatibility/2006">
              <mc:Choice xmlns:v="urn:schemas-microsoft-com:vml" Requires="v">
                <p:oleObj spid="_x0000_s123335" name="Equation" r:id="rId9" imgW="2260600" imgH="787400" progId="Equation.3">
                  <p:embed/>
                </p:oleObj>
              </mc:Choice>
              <mc:Fallback>
                <p:oleObj name="Equation" r:id="rId9" imgW="2260600" imgH="787400" progId="Equation.3">
                  <p:embed/>
                  <p:pic>
                    <p:nvPicPr>
                      <p:cNvPr id="0" name=""/>
                      <p:cNvPicPr>
                        <a:picLocks noChangeAspect="1" noChangeArrowheads="1"/>
                      </p:cNvPicPr>
                      <p:nvPr/>
                    </p:nvPicPr>
                    <p:blipFill>
                      <a:blip r:embed="rId10"/>
                      <a:srcRect/>
                      <a:stretch>
                        <a:fillRect/>
                      </a:stretch>
                    </p:blipFill>
                    <p:spPr bwMode="auto">
                      <a:xfrm>
                        <a:off x="1963738" y="4973638"/>
                        <a:ext cx="5080000" cy="1655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522959" y="3997128"/>
            <a:ext cx="1018227" cy="369332"/>
          </a:xfrm>
          <a:prstGeom prst="rect">
            <a:avLst/>
          </a:prstGeom>
          <a:noFill/>
        </p:spPr>
        <p:txBody>
          <a:bodyPr wrap="none" rtlCol="0">
            <a:spAutoFit/>
          </a:bodyPr>
          <a:lstStyle/>
          <a:p>
            <a:r>
              <a:rPr lang="en-US" dirty="0" smtClean="0"/>
              <a:t>Solution</a:t>
            </a:r>
            <a:endParaRPr lang="en-US" dirty="0"/>
          </a:p>
        </p:txBody>
      </p:sp>
      <p:sp>
        <p:nvSpPr>
          <p:cNvPr id="15" name="TextBox 14"/>
          <p:cNvSpPr txBox="1"/>
          <p:nvPr/>
        </p:nvSpPr>
        <p:spPr>
          <a:xfrm>
            <a:off x="675359" y="5544165"/>
            <a:ext cx="1086242" cy="369332"/>
          </a:xfrm>
          <a:prstGeom prst="rect">
            <a:avLst/>
          </a:prstGeom>
          <a:noFill/>
        </p:spPr>
        <p:txBody>
          <a:bodyPr wrap="none" rtlCol="0">
            <a:spAutoFit/>
          </a:bodyPr>
          <a:lstStyle/>
          <a:p>
            <a:r>
              <a:rPr lang="en-US" dirty="0" smtClean="0"/>
              <a:t>Combine</a:t>
            </a:r>
            <a:endParaRPr lang="en-US" dirty="0"/>
          </a:p>
        </p:txBody>
      </p:sp>
      <p:sp>
        <p:nvSpPr>
          <p:cNvPr id="9" name="Rectangle 8"/>
          <p:cNvSpPr/>
          <p:nvPr/>
        </p:nvSpPr>
        <p:spPr>
          <a:xfrm>
            <a:off x="1761601" y="4841875"/>
            <a:ext cx="5422859" cy="1787524"/>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320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Movie</a:t>
            </a:r>
            <a:endParaRPr lang="en-US" dirty="0"/>
          </a:p>
        </p:txBody>
      </p:sp>
      <p:pic>
        <p:nvPicPr>
          <p:cNvPr id="7" name="movie_twodplum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4190"/>
            <a:ext cx="9144000" cy="6858000"/>
          </a:xfrm>
          <a:prstGeom prst="rect">
            <a:avLst/>
          </a:prstGeom>
        </p:spPr>
      </p:pic>
    </p:spTree>
    <p:extLst>
      <p:ext uri="{BB962C8B-B14F-4D97-AF65-F5344CB8AC3E}">
        <p14:creationId xmlns:p14="http://schemas.microsoft.com/office/powerpoint/2010/main" val="20419580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General</a:t>
            </a:r>
            <a:endParaRPr lang="en-US" dirty="0"/>
          </a:p>
        </p:txBody>
      </p:sp>
      <p:sp>
        <p:nvSpPr>
          <p:cNvPr id="3" name="Content Placeholder 2"/>
          <p:cNvSpPr>
            <a:spLocks noGrp="1"/>
          </p:cNvSpPr>
          <p:nvPr>
            <p:ph idx="1"/>
          </p:nvPr>
        </p:nvSpPr>
        <p:spPr>
          <a:xfrm>
            <a:off x="882951" y="2261810"/>
            <a:ext cx="7600649" cy="3840163"/>
          </a:xfrm>
        </p:spPr>
        <p:txBody>
          <a:bodyPr>
            <a:normAutofit/>
          </a:bodyPr>
          <a:lstStyle/>
          <a:p>
            <a:r>
              <a:rPr lang="en-US" dirty="0" smtClean="0"/>
              <a:t>Recall the ADE in general is</a:t>
            </a:r>
          </a:p>
          <a:p>
            <a:endParaRPr lang="en-US" dirty="0"/>
          </a:p>
          <a:p>
            <a:pPr marL="0" indent="0">
              <a:buNone/>
            </a:pPr>
            <a:endParaRPr lang="en-US" dirty="0"/>
          </a:p>
          <a:p>
            <a:r>
              <a:rPr lang="en-US" dirty="0" smtClean="0"/>
              <a:t>If flow is incompressible</a:t>
            </a:r>
          </a:p>
          <a:p>
            <a:pPr marL="0" indent="0">
              <a:buNone/>
            </a:pPr>
            <a:endParaRPr lang="en-US" dirty="0" smtClean="0"/>
          </a:p>
          <a:p>
            <a:r>
              <a:rPr lang="en-US" dirty="0" smtClean="0"/>
              <a:t>In GW we will consider transport in 2d in a uniform velocity field. Overhead view – because aquifers typically extend much further horizontally than they are deep.</a:t>
            </a:r>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4054781714"/>
              </p:ext>
            </p:extLst>
          </p:nvPr>
        </p:nvGraphicFramePr>
        <p:xfrm>
          <a:off x="1889125" y="2727325"/>
          <a:ext cx="3873500" cy="898525"/>
        </p:xfrm>
        <a:graphic>
          <a:graphicData uri="http://schemas.openxmlformats.org/presentationml/2006/ole">
            <mc:AlternateContent xmlns:mc="http://schemas.openxmlformats.org/markup-compatibility/2006">
              <mc:Choice xmlns:v="urn:schemas-microsoft-com:vml" Requires="v">
                <p:oleObj spid="_x0000_s114983" name="Equation" r:id="rId3" imgW="1638300" imgH="406400" progId="Equation.3">
                  <p:embed/>
                </p:oleObj>
              </mc:Choice>
              <mc:Fallback>
                <p:oleObj name="Equation" r:id="rId3" imgW="1638300" imgH="406400" progId="Equation.3">
                  <p:embed/>
                  <p:pic>
                    <p:nvPicPr>
                      <p:cNvPr id="0" name=""/>
                      <p:cNvPicPr>
                        <a:picLocks noChangeAspect="1" noChangeArrowheads="1"/>
                      </p:cNvPicPr>
                      <p:nvPr/>
                    </p:nvPicPr>
                    <p:blipFill>
                      <a:blip r:embed="rId4"/>
                      <a:srcRect/>
                      <a:stretch>
                        <a:fillRect/>
                      </a:stretch>
                    </p:blipFill>
                    <p:spPr bwMode="auto">
                      <a:xfrm>
                        <a:off x="1889125" y="2727325"/>
                        <a:ext cx="3873500" cy="898525"/>
                      </a:xfrm>
                      <a:prstGeom prst="rect">
                        <a:avLst/>
                      </a:prstGeom>
                      <a:noFill/>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3376258650"/>
              </p:ext>
            </p:extLst>
          </p:nvPr>
        </p:nvGraphicFramePr>
        <p:xfrm>
          <a:off x="4262438" y="3890736"/>
          <a:ext cx="1500187" cy="644525"/>
        </p:xfrm>
        <a:graphic>
          <a:graphicData uri="http://schemas.openxmlformats.org/presentationml/2006/ole">
            <mc:AlternateContent xmlns:mc="http://schemas.openxmlformats.org/markup-compatibility/2006">
              <mc:Choice xmlns:v="urn:schemas-microsoft-com:vml" Requires="v">
                <p:oleObj spid="_x0000_s114984" name="Equation" r:id="rId5" imgW="635000" imgH="292100" progId="Equation.3">
                  <p:embed/>
                </p:oleObj>
              </mc:Choice>
              <mc:Fallback>
                <p:oleObj name="Equation" r:id="rId5" imgW="635000" imgH="292100" progId="Equation.3">
                  <p:embed/>
                  <p:pic>
                    <p:nvPicPr>
                      <p:cNvPr id="0" name=""/>
                      <p:cNvPicPr>
                        <a:picLocks noChangeAspect="1" noChangeArrowheads="1"/>
                      </p:cNvPicPr>
                      <p:nvPr/>
                    </p:nvPicPr>
                    <p:blipFill>
                      <a:blip r:embed="rId6"/>
                      <a:srcRect/>
                      <a:stretch>
                        <a:fillRect/>
                      </a:stretch>
                    </p:blipFill>
                    <p:spPr bwMode="auto">
                      <a:xfrm>
                        <a:off x="4262438" y="3890736"/>
                        <a:ext cx="1500187" cy="644525"/>
                      </a:xfrm>
                      <a:prstGeom prst="rect">
                        <a:avLst/>
                      </a:prstGeom>
                      <a:noFill/>
                      <a:extLst/>
                    </p:spPr>
                  </p:pic>
                </p:oleObj>
              </mc:Fallback>
            </mc:AlternateContent>
          </a:graphicData>
        </a:graphic>
      </p:graphicFrame>
    </p:spTree>
    <p:extLst>
      <p:ext uri="{BB962C8B-B14F-4D97-AF65-F5344CB8AC3E}">
        <p14:creationId xmlns:p14="http://schemas.microsoft.com/office/powerpoint/2010/main" val="1158797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What does this concentration distribution look like?</a:t>
            </a:r>
            <a:endParaRPr lang="en-US" sz="3600" dirty="0"/>
          </a:p>
        </p:txBody>
      </p:sp>
      <p:sp>
        <p:nvSpPr>
          <p:cNvPr id="5" name="TextBox 4"/>
          <p:cNvSpPr txBox="1"/>
          <p:nvPr/>
        </p:nvSpPr>
        <p:spPr>
          <a:xfrm>
            <a:off x="1077555" y="3912783"/>
            <a:ext cx="7406046" cy="2862323"/>
          </a:xfrm>
          <a:prstGeom prst="rect">
            <a:avLst/>
          </a:prstGeom>
          <a:noFill/>
        </p:spPr>
        <p:txBody>
          <a:bodyPr wrap="square" rtlCol="0">
            <a:spAutoFit/>
          </a:bodyPr>
          <a:lstStyle/>
          <a:p>
            <a:r>
              <a:rPr lang="en-US" dirty="0" smtClean="0"/>
              <a:t>So what does this look like?</a:t>
            </a:r>
          </a:p>
          <a:p>
            <a:endParaRPr lang="en-US" dirty="0"/>
          </a:p>
          <a:p>
            <a:r>
              <a:rPr lang="en-US" dirty="0" smtClean="0"/>
              <a:t>Let’s consider five cases and plot them at time t=10;</a:t>
            </a:r>
          </a:p>
          <a:p>
            <a:endParaRPr lang="en-US" dirty="0"/>
          </a:p>
          <a:p>
            <a:pPr marL="400050" indent="-400050">
              <a:buAutoNum type="romanLcParenBoth"/>
            </a:pPr>
            <a:r>
              <a:rPr lang="en-US" dirty="0" smtClean="0"/>
              <a:t>R=1; u=1; </a:t>
            </a:r>
            <a:r>
              <a:rPr lang="en-US" dirty="0" err="1" smtClean="0">
                <a:latin typeface="Symbol" charset="2"/>
                <a:cs typeface="Symbol" charset="2"/>
              </a:rPr>
              <a:t>a</a:t>
            </a:r>
            <a:r>
              <a:rPr lang="en-US" baseline="-25000" dirty="0" err="1" smtClean="0">
                <a:cs typeface="Symbol" charset="2"/>
              </a:rPr>
              <a:t>L</a:t>
            </a:r>
            <a:r>
              <a:rPr lang="en-US" dirty="0" smtClean="0"/>
              <a:t>=0.1;x’=0;y’=0; </a:t>
            </a:r>
            <a:r>
              <a:rPr lang="en-US" dirty="0" err="1" smtClean="0"/>
              <a:t>D</a:t>
            </a:r>
            <a:r>
              <a:rPr lang="en-US" baseline="-25000" dirty="0" err="1" smtClean="0"/>
              <a:t>mol</a:t>
            </a:r>
            <a:r>
              <a:rPr lang="en-US" dirty="0" smtClean="0"/>
              <a:t>=10</a:t>
            </a:r>
            <a:r>
              <a:rPr lang="en-US" baseline="30000" dirty="0" smtClean="0"/>
              <a:t>-5</a:t>
            </a:r>
            <a:r>
              <a:rPr lang="en-US" dirty="0" smtClean="0"/>
              <a:t>;</a:t>
            </a:r>
          </a:p>
          <a:p>
            <a:pPr marL="400050" indent="-400050">
              <a:buAutoNum type="romanLcParenBoth"/>
            </a:pPr>
            <a:r>
              <a:rPr lang="en-US" dirty="0" smtClean="0"/>
              <a:t>R=2; </a:t>
            </a:r>
            <a:r>
              <a:rPr lang="en-US" dirty="0"/>
              <a:t>u=1; </a:t>
            </a:r>
            <a:r>
              <a:rPr lang="en-US" dirty="0" err="1">
                <a:latin typeface="Symbol" charset="2"/>
                <a:cs typeface="Symbol" charset="2"/>
              </a:rPr>
              <a:t>a</a:t>
            </a:r>
            <a:r>
              <a:rPr lang="en-US" baseline="-25000" dirty="0" err="1">
                <a:cs typeface="Symbol" charset="2"/>
              </a:rPr>
              <a:t>L</a:t>
            </a:r>
            <a:r>
              <a:rPr lang="en-US" dirty="0"/>
              <a:t>=0.1;x’=0;y’=0</a:t>
            </a:r>
            <a:r>
              <a:rPr lang="en-US" dirty="0" smtClean="0"/>
              <a:t>;</a:t>
            </a:r>
            <a:r>
              <a:rPr lang="en-US" dirty="0"/>
              <a:t> </a:t>
            </a:r>
            <a:r>
              <a:rPr lang="en-US" dirty="0" err="1"/>
              <a:t>D</a:t>
            </a:r>
            <a:r>
              <a:rPr lang="en-US" baseline="-25000" dirty="0" err="1"/>
              <a:t>mol</a:t>
            </a:r>
            <a:r>
              <a:rPr lang="en-US" dirty="0"/>
              <a:t>=10</a:t>
            </a:r>
            <a:r>
              <a:rPr lang="en-US" baseline="30000" dirty="0"/>
              <a:t>-5</a:t>
            </a:r>
            <a:r>
              <a:rPr lang="en-US" dirty="0"/>
              <a:t>;</a:t>
            </a:r>
            <a:endParaRPr lang="en-US" dirty="0" smtClean="0"/>
          </a:p>
          <a:p>
            <a:pPr marL="400050" indent="-400050">
              <a:buAutoNum type="romanLcParenBoth"/>
            </a:pPr>
            <a:r>
              <a:rPr lang="en-US" dirty="0"/>
              <a:t>R=1; u</a:t>
            </a:r>
            <a:r>
              <a:rPr lang="en-US" dirty="0" smtClean="0"/>
              <a:t>=1; </a:t>
            </a:r>
            <a:r>
              <a:rPr lang="en-US" dirty="0" err="1">
                <a:latin typeface="Symbol" charset="2"/>
                <a:cs typeface="Symbol" charset="2"/>
              </a:rPr>
              <a:t>a</a:t>
            </a:r>
            <a:r>
              <a:rPr lang="en-US" baseline="-25000" dirty="0" err="1">
                <a:cs typeface="Symbol" charset="2"/>
              </a:rPr>
              <a:t>L</a:t>
            </a:r>
            <a:r>
              <a:rPr lang="en-US" dirty="0" smtClean="0"/>
              <a:t>=1</a:t>
            </a:r>
            <a:r>
              <a:rPr lang="en-US" dirty="0"/>
              <a:t>;x’=0;y’=0</a:t>
            </a:r>
            <a:r>
              <a:rPr lang="en-US" dirty="0" smtClean="0"/>
              <a:t>;</a:t>
            </a:r>
            <a:r>
              <a:rPr lang="en-US" dirty="0"/>
              <a:t> </a:t>
            </a:r>
            <a:r>
              <a:rPr lang="en-US" dirty="0" err="1"/>
              <a:t>D</a:t>
            </a:r>
            <a:r>
              <a:rPr lang="en-US" baseline="-25000" dirty="0" err="1"/>
              <a:t>mol</a:t>
            </a:r>
            <a:r>
              <a:rPr lang="en-US" dirty="0"/>
              <a:t>=10</a:t>
            </a:r>
            <a:r>
              <a:rPr lang="en-US" baseline="30000" dirty="0"/>
              <a:t>-5</a:t>
            </a:r>
            <a:r>
              <a:rPr lang="en-US" dirty="0"/>
              <a:t>;</a:t>
            </a:r>
            <a:endParaRPr lang="en-US" dirty="0" smtClean="0"/>
          </a:p>
          <a:p>
            <a:pPr marL="400050" indent="-400050">
              <a:buAutoNum type="romanLcParenBoth"/>
            </a:pPr>
            <a:r>
              <a:rPr lang="en-US" dirty="0"/>
              <a:t>R=1; u=</a:t>
            </a:r>
            <a:r>
              <a:rPr lang="en-US" dirty="0" smtClean="0"/>
              <a:t>10; </a:t>
            </a:r>
            <a:r>
              <a:rPr lang="en-US" dirty="0" err="1">
                <a:latin typeface="Symbol" charset="2"/>
                <a:cs typeface="Symbol" charset="2"/>
              </a:rPr>
              <a:t>a</a:t>
            </a:r>
            <a:r>
              <a:rPr lang="en-US" baseline="-25000" dirty="0" err="1">
                <a:cs typeface="Symbol" charset="2"/>
              </a:rPr>
              <a:t>L</a:t>
            </a:r>
            <a:r>
              <a:rPr lang="en-US" dirty="0" smtClean="0"/>
              <a:t>=0.1</a:t>
            </a:r>
            <a:r>
              <a:rPr lang="en-US" dirty="0"/>
              <a:t>;x’=0;y’=0</a:t>
            </a:r>
            <a:r>
              <a:rPr lang="en-US" dirty="0" smtClean="0"/>
              <a:t>;</a:t>
            </a:r>
            <a:r>
              <a:rPr lang="en-US" dirty="0"/>
              <a:t> </a:t>
            </a:r>
            <a:r>
              <a:rPr lang="en-US" dirty="0" err="1"/>
              <a:t>D</a:t>
            </a:r>
            <a:r>
              <a:rPr lang="en-US" baseline="-25000" dirty="0" err="1"/>
              <a:t>mol</a:t>
            </a:r>
            <a:r>
              <a:rPr lang="en-US" dirty="0"/>
              <a:t>=10</a:t>
            </a:r>
            <a:r>
              <a:rPr lang="en-US" baseline="30000" dirty="0"/>
              <a:t>-5</a:t>
            </a:r>
            <a:r>
              <a:rPr lang="en-US" dirty="0" smtClean="0"/>
              <a:t>;</a:t>
            </a:r>
          </a:p>
          <a:p>
            <a:pPr marL="400050" indent="-400050">
              <a:buFontTx/>
              <a:buAutoNum type="romanLcParenBoth"/>
            </a:pPr>
            <a:r>
              <a:rPr lang="en-US" dirty="0"/>
              <a:t>R=1; u</a:t>
            </a:r>
            <a:r>
              <a:rPr lang="en-US" dirty="0" smtClean="0"/>
              <a:t>=10; </a:t>
            </a:r>
            <a:r>
              <a:rPr lang="en-US" dirty="0" err="1">
                <a:latin typeface="Symbol" charset="2"/>
                <a:cs typeface="Symbol" charset="2"/>
              </a:rPr>
              <a:t>a</a:t>
            </a:r>
            <a:r>
              <a:rPr lang="en-US" baseline="-25000" dirty="0" err="1">
                <a:cs typeface="Symbol" charset="2"/>
              </a:rPr>
              <a:t>L</a:t>
            </a:r>
            <a:r>
              <a:rPr lang="en-US" dirty="0" smtClean="0"/>
              <a:t>=1</a:t>
            </a:r>
            <a:r>
              <a:rPr lang="en-US" dirty="0"/>
              <a:t>;x’=0;y’=0; </a:t>
            </a:r>
            <a:r>
              <a:rPr lang="en-US" dirty="0" err="1"/>
              <a:t>D</a:t>
            </a:r>
            <a:r>
              <a:rPr lang="en-US" baseline="-25000" dirty="0" err="1"/>
              <a:t>mol</a:t>
            </a:r>
            <a:r>
              <a:rPr lang="en-US" dirty="0"/>
              <a:t>=10</a:t>
            </a:r>
            <a:r>
              <a:rPr lang="en-US" baseline="30000" dirty="0"/>
              <a:t>-5</a:t>
            </a:r>
            <a:r>
              <a:rPr lang="en-US" dirty="0"/>
              <a:t>;</a:t>
            </a:r>
          </a:p>
          <a:p>
            <a:endParaRPr lang="en-US" dirty="0"/>
          </a:p>
        </p:txBody>
      </p:sp>
      <p:graphicFrame>
        <p:nvGraphicFramePr>
          <p:cNvPr id="8" name="Object 4"/>
          <p:cNvGraphicFramePr>
            <a:graphicFrameLocks noChangeAspect="1"/>
          </p:cNvGraphicFramePr>
          <p:nvPr>
            <p:extLst>
              <p:ext uri="{D42A27DB-BD31-4B8C-83A1-F6EECF244321}">
                <p14:modId xmlns:p14="http://schemas.microsoft.com/office/powerpoint/2010/main" val="3747433399"/>
              </p:ext>
            </p:extLst>
          </p:nvPr>
        </p:nvGraphicFramePr>
        <p:xfrm>
          <a:off x="2165875" y="2134559"/>
          <a:ext cx="5080000" cy="1655762"/>
        </p:xfrm>
        <a:graphic>
          <a:graphicData uri="http://schemas.openxmlformats.org/presentationml/2006/ole">
            <mc:AlternateContent xmlns:mc="http://schemas.openxmlformats.org/markup-compatibility/2006">
              <mc:Choice xmlns:v="urn:schemas-microsoft-com:vml" Requires="v">
                <p:oleObj spid="_x0000_s42213" name="Equation" r:id="rId3" imgW="2260600" imgH="787400" progId="Equation.3">
                  <p:embed/>
                </p:oleObj>
              </mc:Choice>
              <mc:Fallback>
                <p:oleObj name="Equation" r:id="rId3" imgW="2260600" imgH="787400" progId="Equation.3">
                  <p:embed/>
                  <p:pic>
                    <p:nvPicPr>
                      <p:cNvPr id="0" name=""/>
                      <p:cNvPicPr>
                        <a:picLocks noChangeAspect="1" noChangeArrowheads="1"/>
                      </p:cNvPicPr>
                      <p:nvPr/>
                    </p:nvPicPr>
                    <p:blipFill>
                      <a:blip r:embed="rId4"/>
                      <a:srcRect/>
                      <a:stretch>
                        <a:fillRect/>
                      </a:stretch>
                    </p:blipFill>
                    <p:spPr bwMode="auto">
                      <a:xfrm>
                        <a:off x="2165875" y="2134559"/>
                        <a:ext cx="5080000" cy="1655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1963738" y="2002796"/>
            <a:ext cx="5422859" cy="1787524"/>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245875" y="6126438"/>
            <a:ext cx="1467206" cy="369332"/>
          </a:xfrm>
          <a:prstGeom prst="rect">
            <a:avLst/>
          </a:prstGeom>
          <a:noFill/>
        </p:spPr>
        <p:txBody>
          <a:bodyPr wrap="none" rtlCol="0">
            <a:spAutoFit/>
          </a:bodyPr>
          <a:lstStyle/>
          <a:p>
            <a:r>
              <a:rPr lang="en-US" dirty="0" smtClean="0"/>
              <a:t>Codes online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en-US" dirty="0"/>
          </a:p>
        </p:txBody>
      </p:sp>
      <p:sp>
        <p:nvSpPr>
          <p:cNvPr id="3" name="Content Placeholder 2"/>
          <p:cNvSpPr>
            <a:spLocks noGrp="1"/>
          </p:cNvSpPr>
          <p:nvPr>
            <p:ph idx="1"/>
          </p:nvPr>
        </p:nvSpPr>
        <p:spPr>
          <a:xfrm>
            <a:off x="658813" y="2074314"/>
            <a:ext cx="6197600" cy="3840163"/>
          </a:xfrm>
        </p:spPr>
        <p:txBody>
          <a:bodyPr/>
          <a:lstStyle/>
          <a:p>
            <a:pPr marL="400050" indent="-400050">
              <a:buAutoNum type="romanLcParenBoth"/>
            </a:pPr>
            <a:r>
              <a:rPr lang="en-US" dirty="0"/>
              <a:t>R=1; u=1; </a:t>
            </a:r>
            <a:r>
              <a:rPr lang="en-US" dirty="0" err="1">
                <a:latin typeface="Symbol" charset="2"/>
                <a:cs typeface="Symbol" charset="2"/>
              </a:rPr>
              <a:t>a</a:t>
            </a:r>
            <a:r>
              <a:rPr lang="en-US" baseline="-25000" dirty="0" err="1">
                <a:cs typeface="Symbol" charset="2"/>
              </a:rPr>
              <a:t>L</a:t>
            </a:r>
            <a:r>
              <a:rPr lang="en-US" dirty="0"/>
              <a:t>=0.1;x’=0;y’=0; </a:t>
            </a:r>
            <a:r>
              <a:rPr lang="en-US" dirty="0" err="1"/>
              <a:t>D</a:t>
            </a:r>
            <a:r>
              <a:rPr lang="en-US" baseline="-25000" dirty="0" err="1"/>
              <a:t>mol</a:t>
            </a:r>
            <a:r>
              <a:rPr lang="en-US" dirty="0"/>
              <a:t>=10</a:t>
            </a:r>
            <a:r>
              <a:rPr lang="en-US" baseline="30000" dirty="0"/>
              <a:t>-5</a:t>
            </a:r>
            <a:r>
              <a:rPr lang="en-US" dirty="0"/>
              <a:t>;</a:t>
            </a:r>
          </a:p>
          <a:p>
            <a:pPr marL="0" indent="0">
              <a:buNone/>
            </a:pPr>
            <a:endParaRPr lang="en-US" dirty="0"/>
          </a:p>
        </p:txBody>
      </p:sp>
      <p:sp>
        <p:nvSpPr>
          <p:cNvPr id="4" name="TextBox 3"/>
          <p:cNvSpPr txBox="1"/>
          <p:nvPr/>
        </p:nvSpPr>
        <p:spPr>
          <a:xfrm>
            <a:off x="1195334" y="5729811"/>
            <a:ext cx="6782438" cy="923330"/>
          </a:xfrm>
          <a:prstGeom prst="rect">
            <a:avLst/>
          </a:prstGeom>
          <a:noFill/>
        </p:spPr>
        <p:txBody>
          <a:bodyPr wrap="none" rtlCol="0">
            <a:spAutoFit/>
          </a:bodyPr>
          <a:lstStyle/>
          <a:p>
            <a:r>
              <a:rPr lang="en-US" dirty="0" smtClean="0"/>
              <a:t>What do you think the other cases will look like relative to this one?</a:t>
            </a:r>
          </a:p>
          <a:p>
            <a:r>
              <a:rPr lang="en-US" dirty="0"/>
              <a:t>R=2; u=1; </a:t>
            </a:r>
            <a:r>
              <a:rPr lang="en-US" dirty="0" err="1">
                <a:latin typeface="Symbol" charset="2"/>
                <a:cs typeface="Symbol" charset="2"/>
              </a:rPr>
              <a:t>a</a:t>
            </a:r>
            <a:r>
              <a:rPr lang="en-US" baseline="-25000" dirty="0" err="1">
                <a:cs typeface="Symbol" charset="2"/>
              </a:rPr>
              <a:t>L</a:t>
            </a:r>
            <a:r>
              <a:rPr lang="en-US" dirty="0"/>
              <a:t>=0.1;x’=0;y’=0; </a:t>
            </a:r>
            <a:r>
              <a:rPr lang="en-US" dirty="0" err="1"/>
              <a:t>D</a:t>
            </a:r>
            <a:r>
              <a:rPr lang="en-US" baseline="-25000" dirty="0" err="1"/>
              <a:t>mol</a:t>
            </a:r>
            <a:r>
              <a:rPr lang="en-US" dirty="0"/>
              <a:t>=10</a:t>
            </a:r>
            <a:r>
              <a:rPr lang="en-US" baseline="30000" dirty="0"/>
              <a:t>-5</a:t>
            </a:r>
            <a:r>
              <a:rPr lang="en-US" dirty="0"/>
              <a:t>;</a:t>
            </a:r>
          </a:p>
          <a:p>
            <a:endParaRPr lang="en-US" dirty="0"/>
          </a:p>
        </p:txBody>
      </p:sp>
      <p:pic>
        <p:nvPicPr>
          <p:cNvPr id="5" name="Picture 4" descr="Screen Shot 2017-02-23 at 10.21.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172" y="2661397"/>
            <a:ext cx="6070600" cy="2895600"/>
          </a:xfrm>
          <a:prstGeom prst="rect">
            <a:avLst/>
          </a:prstGeom>
        </p:spPr>
      </p:pic>
    </p:spTree>
    <p:extLst>
      <p:ext uri="{BB962C8B-B14F-4D97-AF65-F5344CB8AC3E}">
        <p14:creationId xmlns:p14="http://schemas.microsoft.com/office/powerpoint/2010/main" val="80186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4" name="Rectangle 3"/>
          <p:cNvSpPr/>
          <p:nvPr/>
        </p:nvSpPr>
        <p:spPr>
          <a:xfrm>
            <a:off x="658813" y="2182505"/>
            <a:ext cx="4572000" cy="369332"/>
          </a:xfrm>
          <a:prstGeom prst="rect">
            <a:avLst/>
          </a:prstGeom>
        </p:spPr>
        <p:txBody>
          <a:bodyPr>
            <a:spAutoFit/>
          </a:bodyPr>
          <a:lstStyle/>
          <a:p>
            <a:r>
              <a:rPr lang="en-US" dirty="0" smtClean="0"/>
              <a:t>(ii) R</a:t>
            </a:r>
            <a:r>
              <a:rPr lang="en-US" dirty="0"/>
              <a:t>=2; u=1; </a:t>
            </a:r>
            <a:r>
              <a:rPr lang="en-US" dirty="0" err="1">
                <a:latin typeface="Symbol" charset="2"/>
                <a:cs typeface="Symbol" charset="2"/>
              </a:rPr>
              <a:t>a</a:t>
            </a:r>
            <a:r>
              <a:rPr lang="en-US" baseline="-25000" dirty="0" err="1">
                <a:cs typeface="Symbol" charset="2"/>
              </a:rPr>
              <a:t>L</a:t>
            </a:r>
            <a:r>
              <a:rPr lang="en-US" dirty="0"/>
              <a:t>=0.1;x’=0;y’=0; </a:t>
            </a:r>
            <a:r>
              <a:rPr lang="en-US" dirty="0" err="1"/>
              <a:t>D</a:t>
            </a:r>
            <a:r>
              <a:rPr lang="en-US" baseline="-25000" dirty="0" err="1"/>
              <a:t>mol</a:t>
            </a:r>
            <a:r>
              <a:rPr lang="en-US" dirty="0"/>
              <a:t>=10</a:t>
            </a:r>
            <a:r>
              <a:rPr lang="en-US" baseline="30000" dirty="0"/>
              <a:t>-5</a:t>
            </a:r>
            <a:r>
              <a:rPr lang="en-US" dirty="0" smtClean="0"/>
              <a:t>;</a:t>
            </a:r>
            <a:endParaRPr lang="en-US" dirty="0"/>
          </a:p>
        </p:txBody>
      </p:sp>
      <p:sp>
        <p:nvSpPr>
          <p:cNvPr id="5" name="Rectangle 4"/>
          <p:cNvSpPr/>
          <p:nvPr/>
        </p:nvSpPr>
        <p:spPr>
          <a:xfrm>
            <a:off x="766929" y="5926359"/>
            <a:ext cx="4572000" cy="369332"/>
          </a:xfrm>
          <a:prstGeom prst="rect">
            <a:avLst/>
          </a:prstGeom>
        </p:spPr>
        <p:txBody>
          <a:bodyPr>
            <a:spAutoFit/>
          </a:bodyPr>
          <a:lstStyle/>
          <a:p>
            <a:r>
              <a:rPr lang="en-US" dirty="0" smtClean="0"/>
              <a:t>(iii) R</a:t>
            </a:r>
            <a:r>
              <a:rPr lang="en-US" dirty="0"/>
              <a:t>=1; u=1; </a:t>
            </a:r>
            <a:r>
              <a:rPr lang="en-US" dirty="0" err="1">
                <a:latin typeface="Symbol" charset="2"/>
                <a:cs typeface="Symbol" charset="2"/>
              </a:rPr>
              <a:t>a</a:t>
            </a:r>
            <a:r>
              <a:rPr lang="en-US" baseline="-25000" dirty="0" err="1">
                <a:cs typeface="Symbol" charset="2"/>
              </a:rPr>
              <a:t>L</a:t>
            </a:r>
            <a:r>
              <a:rPr lang="en-US" dirty="0" smtClean="0"/>
              <a:t>=1</a:t>
            </a:r>
            <a:r>
              <a:rPr lang="en-US" dirty="0"/>
              <a:t>;x’=0;y’=0; </a:t>
            </a:r>
            <a:r>
              <a:rPr lang="en-US" dirty="0" err="1"/>
              <a:t>D</a:t>
            </a:r>
            <a:r>
              <a:rPr lang="en-US" baseline="-25000" dirty="0" err="1"/>
              <a:t>mol</a:t>
            </a:r>
            <a:r>
              <a:rPr lang="en-US" dirty="0"/>
              <a:t>=10</a:t>
            </a:r>
            <a:r>
              <a:rPr lang="en-US" baseline="30000" dirty="0"/>
              <a:t>-5</a:t>
            </a:r>
            <a:r>
              <a:rPr lang="en-US" dirty="0" smtClean="0"/>
              <a:t>;</a:t>
            </a:r>
            <a:endParaRPr lang="en-US" dirty="0"/>
          </a:p>
        </p:txBody>
      </p:sp>
      <p:pic>
        <p:nvPicPr>
          <p:cNvPr id="6" name="Picture 5" descr="Screen Shot 2017-02-23 at 10.22.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114" y="2684069"/>
            <a:ext cx="6172200" cy="3124200"/>
          </a:xfrm>
          <a:prstGeom prst="rect">
            <a:avLst/>
          </a:prstGeom>
        </p:spPr>
      </p:pic>
    </p:spTree>
    <p:extLst>
      <p:ext uri="{BB962C8B-B14F-4D97-AF65-F5344CB8AC3E}">
        <p14:creationId xmlns:p14="http://schemas.microsoft.com/office/powerpoint/2010/main" val="3923694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542058"/>
            <a:ext cx="7824788" cy="1323041"/>
          </a:xfrm>
        </p:spPr>
        <p:txBody>
          <a:bodyPr/>
          <a:lstStyle/>
          <a:p>
            <a:r>
              <a:rPr lang="en-US" dirty="0" smtClean="0"/>
              <a:t>Case 3</a:t>
            </a:r>
            <a:endParaRPr lang="en-US" dirty="0"/>
          </a:p>
        </p:txBody>
      </p:sp>
      <p:sp>
        <p:nvSpPr>
          <p:cNvPr id="5" name="Rectangle 4"/>
          <p:cNvSpPr/>
          <p:nvPr/>
        </p:nvSpPr>
        <p:spPr>
          <a:xfrm>
            <a:off x="658813" y="2215630"/>
            <a:ext cx="4572000" cy="369332"/>
          </a:xfrm>
          <a:prstGeom prst="rect">
            <a:avLst/>
          </a:prstGeom>
        </p:spPr>
        <p:txBody>
          <a:bodyPr>
            <a:spAutoFit/>
          </a:bodyPr>
          <a:lstStyle/>
          <a:p>
            <a:r>
              <a:rPr lang="en-US" dirty="0" smtClean="0"/>
              <a:t>(iii) R</a:t>
            </a:r>
            <a:r>
              <a:rPr lang="en-US" dirty="0"/>
              <a:t>=1; u=1; </a:t>
            </a:r>
            <a:r>
              <a:rPr lang="en-US" dirty="0" err="1">
                <a:latin typeface="Symbol" charset="2"/>
                <a:cs typeface="Symbol" charset="2"/>
              </a:rPr>
              <a:t>a</a:t>
            </a:r>
            <a:r>
              <a:rPr lang="en-US" baseline="-25000" dirty="0" err="1">
                <a:cs typeface="Symbol" charset="2"/>
              </a:rPr>
              <a:t>L</a:t>
            </a:r>
            <a:r>
              <a:rPr lang="en-US" dirty="0" smtClean="0"/>
              <a:t>=1</a:t>
            </a:r>
            <a:r>
              <a:rPr lang="en-US" dirty="0"/>
              <a:t>;x’=0;y’=0; </a:t>
            </a:r>
            <a:r>
              <a:rPr lang="en-US" dirty="0" err="1"/>
              <a:t>D</a:t>
            </a:r>
            <a:r>
              <a:rPr lang="en-US" baseline="-25000" dirty="0" err="1"/>
              <a:t>mol</a:t>
            </a:r>
            <a:r>
              <a:rPr lang="en-US" dirty="0"/>
              <a:t>=10</a:t>
            </a:r>
            <a:r>
              <a:rPr lang="en-US" baseline="30000" dirty="0"/>
              <a:t>-5</a:t>
            </a:r>
            <a:r>
              <a:rPr lang="en-US" dirty="0" smtClean="0"/>
              <a:t>;</a:t>
            </a:r>
            <a:endParaRPr lang="en-US" dirty="0"/>
          </a:p>
        </p:txBody>
      </p:sp>
      <p:sp>
        <p:nvSpPr>
          <p:cNvPr id="3" name="Rectangle 2"/>
          <p:cNvSpPr/>
          <p:nvPr/>
        </p:nvSpPr>
        <p:spPr>
          <a:xfrm>
            <a:off x="1227631" y="6026912"/>
            <a:ext cx="4572000" cy="369332"/>
          </a:xfrm>
          <a:prstGeom prst="rect">
            <a:avLst/>
          </a:prstGeom>
        </p:spPr>
        <p:txBody>
          <a:bodyPr>
            <a:spAutoFit/>
          </a:bodyPr>
          <a:lstStyle/>
          <a:p>
            <a:r>
              <a:rPr lang="en-US" dirty="0" smtClean="0"/>
              <a:t>(iv) R</a:t>
            </a:r>
            <a:r>
              <a:rPr lang="en-US" dirty="0"/>
              <a:t>=1; u=10; </a:t>
            </a:r>
            <a:r>
              <a:rPr lang="en-US" dirty="0" err="1">
                <a:latin typeface="Symbol" charset="2"/>
                <a:cs typeface="Symbol" charset="2"/>
              </a:rPr>
              <a:t>a</a:t>
            </a:r>
            <a:r>
              <a:rPr lang="en-US" baseline="-25000" dirty="0" err="1">
                <a:cs typeface="Symbol" charset="2"/>
              </a:rPr>
              <a:t>L</a:t>
            </a:r>
            <a:r>
              <a:rPr lang="en-US" dirty="0"/>
              <a:t>=.1;x’=0;y’=0; </a:t>
            </a:r>
            <a:r>
              <a:rPr lang="en-US" dirty="0" err="1"/>
              <a:t>D</a:t>
            </a:r>
            <a:r>
              <a:rPr lang="en-US" baseline="-25000" dirty="0" err="1"/>
              <a:t>mol</a:t>
            </a:r>
            <a:r>
              <a:rPr lang="en-US" dirty="0"/>
              <a:t>=10</a:t>
            </a:r>
            <a:r>
              <a:rPr lang="en-US" baseline="30000" dirty="0"/>
              <a:t>-5</a:t>
            </a:r>
            <a:r>
              <a:rPr lang="en-US" dirty="0"/>
              <a:t>;</a:t>
            </a:r>
          </a:p>
        </p:txBody>
      </p:sp>
      <p:pic>
        <p:nvPicPr>
          <p:cNvPr id="7" name="Picture 6" descr="Screen Shot 2017-02-23 at 10.22.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784" y="2696274"/>
            <a:ext cx="6413500" cy="3149600"/>
          </a:xfrm>
          <a:prstGeom prst="rect">
            <a:avLst/>
          </a:prstGeom>
        </p:spPr>
      </p:pic>
    </p:spTree>
    <p:extLst>
      <p:ext uri="{BB962C8B-B14F-4D97-AF65-F5344CB8AC3E}">
        <p14:creationId xmlns:p14="http://schemas.microsoft.com/office/powerpoint/2010/main" val="272363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542058"/>
            <a:ext cx="7824788" cy="1323041"/>
          </a:xfrm>
        </p:spPr>
        <p:txBody>
          <a:bodyPr/>
          <a:lstStyle/>
          <a:p>
            <a:r>
              <a:rPr lang="en-US" dirty="0" smtClean="0"/>
              <a:t>Case 4</a:t>
            </a:r>
            <a:endParaRPr lang="en-US" dirty="0"/>
          </a:p>
        </p:txBody>
      </p:sp>
      <p:sp>
        <p:nvSpPr>
          <p:cNvPr id="4" name="Rectangle 3"/>
          <p:cNvSpPr/>
          <p:nvPr/>
        </p:nvSpPr>
        <p:spPr>
          <a:xfrm>
            <a:off x="658813" y="5967705"/>
            <a:ext cx="4572000" cy="369332"/>
          </a:xfrm>
          <a:prstGeom prst="rect">
            <a:avLst/>
          </a:prstGeom>
        </p:spPr>
        <p:txBody>
          <a:bodyPr>
            <a:spAutoFit/>
          </a:bodyPr>
          <a:lstStyle/>
          <a:p>
            <a:r>
              <a:rPr lang="en-US" dirty="0" smtClean="0"/>
              <a:t>(v) R</a:t>
            </a:r>
            <a:r>
              <a:rPr lang="en-US" dirty="0"/>
              <a:t>=1; u=10; </a:t>
            </a:r>
            <a:r>
              <a:rPr lang="en-US" dirty="0" err="1">
                <a:latin typeface="Symbol" charset="2"/>
                <a:cs typeface="Symbol" charset="2"/>
              </a:rPr>
              <a:t>a</a:t>
            </a:r>
            <a:r>
              <a:rPr lang="en-US" baseline="-25000" dirty="0" err="1">
                <a:cs typeface="Symbol" charset="2"/>
              </a:rPr>
              <a:t>L</a:t>
            </a:r>
            <a:r>
              <a:rPr lang="en-US" dirty="0" smtClean="0"/>
              <a:t>=1</a:t>
            </a:r>
            <a:r>
              <a:rPr lang="en-US" dirty="0"/>
              <a:t>;x’=0;y’=0; </a:t>
            </a:r>
            <a:r>
              <a:rPr lang="en-US" dirty="0" err="1"/>
              <a:t>D</a:t>
            </a:r>
            <a:r>
              <a:rPr lang="en-US" baseline="-25000" dirty="0" err="1"/>
              <a:t>mol</a:t>
            </a:r>
            <a:r>
              <a:rPr lang="en-US" dirty="0"/>
              <a:t>=10</a:t>
            </a:r>
            <a:r>
              <a:rPr lang="en-US" baseline="30000" dirty="0"/>
              <a:t>-5</a:t>
            </a:r>
            <a:r>
              <a:rPr lang="en-US" dirty="0"/>
              <a:t>;</a:t>
            </a:r>
          </a:p>
        </p:txBody>
      </p:sp>
      <p:sp>
        <p:nvSpPr>
          <p:cNvPr id="6" name="Rectangle 5"/>
          <p:cNvSpPr/>
          <p:nvPr/>
        </p:nvSpPr>
        <p:spPr>
          <a:xfrm>
            <a:off x="542804" y="2166758"/>
            <a:ext cx="4572000" cy="369332"/>
          </a:xfrm>
          <a:prstGeom prst="rect">
            <a:avLst/>
          </a:prstGeom>
        </p:spPr>
        <p:txBody>
          <a:bodyPr>
            <a:spAutoFit/>
          </a:bodyPr>
          <a:lstStyle/>
          <a:p>
            <a:r>
              <a:rPr lang="en-US" dirty="0" smtClean="0"/>
              <a:t>(iv) R</a:t>
            </a:r>
            <a:r>
              <a:rPr lang="en-US" dirty="0"/>
              <a:t>=1; u=10; </a:t>
            </a:r>
            <a:r>
              <a:rPr lang="en-US" dirty="0" err="1">
                <a:latin typeface="Symbol" charset="2"/>
                <a:cs typeface="Symbol" charset="2"/>
              </a:rPr>
              <a:t>a</a:t>
            </a:r>
            <a:r>
              <a:rPr lang="en-US" baseline="-25000" dirty="0" err="1">
                <a:cs typeface="Symbol" charset="2"/>
              </a:rPr>
              <a:t>L</a:t>
            </a:r>
            <a:r>
              <a:rPr lang="en-US" dirty="0"/>
              <a:t>=.1;x’=0;y’=0; </a:t>
            </a:r>
            <a:r>
              <a:rPr lang="en-US" dirty="0" err="1"/>
              <a:t>D</a:t>
            </a:r>
            <a:r>
              <a:rPr lang="en-US" baseline="-25000" dirty="0" err="1"/>
              <a:t>mol</a:t>
            </a:r>
            <a:r>
              <a:rPr lang="en-US" dirty="0"/>
              <a:t>=10</a:t>
            </a:r>
            <a:r>
              <a:rPr lang="en-US" baseline="30000" dirty="0"/>
              <a:t>-5</a:t>
            </a:r>
            <a:r>
              <a:rPr lang="en-US" dirty="0"/>
              <a:t>;</a:t>
            </a:r>
          </a:p>
        </p:txBody>
      </p:sp>
      <p:pic>
        <p:nvPicPr>
          <p:cNvPr id="7" name="Picture 6" descr="Screen Shot 2017-02-23 at 10.23.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549" y="2684318"/>
            <a:ext cx="6375400" cy="3098800"/>
          </a:xfrm>
          <a:prstGeom prst="rect">
            <a:avLst/>
          </a:prstGeom>
        </p:spPr>
      </p:pic>
    </p:spTree>
    <p:extLst>
      <p:ext uri="{BB962C8B-B14F-4D97-AF65-F5344CB8AC3E}">
        <p14:creationId xmlns:p14="http://schemas.microsoft.com/office/powerpoint/2010/main" val="1620429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542058"/>
            <a:ext cx="7824788" cy="1323041"/>
          </a:xfrm>
        </p:spPr>
        <p:txBody>
          <a:bodyPr/>
          <a:lstStyle/>
          <a:p>
            <a:r>
              <a:rPr lang="en-US" dirty="0" smtClean="0"/>
              <a:t>Case 5</a:t>
            </a:r>
            <a:endParaRPr lang="en-US" dirty="0"/>
          </a:p>
        </p:txBody>
      </p:sp>
      <p:sp>
        <p:nvSpPr>
          <p:cNvPr id="4" name="Rectangle 3"/>
          <p:cNvSpPr/>
          <p:nvPr/>
        </p:nvSpPr>
        <p:spPr>
          <a:xfrm>
            <a:off x="658813" y="2369045"/>
            <a:ext cx="4572000" cy="369332"/>
          </a:xfrm>
          <a:prstGeom prst="rect">
            <a:avLst/>
          </a:prstGeom>
        </p:spPr>
        <p:txBody>
          <a:bodyPr>
            <a:spAutoFit/>
          </a:bodyPr>
          <a:lstStyle/>
          <a:p>
            <a:r>
              <a:rPr lang="en-US" dirty="0" smtClean="0"/>
              <a:t>(v) R</a:t>
            </a:r>
            <a:r>
              <a:rPr lang="en-US" dirty="0"/>
              <a:t>=1; u=10; </a:t>
            </a:r>
            <a:r>
              <a:rPr lang="en-US" dirty="0" err="1">
                <a:latin typeface="Symbol" charset="2"/>
                <a:cs typeface="Symbol" charset="2"/>
              </a:rPr>
              <a:t>a</a:t>
            </a:r>
            <a:r>
              <a:rPr lang="en-US" baseline="-25000" dirty="0" err="1">
                <a:cs typeface="Symbol" charset="2"/>
              </a:rPr>
              <a:t>L</a:t>
            </a:r>
            <a:r>
              <a:rPr lang="en-US" dirty="0" smtClean="0"/>
              <a:t>=1</a:t>
            </a:r>
            <a:r>
              <a:rPr lang="en-US" dirty="0"/>
              <a:t>;x’=0;y’=0; </a:t>
            </a:r>
            <a:r>
              <a:rPr lang="en-US" dirty="0" err="1"/>
              <a:t>D</a:t>
            </a:r>
            <a:r>
              <a:rPr lang="en-US" baseline="-25000" dirty="0" err="1"/>
              <a:t>mol</a:t>
            </a:r>
            <a:r>
              <a:rPr lang="en-US" dirty="0"/>
              <a:t>=10</a:t>
            </a:r>
            <a:r>
              <a:rPr lang="en-US" baseline="30000" dirty="0"/>
              <a:t>-5</a:t>
            </a:r>
            <a:r>
              <a:rPr lang="en-US" dirty="0"/>
              <a:t>;</a:t>
            </a:r>
          </a:p>
        </p:txBody>
      </p:sp>
      <p:pic>
        <p:nvPicPr>
          <p:cNvPr id="5" name="Picture 4" descr="Screen Shot 2017-02-23 at 10.23.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580" y="3131602"/>
            <a:ext cx="6299200" cy="3200400"/>
          </a:xfrm>
          <a:prstGeom prst="rect">
            <a:avLst/>
          </a:prstGeom>
        </p:spPr>
      </p:pic>
    </p:spTree>
    <p:extLst>
      <p:ext uri="{BB962C8B-B14F-4D97-AF65-F5344CB8AC3E}">
        <p14:creationId xmlns:p14="http://schemas.microsoft.com/office/powerpoint/2010/main" val="3816545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 before – </a:t>
            </a:r>
            <a:br>
              <a:rPr lang="en-US" dirty="0" smtClean="0"/>
            </a:br>
            <a:r>
              <a:rPr lang="en-US" dirty="0" smtClean="0"/>
              <a:t>Relevant Questions</a:t>
            </a:r>
            <a:endParaRPr lang="en-US" dirty="0"/>
          </a:p>
        </p:txBody>
      </p:sp>
      <p:sp>
        <p:nvSpPr>
          <p:cNvPr id="3" name="Content Placeholder 2"/>
          <p:cNvSpPr>
            <a:spLocks noGrp="1"/>
          </p:cNvSpPr>
          <p:nvPr>
            <p:ph idx="1"/>
          </p:nvPr>
        </p:nvSpPr>
        <p:spPr>
          <a:xfrm>
            <a:off x="658813" y="2286000"/>
            <a:ext cx="7824787" cy="3840163"/>
          </a:xfrm>
        </p:spPr>
        <p:txBody>
          <a:bodyPr/>
          <a:lstStyle/>
          <a:p>
            <a:r>
              <a:rPr lang="en-US" dirty="0" smtClean="0"/>
              <a:t>How would we quantify the maximum concentration and how it evolves in time? </a:t>
            </a:r>
          </a:p>
          <a:p>
            <a:r>
              <a:rPr lang="en-US" dirty="0" smtClean="0"/>
              <a:t>How do we quantify the position of plume?</a:t>
            </a:r>
          </a:p>
          <a:p>
            <a:r>
              <a:rPr lang="en-US" dirty="0" smtClean="0"/>
              <a:t>How would we quantify the extent of the plume?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 before – </a:t>
            </a:r>
            <a:br>
              <a:rPr lang="en-US" dirty="0" smtClean="0"/>
            </a:br>
            <a:r>
              <a:rPr lang="en-US" dirty="0" smtClean="0"/>
              <a:t>Relevant Questions</a:t>
            </a:r>
            <a:endParaRPr lang="en-US" dirty="0"/>
          </a:p>
        </p:txBody>
      </p:sp>
      <p:sp>
        <p:nvSpPr>
          <p:cNvPr id="3" name="Content Placeholder 2"/>
          <p:cNvSpPr>
            <a:spLocks noGrp="1"/>
          </p:cNvSpPr>
          <p:nvPr>
            <p:ph idx="1"/>
          </p:nvPr>
        </p:nvSpPr>
        <p:spPr>
          <a:xfrm>
            <a:off x="658813" y="2286000"/>
            <a:ext cx="7824787" cy="3840163"/>
          </a:xfrm>
        </p:spPr>
        <p:txBody>
          <a:bodyPr/>
          <a:lstStyle/>
          <a:p>
            <a:r>
              <a:rPr lang="en-US" b="1" dirty="0" smtClean="0"/>
              <a:t>How would we quantify the maximum concentration and how it evolves in time? </a:t>
            </a:r>
          </a:p>
          <a:p>
            <a:r>
              <a:rPr lang="en-US" dirty="0" smtClean="0"/>
              <a:t>How do we quantify the position of plume?</a:t>
            </a:r>
          </a:p>
          <a:p>
            <a:r>
              <a:rPr lang="en-US" dirty="0" smtClean="0"/>
              <a:t>How would we quantify the extent of the plume?</a:t>
            </a:r>
          </a:p>
        </p:txBody>
      </p:sp>
      <p:sp>
        <p:nvSpPr>
          <p:cNvPr id="4" name="Oval 3"/>
          <p:cNvSpPr/>
          <p:nvPr/>
        </p:nvSpPr>
        <p:spPr>
          <a:xfrm>
            <a:off x="547877" y="4569923"/>
            <a:ext cx="6101188" cy="15067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Object 4"/>
          <p:cNvGraphicFramePr>
            <a:graphicFrameLocks noChangeAspect="1"/>
          </p:cNvGraphicFramePr>
          <p:nvPr>
            <p:extLst>
              <p:ext uri="{D42A27DB-BD31-4B8C-83A1-F6EECF244321}">
                <p14:modId xmlns:p14="http://schemas.microsoft.com/office/powerpoint/2010/main" val="3495441281"/>
              </p:ext>
            </p:extLst>
          </p:nvPr>
        </p:nvGraphicFramePr>
        <p:xfrm>
          <a:off x="5685460" y="3871769"/>
          <a:ext cx="3109912" cy="1122363"/>
        </p:xfrm>
        <a:graphic>
          <a:graphicData uri="http://schemas.openxmlformats.org/presentationml/2006/ole">
            <mc:AlternateContent xmlns:mc="http://schemas.openxmlformats.org/markup-compatibility/2006">
              <mc:Choice xmlns:v="urn:schemas-microsoft-com:vml" Requires="v">
                <p:oleObj spid="_x0000_s125020" name="Equation" r:id="rId3" imgW="1384300" imgH="533400" progId="Equation.3">
                  <p:embed/>
                </p:oleObj>
              </mc:Choice>
              <mc:Fallback>
                <p:oleObj name="Equation" r:id="rId3" imgW="1384300" imgH="533400" progId="Equation.3">
                  <p:embed/>
                  <p:pic>
                    <p:nvPicPr>
                      <p:cNvPr id="0" name=""/>
                      <p:cNvPicPr>
                        <a:picLocks noChangeAspect="1" noChangeArrowheads="1"/>
                      </p:cNvPicPr>
                      <p:nvPr/>
                    </p:nvPicPr>
                    <p:blipFill>
                      <a:blip r:embed="rId4"/>
                      <a:srcRect/>
                      <a:stretch>
                        <a:fillRect/>
                      </a:stretch>
                    </p:blipFill>
                    <p:spPr bwMode="auto">
                      <a:xfrm>
                        <a:off x="5685460" y="3871769"/>
                        <a:ext cx="3109912" cy="1122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Arrow Connector 8"/>
          <p:cNvCxnSpPr/>
          <p:nvPr/>
        </p:nvCxnSpPr>
        <p:spPr>
          <a:xfrm flipH="1">
            <a:off x="3586020" y="4569923"/>
            <a:ext cx="2204973" cy="7720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8549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 before – </a:t>
            </a:r>
            <a:br>
              <a:rPr lang="en-US" dirty="0" smtClean="0"/>
            </a:br>
            <a:r>
              <a:rPr lang="en-US" dirty="0" smtClean="0"/>
              <a:t>Relevant Questions</a:t>
            </a:r>
            <a:endParaRPr lang="en-US" dirty="0"/>
          </a:p>
        </p:txBody>
      </p:sp>
      <p:sp>
        <p:nvSpPr>
          <p:cNvPr id="3" name="Content Placeholder 2"/>
          <p:cNvSpPr>
            <a:spLocks noGrp="1"/>
          </p:cNvSpPr>
          <p:nvPr>
            <p:ph idx="1"/>
          </p:nvPr>
        </p:nvSpPr>
        <p:spPr>
          <a:xfrm>
            <a:off x="658813" y="2286000"/>
            <a:ext cx="7824787" cy="3840163"/>
          </a:xfrm>
        </p:spPr>
        <p:txBody>
          <a:bodyPr/>
          <a:lstStyle/>
          <a:p>
            <a:r>
              <a:rPr lang="en-US" dirty="0" smtClean="0"/>
              <a:t>How would we quantify the maximum concentration and how it evolves in time? </a:t>
            </a:r>
          </a:p>
          <a:p>
            <a:r>
              <a:rPr lang="en-US" dirty="0" smtClean="0"/>
              <a:t>How do we quantify the position of plume?</a:t>
            </a:r>
          </a:p>
          <a:p>
            <a:r>
              <a:rPr lang="en-US" dirty="0" smtClean="0"/>
              <a:t>How would we quantify the extent of the plume?</a:t>
            </a:r>
          </a:p>
        </p:txBody>
      </p:sp>
      <p:sp>
        <p:nvSpPr>
          <p:cNvPr id="4" name="Oval 3"/>
          <p:cNvSpPr/>
          <p:nvPr/>
        </p:nvSpPr>
        <p:spPr>
          <a:xfrm>
            <a:off x="423347" y="4868775"/>
            <a:ext cx="6101188" cy="15067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Object 4"/>
          <p:cNvGraphicFramePr>
            <a:graphicFrameLocks noChangeAspect="1"/>
          </p:cNvGraphicFramePr>
          <p:nvPr>
            <p:extLst>
              <p:ext uri="{D42A27DB-BD31-4B8C-83A1-F6EECF244321}">
                <p14:modId xmlns:p14="http://schemas.microsoft.com/office/powerpoint/2010/main" val="387836473"/>
              </p:ext>
            </p:extLst>
          </p:nvPr>
        </p:nvGraphicFramePr>
        <p:xfrm>
          <a:off x="4839359" y="4156264"/>
          <a:ext cx="3908425" cy="989013"/>
        </p:xfrm>
        <a:graphic>
          <a:graphicData uri="http://schemas.openxmlformats.org/presentationml/2006/ole">
            <mc:AlternateContent xmlns:mc="http://schemas.openxmlformats.org/markup-compatibility/2006">
              <mc:Choice xmlns:v="urn:schemas-microsoft-com:vml" Requires="v">
                <p:oleObj spid="_x0000_s126044" name="Equation" r:id="rId3" imgW="1739900" imgH="469900" progId="Equation.3">
                  <p:embed/>
                </p:oleObj>
              </mc:Choice>
              <mc:Fallback>
                <p:oleObj name="Equation" r:id="rId3" imgW="1739900" imgH="469900" progId="Equation.3">
                  <p:embed/>
                  <p:pic>
                    <p:nvPicPr>
                      <p:cNvPr id="0" name=""/>
                      <p:cNvPicPr>
                        <a:picLocks noChangeAspect="1" noChangeArrowheads="1"/>
                      </p:cNvPicPr>
                      <p:nvPr/>
                    </p:nvPicPr>
                    <p:blipFill>
                      <a:blip r:embed="rId4"/>
                      <a:srcRect/>
                      <a:stretch>
                        <a:fillRect/>
                      </a:stretch>
                    </p:blipFill>
                    <p:spPr bwMode="auto">
                      <a:xfrm>
                        <a:off x="4839359" y="4156264"/>
                        <a:ext cx="3908425"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Arrow Connector 8"/>
          <p:cNvCxnSpPr/>
          <p:nvPr/>
        </p:nvCxnSpPr>
        <p:spPr>
          <a:xfrm flipH="1">
            <a:off x="3336976" y="4868775"/>
            <a:ext cx="1502383" cy="7844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4192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 before – </a:t>
            </a:r>
            <a:br>
              <a:rPr lang="en-US" dirty="0" smtClean="0"/>
            </a:br>
            <a:r>
              <a:rPr lang="en-US" dirty="0" smtClean="0"/>
              <a:t>Relevant Questions</a:t>
            </a:r>
            <a:endParaRPr lang="en-US" dirty="0"/>
          </a:p>
        </p:txBody>
      </p:sp>
      <p:sp>
        <p:nvSpPr>
          <p:cNvPr id="3" name="Content Placeholder 2"/>
          <p:cNvSpPr>
            <a:spLocks noGrp="1"/>
          </p:cNvSpPr>
          <p:nvPr>
            <p:ph idx="1"/>
          </p:nvPr>
        </p:nvSpPr>
        <p:spPr>
          <a:xfrm>
            <a:off x="658813" y="2286000"/>
            <a:ext cx="7824787" cy="3840163"/>
          </a:xfrm>
        </p:spPr>
        <p:txBody>
          <a:bodyPr/>
          <a:lstStyle/>
          <a:p>
            <a:r>
              <a:rPr lang="en-US" dirty="0" smtClean="0"/>
              <a:t>How would we quantify the maximum concentration and how it evolves in time? </a:t>
            </a:r>
          </a:p>
          <a:p>
            <a:r>
              <a:rPr lang="en-US" dirty="0" smtClean="0"/>
              <a:t>How do we quantify the position of plume?</a:t>
            </a:r>
          </a:p>
          <a:p>
            <a:r>
              <a:rPr lang="en-US" dirty="0" smtClean="0"/>
              <a:t>How would we quantify the extent of the plume?</a:t>
            </a:r>
          </a:p>
        </p:txBody>
      </p:sp>
      <p:sp>
        <p:nvSpPr>
          <p:cNvPr id="4" name="Oval 3"/>
          <p:cNvSpPr/>
          <p:nvPr/>
        </p:nvSpPr>
        <p:spPr>
          <a:xfrm>
            <a:off x="1021015" y="4432951"/>
            <a:ext cx="6101188" cy="15067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246717" y="4432951"/>
            <a:ext cx="0" cy="150670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932831" y="6670433"/>
            <a:ext cx="6101188"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7" name="Object 4"/>
          <p:cNvGraphicFramePr>
            <a:graphicFrameLocks noChangeAspect="1"/>
          </p:cNvGraphicFramePr>
          <p:nvPr>
            <p:extLst>
              <p:ext uri="{D42A27DB-BD31-4B8C-83A1-F6EECF244321}">
                <p14:modId xmlns:p14="http://schemas.microsoft.com/office/powerpoint/2010/main" val="1727985310"/>
              </p:ext>
            </p:extLst>
          </p:nvPr>
        </p:nvGraphicFramePr>
        <p:xfrm>
          <a:off x="3313096" y="5939656"/>
          <a:ext cx="1517025" cy="730777"/>
        </p:xfrm>
        <a:graphic>
          <a:graphicData uri="http://schemas.openxmlformats.org/presentationml/2006/ole">
            <mc:AlternateContent xmlns:mc="http://schemas.openxmlformats.org/markup-compatibility/2006">
              <mc:Choice xmlns:v="urn:schemas-microsoft-com:vml" Requires="v">
                <p:oleObj spid="_x0000_s127154" name="Equation" r:id="rId3" imgW="889000" imgH="457200" progId="Equation.3">
                  <p:embed/>
                </p:oleObj>
              </mc:Choice>
              <mc:Fallback>
                <p:oleObj name="Equation" r:id="rId3" imgW="889000" imgH="457200" progId="Equation.3">
                  <p:embed/>
                  <p:pic>
                    <p:nvPicPr>
                      <p:cNvPr id="0" name=""/>
                      <p:cNvPicPr>
                        <a:picLocks noChangeAspect="1" noChangeArrowheads="1"/>
                      </p:cNvPicPr>
                      <p:nvPr/>
                    </p:nvPicPr>
                    <p:blipFill>
                      <a:blip r:embed="rId4"/>
                      <a:srcRect/>
                      <a:stretch>
                        <a:fillRect/>
                      </a:stretch>
                    </p:blipFill>
                    <p:spPr bwMode="auto">
                      <a:xfrm>
                        <a:off x="3313096" y="5939656"/>
                        <a:ext cx="1517025" cy="730777"/>
                      </a:xfrm>
                      <a:prstGeom prst="rect">
                        <a:avLst/>
                      </a:prstGeom>
                      <a:noFill/>
                      <a:extLst/>
                    </p:spPr>
                  </p:pic>
                </p:oleObj>
              </mc:Fallback>
            </mc:AlternateContent>
          </a:graphicData>
        </a:graphic>
      </p:graphicFrame>
      <p:graphicFrame>
        <p:nvGraphicFramePr>
          <p:cNvPr id="9" name="Object 4"/>
          <p:cNvGraphicFramePr>
            <a:graphicFrameLocks noChangeAspect="1"/>
          </p:cNvGraphicFramePr>
          <p:nvPr>
            <p:extLst>
              <p:ext uri="{D42A27DB-BD31-4B8C-83A1-F6EECF244321}">
                <p14:modId xmlns:p14="http://schemas.microsoft.com/office/powerpoint/2010/main" val="767473501"/>
              </p:ext>
            </p:extLst>
          </p:nvPr>
        </p:nvGraphicFramePr>
        <p:xfrm>
          <a:off x="7311683" y="4684713"/>
          <a:ext cx="1495425" cy="730250"/>
        </p:xfrm>
        <a:graphic>
          <a:graphicData uri="http://schemas.openxmlformats.org/presentationml/2006/ole">
            <mc:AlternateContent xmlns:mc="http://schemas.openxmlformats.org/markup-compatibility/2006">
              <mc:Choice xmlns:v="urn:schemas-microsoft-com:vml" Requires="v">
                <p:oleObj spid="_x0000_s127155" name="Equation" r:id="rId5" imgW="876300" imgH="457200" progId="Equation.3">
                  <p:embed/>
                </p:oleObj>
              </mc:Choice>
              <mc:Fallback>
                <p:oleObj name="Equation" r:id="rId5" imgW="876300" imgH="457200" progId="Equation.3">
                  <p:embed/>
                  <p:pic>
                    <p:nvPicPr>
                      <p:cNvPr id="0" name=""/>
                      <p:cNvPicPr>
                        <a:picLocks noChangeAspect="1" noChangeArrowheads="1"/>
                      </p:cNvPicPr>
                      <p:nvPr/>
                    </p:nvPicPr>
                    <p:blipFill>
                      <a:blip r:embed="rId6"/>
                      <a:srcRect/>
                      <a:stretch>
                        <a:fillRect/>
                      </a:stretch>
                    </p:blipFill>
                    <p:spPr bwMode="auto">
                      <a:xfrm>
                        <a:off x="7311683" y="4684713"/>
                        <a:ext cx="1495425" cy="730250"/>
                      </a:xfrm>
                      <a:prstGeom prst="rect">
                        <a:avLst/>
                      </a:prstGeom>
                      <a:noFill/>
                      <a:extLst/>
                    </p:spPr>
                  </p:pic>
                </p:oleObj>
              </mc:Fallback>
            </mc:AlternateContent>
          </a:graphicData>
        </a:graphic>
      </p:graphicFrame>
    </p:spTree>
    <p:extLst>
      <p:ext uri="{BB962C8B-B14F-4D97-AF65-F5344CB8AC3E}">
        <p14:creationId xmlns:p14="http://schemas.microsoft.com/office/powerpoint/2010/main" val="804192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General</a:t>
            </a:r>
            <a:endParaRPr lang="en-US" dirty="0"/>
          </a:p>
        </p:txBody>
      </p:sp>
      <p:sp>
        <p:nvSpPr>
          <p:cNvPr id="3" name="Content Placeholder 2"/>
          <p:cNvSpPr>
            <a:spLocks noGrp="1"/>
          </p:cNvSpPr>
          <p:nvPr>
            <p:ph idx="1"/>
          </p:nvPr>
        </p:nvSpPr>
        <p:spPr>
          <a:xfrm>
            <a:off x="882951" y="2261810"/>
            <a:ext cx="7600649" cy="3840163"/>
          </a:xfrm>
        </p:spPr>
        <p:txBody>
          <a:bodyPr>
            <a:normAutofit/>
          </a:bodyPr>
          <a:lstStyle/>
          <a:p>
            <a:r>
              <a:rPr lang="en-US" dirty="0" smtClean="0"/>
              <a:t>The ADE in 2 d is</a:t>
            </a:r>
          </a:p>
          <a:p>
            <a:endParaRPr lang="en-US" dirty="0"/>
          </a:p>
          <a:p>
            <a:endParaRPr lang="en-US" dirty="0" smtClean="0"/>
          </a:p>
          <a:p>
            <a:endParaRPr lang="en-US" dirty="0"/>
          </a:p>
          <a:p>
            <a:r>
              <a:rPr lang="en-US" dirty="0" smtClean="0"/>
              <a:t>Question – why do I only consider velocity in x direction and not also in y?</a:t>
            </a:r>
          </a:p>
          <a:p>
            <a:endParaRPr lang="en-US" dirty="0"/>
          </a:p>
          <a:p>
            <a:pPr marL="0" indent="0">
              <a:buNone/>
            </a:pPr>
            <a:endParaRPr lang="en-US" dirty="0"/>
          </a:p>
          <a:p>
            <a:pPr marL="0" indent="0">
              <a:buNone/>
            </a:pPr>
            <a:endParaRPr lang="en-US" dirty="0" smtClean="0"/>
          </a:p>
        </p:txBody>
      </p:sp>
      <p:graphicFrame>
        <p:nvGraphicFramePr>
          <p:cNvPr id="7" name="Object 2"/>
          <p:cNvGraphicFramePr>
            <a:graphicFrameLocks noChangeAspect="1"/>
          </p:cNvGraphicFramePr>
          <p:nvPr>
            <p:extLst>
              <p:ext uri="{D42A27DB-BD31-4B8C-83A1-F6EECF244321}">
                <p14:modId xmlns:p14="http://schemas.microsoft.com/office/powerpoint/2010/main" val="2340099011"/>
              </p:ext>
            </p:extLst>
          </p:nvPr>
        </p:nvGraphicFramePr>
        <p:xfrm>
          <a:off x="2100263" y="2971195"/>
          <a:ext cx="4833937" cy="1011238"/>
        </p:xfrm>
        <a:graphic>
          <a:graphicData uri="http://schemas.openxmlformats.org/presentationml/2006/ole">
            <mc:AlternateContent xmlns:mc="http://schemas.openxmlformats.org/markup-compatibility/2006">
              <mc:Choice xmlns:v="urn:schemas-microsoft-com:vml" Requires="v">
                <p:oleObj spid="_x0000_s115858" name="Equation" r:id="rId3" imgW="2044700" imgH="457200" progId="Equation.3">
                  <p:embed/>
                </p:oleObj>
              </mc:Choice>
              <mc:Fallback>
                <p:oleObj name="Equation" r:id="rId3" imgW="2044700" imgH="457200" progId="Equation.3">
                  <p:embed/>
                  <p:pic>
                    <p:nvPicPr>
                      <p:cNvPr id="0" name=""/>
                      <p:cNvPicPr>
                        <a:picLocks noChangeAspect="1" noChangeArrowheads="1"/>
                      </p:cNvPicPr>
                      <p:nvPr/>
                    </p:nvPicPr>
                    <p:blipFill>
                      <a:blip r:embed="rId4"/>
                      <a:srcRect/>
                      <a:stretch>
                        <a:fillRect/>
                      </a:stretch>
                    </p:blipFill>
                    <p:spPr bwMode="auto">
                      <a:xfrm>
                        <a:off x="2100263" y="2971195"/>
                        <a:ext cx="4833937" cy="1011238"/>
                      </a:xfrm>
                      <a:prstGeom prst="rect">
                        <a:avLst/>
                      </a:prstGeom>
                      <a:noFill/>
                      <a:extLst/>
                    </p:spPr>
                  </p:pic>
                </p:oleObj>
              </mc:Fallback>
            </mc:AlternateContent>
          </a:graphicData>
        </a:graphic>
      </p:graphicFrame>
    </p:spTree>
    <p:extLst>
      <p:ext uri="{BB962C8B-B14F-4D97-AF65-F5344CB8AC3E}">
        <p14:creationId xmlns:p14="http://schemas.microsoft.com/office/powerpoint/2010/main" val="1164157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Mass Spill</a:t>
            </a:r>
            <a:endParaRPr lang="en-US" dirty="0"/>
          </a:p>
        </p:txBody>
      </p:sp>
      <p:sp>
        <p:nvSpPr>
          <p:cNvPr id="3" name="Content Placeholder 2"/>
          <p:cNvSpPr>
            <a:spLocks noGrp="1"/>
          </p:cNvSpPr>
          <p:nvPr>
            <p:ph idx="1"/>
          </p:nvPr>
        </p:nvSpPr>
        <p:spPr>
          <a:xfrm>
            <a:off x="956352" y="5418667"/>
            <a:ext cx="7527248" cy="707496"/>
          </a:xfrm>
        </p:spPr>
        <p:txBody>
          <a:bodyPr/>
          <a:lstStyle/>
          <a:p>
            <a:r>
              <a:rPr lang="en-US" dirty="0" smtClean="0"/>
              <a:t>M is the mass of the spill</a:t>
            </a:r>
            <a:endParaRPr lang="en-US" dirty="0"/>
          </a:p>
        </p:txBody>
      </p:sp>
      <p:graphicFrame>
        <p:nvGraphicFramePr>
          <p:cNvPr id="4" name="Object 4"/>
          <p:cNvGraphicFramePr>
            <a:graphicFrameLocks noChangeAspect="1"/>
          </p:cNvGraphicFramePr>
          <p:nvPr>
            <p:extLst>
              <p:ext uri="{D42A27DB-BD31-4B8C-83A1-F6EECF244321}">
                <p14:modId xmlns:p14="http://schemas.microsoft.com/office/powerpoint/2010/main" val="677499386"/>
              </p:ext>
            </p:extLst>
          </p:nvPr>
        </p:nvGraphicFramePr>
        <p:xfrm>
          <a:off x="956351" y="3028321"/>
          <a:ext cx="5080000" cy="1655762"/>
        </p:xfrm>
        <a:graphic>
          <a:graphicData uri="http://schemas.openxmlformats.org/presentationml/2006/ole">
            <mc:AlternateContent xmlns:mc="http://schemas.openxmlformats.org/markup-compatibility/2006">
              <mc:Choice xmlns:v="urn:schemas-microsoft-com:vml" Requires="v">
                <p:oleObj spid="_x0000_s144470" name="Equation" r:id="rId3" imgW="2260600" imgH="787400" progId="Equation.3">
                  <p:embed/>
                </p:oleObj>
              </mc:Choice>
              <mc:Fallback>
                <p:oleObj name="Equation" r:id="rId3" imgW="2260600" imgH="787400" progId="Equation.3">
                  <p:embed/>
                  <p:pic>
                    <p:nvPicPr>
                      <p:cNvPr id="0" name=""/>
                      <p:cNvPicPr>
                        <a:picLocks noChangeAspect="1" noChangeArrowheads="1"/>
                      </p:cNvPicPr>
                      <p:nvPr/>
                    </p:nvPicPr>
                    <p:blipFill>
                      <a:blip r:embed="rId4"/>
                      <a:srcRect/>
                      <a:stretch>
                        <a:fillRect/>
                      </a:stretch>
                    </p:blipFill>
                    <p:spPr bwMode="auto">
                      <a:xfrm>
                        <a:off x="956351" y="3028321"/>
                        <a:ext cx="5080000" cy="1655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754214" y="2896558"/>
            <a:ext cx="5422859" cy="1787524"/>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737048" y="3028321"/>
            <a:ext cx="1567519" cy="923330"/>
          </a:xfrm>
          <a:prstGeom prst="rect">
            <a:avLst/>
          </a:prstGeom>
          <a:noFill/>
        </p:spPr>
        <p:txBody>
          <a:bodyPr wrap="none" rtlCol="0">
            <a:spAutoFit/>
          </a:bodyPr>
          <a:lstStyle/>
          <a:p>
            <a:r>
              <a:rPr lang="en-US" dirty="0" smtClean="0"/>
              <a:t>Hopefully this</a:t>
            </a:r>
          </a:p>
          <a:p>
            <a:r>
              <a:rPr lang="en-US" dirty="0"/>
              <a:t>i</a:t>
            </a:r>
            <a:r>
              <a:rPr lang="en-US" dirty="0" smtClean="0"/>
              <a:t>s obvious</a:t>
            </a:r>
          </a:p>
          <a:p>
            <a:r>
              <a:rPr lang="en-US" dirty="0"/>
              <a:t>t</a:t>
            </a:r>
            <a:r>
              <a:rPr lang="en-US" dirty="0" smtClean="0"/>
              <a:t>o you</a:t>
            </a:r>
            <a:endParaRPr lang="en-US" dirty="0"/>
          </a:p>
        </p:txBody>
      </p:sp>
    </p:spTree>
    <p:extLst>
      <p:ext uri="{BB962C8B-B14F-4D97-AF65-F5344CB8AC3E}">
        <p14:creationId xmlns:p14="http://schemas.microsoft.com/office/powerpoint/2010/main" val="4286005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idx="1"/>
          </p:nvPr>
        </p:nvSpPr>
        <p:spPr>
          <a:xfrm>
            <a:off x="834328" y="2286000"/>
            <a:ext cx="7649272" cy="4136571"/>
          </a:xfrm>
        </p:spPr>
        <p:txBody>
          <a:bodyPr>
            <a:normAutofit fontScale="85000" lnSpcReduction="10000"/>
          </a:bodyPr>
          <a:lstStyle/>
          <a:p>
            <a:r>
              <a:rPr lang="en-US" dirty="0" smtClean="0"/>
              <a:t>A spill of a contaminant into an aquifer has occurred. The spill was short and over a small area. The total mass of the spill is 10kg. You know from a recent study that the Darcy velocity of this aquifer is more or less uniform in one direction and of magnitude 2m/day. The effective porosity of the aquifer 0.3. </a:t>
            </a:r>
          </a:p>
          <a:p>
            <a:r>
              <a:rPr lang="en-US" dirty="0" smtClean="0"/>
              <a:t>200m downstream of the spill location is a well field. There are five wells along a line perpendicular to the direction of flow located at y=-20,-10,0,10,20 (where y=0 aligns with the center of mass of the plume). </a:t>
            </a:r>
          </a:p>
          <a:p>
            <a:r>
              <a:rPr lang="en-US" dirty="0" smtClean="0"/>
              <a:t>The molecular diffusion is 1e-9 m^2/s. The longitudinal </a:t>
            </a:r>
            <a:r>
              <a:rPr lang="en-US" dirty="0" err="1" smtClean="0"/>
              <a:t>dispersivity</a:t>
            </a:r>
            <a:r>
              <a:rPr lang="en-US" dirty="0" smtClean="0"/>
              <a:t> is 0.01 m.</a:t>
            </a:r>
          </a:p>
          <a:p>
            <a:r>
              <a:rPr lang="en-US" dirty="0" smtClean="0"/>
              <a:t>Calculate concentration arriving at these well and plot breakthrough curves. </a:t>
            </a:r>
          </a:p>
          <a:p>
            <a:r>
              <a:rPr lang="en-US" dirty="0" smtClean="0"/>
              <a:t>If you recall in one dimension – the area under these curves was a constant – is that the case here?</a:t>
            </a:r>
          </a:p>
          <a:p>
            <a:pPr marL="0" indent="0">
              <a:buNone/>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Moments</a:t>
            </a:r>
            <a:endParaRPr lang="en-US" dirty="0"/>
          </a:p>
        </p:txBody>
      </p:sp>
      <p:sp>
        <p:nvSpPr>
          <p:cNvPr id="3" name="Content Placeholder 2"/>
          <p:cNvSpPr>
            <a:spLocks noGrp="1"/>
          </p:cNvSpPr>
          <p:nvPr>
            <p:ph idx="1"/>
          </p:nvPr>
        </p:nvSpPr>
        <p:spPr>
          <a:xfrm>
            <a:off x="862139" y="2286000"/>
            <a:ext cx="7621461" cy="3840163"/>
          </a:xfrm>
        </p:spPr>
        <p:txBody>
          <a:bodyPr>
            <a:normAutofit/>
          </a:bodyPr>
          <a:lstStyle/>
          <a:p>
            <a:r>
              <a:rPr lang="en-US" dirty="0" smtClean="0"/>
              <a:t>Now moments consider x and y directions</a:t>
            </a:r>
          </a:p>
          <a:p>
            <a:endParaRPr lang="en-US" dirty="0" smtClean="0"/>
          </a:p>
          <a:p>
            <a:endParaRPr lang="en-US" dirty="0" smtClean="0"/>
          </a:p>
          <a:p>
            <a:r>
              <a:rPr lang="en-US" dirty="0" err="1" smtClean="0"/>
              <a:t>Zeroth</a:t>
            </a:r>
            <a:r>
              <a:rPr lang="en-US" dirty="0" smtClean="0"/>
              <a:t> Moment </a:t>
            </a:r>
            <a:r>
              <a:rPr lang="en-US" i="1" dirty="0" smtClean="0"/>
              <a:t>m</a:t>
            </a:r>
            <a:r>
              <a:rPr lang="en-US" i="1" baseline="-25000" dirty="0" smtClean="0"/>
              <a:t>0,0</a:t>
            </a:r>
          </a:p>
          <a:p>
            <a:r>
              <a:rPr lang="en-US" dirty="0" smtClean="0"/>
              <a:t>First Moments </a:t>
            </a:r>
            <a:r>
              <a:rPr lang="en-US" i="1" dirty="0" smtClean="0"/>
              <a:t>m</a:t>
            </a:r>
            <a:r>
              <a:rPr lang="en-US" i="1" baseline="-25000" dirty="0" smtClean="0"/>
              <a:t>1,0 </a:t>
            </a:r>
            <a:r>
              <a:rPr lang="en-US" i="1" dirty="0" smtClean="0"/>
              <a:t>and</a:t>
            </a:r>
            <a:r>
              <a:rPr lang="en-US" i="1" baseline="-25000" dirty="0" smtClean="0"/>
              <a:t> </a:t>
            </a:r>
            <a:r>
              <a:rPr lang="en-US" i="1" dirty="0" smtClean="0"/>
              <a:t>m</a:t>
            </a:r>
            <a:r>
              <a:rPr lang="en-US" i="1" baseline="-25000" dirty="0" smtClean="0"/>
              <a:t>0,1</a:t>
            </a:r>
            <a:endParaRPr lang="en-US" dirty="0" smtClean="0"/>
          </a:p>
          <a:p>
            <a:r>
              <a:rPr lang="en-US" dirty="0" smtClean="0"/>
              <a:t>Second Moment </a:t>
            </a:r>
            <a:r>
              <a:rPr lang="en-US" i="1" dirty="0" smtClean="0"/>
              <a:t>m</a:t>
            </a:r>
            <a:r>
              <a:rPr lang="en-US" i="1" baseline="-25000" dirty="0" smtClean="0"/>
              <a:t>2,0 </a:t>
            </a:r>
            <a:r>
              <a:rPr lang="en-US" i="1" dirty="0"/>
              <a:t>and</a:t>
            </a:r>
            <a:r>
              <a:rPr lang="en-US" i="1" baseline="-25000" dirty="0"/>
              <a:t> </a:t>
            </a:r>
            <a:r>
              <a:rPr lang="en-US" i="1" dirty="0" smtClean="0"/>
              <a:t>m</a:t>
            </a:r>
            <a:r>
              <a:rPr lang="en-US" i="1" baseline="-25000" dirty="0" smtClean="0"/>
              <a:t>0,2</a:t>
            </a:r>
            <a:endParaRPr lang="en-US" dirty="0" smtClean="0"/>
          </a:p>
          <a:p>
            <a:r>
              <a:rPr lang="en-US" dirty="0" smtClean="0"/>
              <a:t>Second Centered Moment  (</a:t>
            </a:r>
            <a:r>
              <a:rPr lang="en-US" i="1" dirty="0" smtClean="0">
                <a:latin typeface="Symbol" charset="2"/>
                <a:cs typeface="Symbol" charset="2"/>
              </a:rPr>
              <a:t>k</a:t>
            </a:r>
            <a:r>
              <a:rPr lang="en-US" i="1" baseline="-25000" dirty="0" smtClean="0"/>
              <a:t>11</a:t>
            </a:r>
            <a:r>
              <a:rPr lang="en-US" i="1" dirty="0" smtClean="0"/>
              <a:t>=m</a:t>
            </a:r>
            <a:r>
              <a:rPr lang="en-US" i="1" baseline="-25000" dirty="0" smtClean="0"/>
              <a:t>2,0</a:t>
            </a:r>
            <a:r>
              <a:rPr lang="en-US" i="1" dirty="0" smtClean="0"/>
              <a:t>-m</a:t>
            </a:r>
            <a:r>
              <a:rPr lang="en-US" i="1" baseline="30000" dirty="0"/>
              <a:t>2</a:t>
            </a:r>
            <a:r>
              <a:rPr lang="en-US" i="1" baseline="-25000" dirty="0" smtClean="0"/>
              <a:t>1,0</a:t>
            </a:r>
            <a:r>
              <a:rPr lang="en-US" i="1" baseline="30000" dirty="0" smtClean="0"/>
              <a:t> </a:t>
            </a:r>
            <a:r>
              <a:rPr lang="en-US" i="1" dirty="0" smtClean="0"/>
              <a:t>, </a:t>
            </a:r>
            <a:r>
              <a:rPr lang="en-US" i="1" dirty="0" smtClean="0">
                <a:latin typeface="Symbol" charset="2"/>
                <a:cs typeface="Symbol" charset="2"/>
              </a:rPr>
              <a:t>k</a:t>
            </a:r>
            <a:r>
              <a:rPr lang="en-US" i="1" baseline="-25000" dirty="0" smtClean="0"/>
              <a:t>22</a:t>
            </a:r>
            <a:r>
              <a:rPr lang="en-US" i="1" dirty="0" smtClean="0"/>
              <a:t>=m</a:t>
            </a:r>
            <a:r>
              <a:rPr lang="en-US" i="1" baseline="-25000" dirty="0" smtClean="0"/>
              <a:t>0,2</a:t>
            </a:r>
            <a:r>
              <a:rPr lang="en-US" i="1" dirty="0" smtClean="0"/>
              <a:t>-m</a:t>
            </a:r>
            <a:r>
              <a:rPr lang="en-US" i="1" baseline="30000" dirty="0" smtClean="0"/>
              <a:t>2</a:t>
            </a:r>
            <a:r>
              <a:rPr lang="en-US" i="1" baseline="-25000" dirty="0" smtClean="0"/>
              <a:t>0,1</a:t>
            </a:r>
            <a:r>
              <a:rPr lang="en-US" i="1" baseline="30000" dirty="0" smtClean="0"/>
              <a:t> </a:t>
            </a:r>
            <a:r>
              <a:rPr lang="en-US" dirty="0" smtClean="0"/>
              <a:t>)</a:t>
            </a:r>
            <a:endParaRPr lang="en-US" dirty="0"/>
          </a:p>
        </p:txBody>
      </p:sp>
      <p:graphicFrame>
        <p:nvGraphicFramePr>
          <p:cNvPr id="45058" name="Object 2"/>
          <p:cNvGraphicFramePr>
            <a:graphicFrameLocks noChangeAspect="1"/>
          </p:cNvGraphicFramePr>
          <p:nvPr>
            <p:extLst>
              <p:ext uri="{D42A27DB-BD31-4B8C-83A1-F6EECF244321}">
                <p14:modId xmlns:p14="http://schemas.microsoft.com/office/powerpoint/2010/main" val="664385871"/>
              </p:ext>
            </p:extLst>
          </p:nvPr>
        </p:nvGraphicFramePr>
        <p:xfrm>
          <a:off x="2398713" y="2711450"/>
          <a:ext cx="4365625" cy="989013"/>
        </p:xfrm>
        <a:graphic>
          <a:graphicData uri="http://schemas.openxmlformats.org/presentationml/2006/ole">
            <mc:AlternateContent xmlns:mc="http://schemas.openxmlformats.org/markup-compatibility/2006">
              <mc:Choice xmlns:v="urn:schemas-microsoft-com:vml" Requires="v">
                <p:oleObj spid="_x0000_s45285" name="Equation" r:id="rId3" imgW="1943100" imgH="469900" progId="Equation.3">
                  <p:embed/>
                </p:oleObj>
              </mc:Choice>
              <mc:Fallback>
                <p:oleObj name="Equation" r:id="rId3" imgW="1943100" imgH="469900" progId="Equation.3">
                  <p:embed/>
                  <p:pic>
                    <p:nvPicPr>
                      <p:cNvPr id="0" name="Picture 2"/>
                      <p:cNvPicPr>
                        <a:picLocks noChangeAspect="1" noChangeArrowheads="1"/>
                      </p:cNvPicPr>
                      <p:nvPr/>
                    </p:nvPicPr>
                    <p:blipFill>
                      <a:blip r:embed="rId4"/>
                      <a:srcRect/>
                      <a:stretch>
                        <a:fillRect/>
                      </a:stretch>
                    </p:blipFill>
                    <p:spPr bwMode="auto">
                      <a:xfrm>
                        <a:off x="2398713" y="2711450"/>
                        <a:ext cx="4365625"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1548191" y="6116953"/>
            <a:ext cx="4826034" cy="369332"/>
          </a:xfrm>
          <a:prstGeom prst="rect">
            <a:avLst/>
          </a:prstGeom>
          <a:noFill/>
        </p:spPr>
        <p:txBody>
          <a:bodyPr wrap="none" rtlCol="0">
            <a:spAutoFit/>
          </a:bodyPr>
          <a:lstStyle/>
          <a:p>
            <a:r>
              <a:rPr lang="en-US" dirty="0" smtClean="0">
                <a:solidFill>
                  <a:srgbClr val="FF0000"/>
                </a:solidFill>
              </a:rPr>
              <a:t>What about the cross moments?? </a:t>
            </a:r>
            <a:r>
              <a:rPr lang="en-US" i="1" dirty="0" smtClean="0">
                <a:solidFill>
                  <a:srgbClr val="FF0000"/>
                </a:solidFill>
              </a:rPr>
              <a:t>m</a:t>
            </a:r>
            <a:r>
              <a:rPr lang="en-US" i="1" baseline="-25000" dirty="0" smtClean="0">
                <a:solidFill>
                  <a:srgbClr val="FF0000"/>
                </a:solidFill>
              </a:rPr>
              <a:t>1,1</a:t>
            </a:r>
            <a:r>
              <a:rPr lang="en-US" dirty="0" smtClean="0">
                <a:solidFill>
                  <a:srgbClr val="FF0000"/>
                </a:solidFill>
              </a:rPr>
              <a:t> and </a:t>
            </a:r>
            <a:r>
              <a:rPr lang="en-US" i="1" dirty="0" smtClean="0">
                <a:solidFill>
                  <a:srgbClr val="FF0000"/>
                </a:solidFill>
              </a:rPr>
              <a:t>m</a:t>
            </a:r>
            <a:r>
              <a:rPr lang="en-US" i="1" baseline="-25000" dirty="0" smtClean="0">
                <a:solidFill>
                  <a:srgbClr val="FF0000"/>
                </a:solidFill>
              </a:rPr>
              <a:t>2,2</a:t>
            </a:r>
            <a:endParaRPr lang="en-US" i="1" baseline="-25000"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Moments</a:t>
            </a:r>
            <a:endParaRPr lang="en-US" dirty="0"/>
          </a:p>
        </p:txBody>
      </p:sp>
      <p:sp>
        <p:nvSpPr>
          <p:cNvPr id="3" name="Content Placeholder 2"/>
          <p:cNvSpPr>
            <a:spLocks noGrp="1"/>
          </p:cNvSpPr>
          <p:nvPr>
            <p:ph idx="1"/>
          </p:nvPr>
        </p:nvSpPr>
        <p:spPr>
          <a:xfrm>
            <a:off x="658813" y="3224384"/>
            <a:ext cx="7824787" cy="2901779"/>
          </a:xfrm>
        </p:spPr>
        <p:txBody>
          <a:bodyPr>
            <a:normAutofit/>
          </a:bodyPr>
          <a:lstStyle/>
          <a:p>
            <a:endParaRPr lang="en-US" dirty="0" smtClean="0"/>
          </a:p>
          <a:p>
            <a:r>
              <a:rPr lang="en-US" dirty="0" err="1" smtClean="0"/>
              <a:t>Zeroth</a:t>
            </a:r>
            <a:r>
              <a:rPr lang="en-US" dirty="0" smtClean="0"/>
              <a:t> Moment – 1		(normalized total mass)</a:t>
            </a:r>
          </a:p>
          <a:p>
            <a:r>
              <a:rPr lang="en-US" dirty="0" smtClean="0"/>
              <a:t>First Moments </a:t>
            </a:r>
            <a:r>
              <a:rPr lang="en-US" i="1" dirty="0" smtClean="0"/>
              <a:t>– m</a:t>
            </a:r>
            <a:r>
              <a:rPr lang="en-US" i="1" baseline="-25000" dirty="0" smtClean="0"/>
              <a:t>1,0</a:t>
            </a:r>
            <a:r>
              <a:rPr lang="en-US" i="1" dirty="0" smtClean="0"/>
              <a:t>=</a:t>
            </a:r>
            <a:r>
              <a:rPr lang="en-US" i="1" dirty="0" err="1"/>
              <a:t>u</a:t>
            </a:r>
            <a:r>
              <a:rPr lang="en-US" i="1" dirty="0" err="1" smtClean="0"/>
              <a:t>t</a:t>
            </a:r>
            <a:r>
              <a:rPr lang="en-US" i="1" dirty="0" smtClean="0"/>
              <a:t>	</a:t>
            </a:r>
            <a:r>
              <a:rPr lang="en-US" dirty="0"/>
              <a:t> and </a:t>
            </a:r>
            <a:r>
              <a:rPr lang="en-US" i="1" dirty="0" smtClean="0"/>
              <a:t>m</a:t>
            </a:r>
            <a:r>
              <a:rPr lang="en-US" i="1" baseline="-25000" dirty="0" smtClean="0"/>
              <a:t>0,1</a:t>
            </a:r>
            <a:r>
              <a:rPr lang="en-US" i="1" dirty="0" smtClean="0"/>
              <a:t>=0</a:t>
            </a:r>
            <a:r>
              <a:rPr lang="en-US" dirty="0"/>
              <a:t>	</a:t>
            </a:r>
            <a:r>
              <a:rPr lang="en-US" dirty="0" smtClean="0"/>
              <a:t>(center of mass)</a:t>
            </a:r>
          </a:p>
          <a:p>
            <a:r>
              <a:rPr lang="en-US" dirty="0" smtClean="0"/>
              <a:t>Second Moments – </a:t>
            </a:r>
            <a:r>
              <a:rPr lang="en-US" i="1" dirty="0" smtClean="0"/>
              <a:t>m</a:t>
            </a:r>
            <a:r>
              <a:rPr lang="en-US" i="1" baseline="-25000" dirty="0"/>
              <a:t>2</a:t>
            </a:r>
            <a:r>
              <a:rPr lang="en-US" i="1" baseline="-25000" dirty="0" smtClean="0"/>
              <a:t>,0</a:t>
            </a:r>
            <a:r>
              <a:rPr lang="en-US" i="1" dirty="0" smtClean="0"/>
              <a:t>=2D</a:t>
            </a:r>
            <a:r>
              <a:rPr lang="en-US" i="1" baseline="-25000" dirty="0" smtClean="0"/>
              <a:t>x</a:t>
            </a:r>
            <a:r>
              <a:rPr lang="en-US" i="1" dirty="0" smtClean="0"/>
              <a:t>t+</a:t>
            </a:r>
            <a:r>
              <a:rPr lang="en-US" i="1" dirty="0"/>
              <a:t>u</a:t>
            </a:r>
            <a:r>
              <a:rPr lang="en-US" i="1" baseline="30000" dirty="0" smtClean="0"/>
              <a:t>2</a:t>
            </a:r>
            <a:r>
              <a:rPr lang="en-US" i="1" dirty="0" smtClean="0"/>
              <a:t>t</a:t>
            </a:r>
            <a:r>
              <a:rPr lang="en-US" i="1" baseline="30000" dirty="0" smtClean="0"/>
              <a:t>2  </a:t>
            </a:r>
            <a:r>
              <a:rPr lang="en-US" i="1" dirty="0" smtClean="0"/>
              <a:t>m</a:t>
            </a:r>
            <a:r>
              <a:rPr lang="en-US" i="1" baseline="-25000" dirty="0" smtClean="0"/>
              <a:t>0,2</a:t>
            </a:r>
            <a:r>
              <a:rPr lang="en-US" i="1" dirty="0" smtClean="0"/>
              <a:t>=2D</a:t>
            </a:r>
            <a:r>
              <a:rPr lang="en-US" i="1" baseline="-25000" dirty="0" smtClean="0"/>
              <a:t>y</a:t>
            </a:r>
            <a:r>
              <a:rPr lang="en-US" i="1" dirty="0" smtClean="0"/>
              <a:t>t</a:t>
            </a:r>
            <a:r>
              <a:rPr lang="en-US" i="1" baseline="30000" dirty="0" smtClean="0"/>
              <a:t> </a:t>
            </a:r>
            <a:r>
              <a:rPr lang="en-US" baseline="30000" dirty="0" smtClean="0"/>
              <a:t>	</a:t>
            </a:r>
          </a:p>
          <a:p>
            <a:r>
              <a:rPr lang="en-US" dirty="0" smtClean="0"/>
              <a:t>Second Centered Moments 	</a:t>
            </a:r>
            <a:r>
              <a:rPr lang="en-US" i="1" dirty="0" smtClean="0">
                <a:latin typeface="Symbol" charset="2"/>
                <a:cs typeface="Symbol" charset="2"/>
              </a:rPr>
              <a:t>k</a:t>
            </a:r>
            <a:r>
              <a:rPr lang="en-US" i="1" baseline="-25000" dirty="0" smtClean="0"/>
              <a:t>11</a:t>
            </a:r>
            <a:r>
              <a:rPr lang="en-US" i="1" dirty="0" smtClean="0"/>
              <a:t>=2D</a:t>
            </a:r>
            <a:r>
              <a:rPr lang="en-US" i="1" baseline="-25000" dirty="0" smtClean="0"/>
              <a:t>x</a:t>
            </a:r>
            <a:r>
              <a:rPr lang="en-US" i="1" dirty="0" smtClean="0"/>
              <a:t>t</a:t>
            </a:r>
            <a:r>
              <a:rPr lang="en-US" i="1" baseline="30000" dirty="0" smtClean="0"/>
              <a:t>  	</a:t>
            </a:r>
            <a:r>
              <a:rPr lang="en-US" i="1" dirty="0" smtClean="0">
                <a:latin typeface="Symbol" charset="2"/>
                <a:cs typeface="Symbol" charset="2"/>
              </a:rPr>
              <a:t>k</a:t>
            </a:r>
            <a:r>
              <a:rPr lang="en-US" i="1" baseline="-25000" dirty="0" smtClean="0"/>
              <a:t>22</a:t>
            </a:r>
            <a:r>
              <a:rPr lang="en-US" i="1" dirty="0" smtClean="0"/>
              <a:t>=</a:t>
            </a:r>
            <a:r>
              <a:rPr lang="en-US" i="1" dirty="0"/>
              <a:t>2D</a:t>
            </a:r>
            <a:r>
              <a:rPr lang="en-US" i="1" baseline="-25000" dirty="0"/>
              <a:t>x</a:t>
            </a:r>
            <a:r>
              <a:rPr lang="en-US" i="1" dirty="0"/>
              <a:t>t</a:t>
            </a:r>
            <a:r>
              <a:rPr lang="en-US" i="1" baseline="30000" dirty="0" smtClean="0"/>
              <a:t> </a:t>
            </a:r>
            <a:endParaRPr lang="en-US" dirty="0"/>
          </a:p>
        </p:txBody>
      </p:sp>
      <p:graphicFrame>
        <p:nvGraphicFramePr>
          <p:cNvPr id="6" name="Object 4"/>
          <p:cNvGraphicFramePr>
            <a:graphicFrameLocks noChangeAspect="1"/>
          </p:cNvGraphicFramePr>
          <p:nvPr>
            <p:extLst>
              <p:ext uri="{D42A27DB-BD31-4B8C-83A1-F6EECF244321}">
                <p14:modId xmlns:p14="http://schemas.microsoft.com/office/powerpoint/2010/main" val="2157275761"/>
              </p:ext>
            </p:extLst>
          </p:nvPr>
        </p:nvGraphicFramePr>
        <p:xfrm>
          <a:off x="2180091" y="1957388"/>
          <a:ext cx="4395787" cy="1470025"/>
        </p:xfrm>
        <a:graphic>
          <a:graphicData uri="http://schemas.openxmlformats.org/presentationml/2006/ole">
            <mc:AlternateContent xmlns:mc="http://schemas.openxmlformats.org/markup-compatibility/2006">
              <mc:Choice xmlns:v="urn:schemas-microsoft-com:vml" Requires="v">
                <p:oleObj spid="_x0000_s47333" name="Equation" r:id="rId3" imgW="1955800" imgH="698500" progId="Equation.3">
                  <p:embed/>
                </p:oleObj>
              </mc:Choice>
              <mc:Fallback>
                <p:oleObj name="Equation" r:id="rId3" imgW="1955800" imgH="698500" progId="Equation.3">
                  <p:embed/>
                  <p:pic>
                    <p:nvPicPr>
                      <p:cNvPr id="0" name=""/>
                      <p:cNvPicPr>
                        <a:picLocks noChangeAspect="1" noChangeArrowheads="1"/>
                      </p:cNvPicPr>
                      <p:nvPr/>
                    </p:nvPicPr>
                    <p:blipFill>
                      <a:blip r:embed="rId4"/>
                      <a:srcRect/>
                      <a:stretch>
                        <a:fillRect/>
                      </a:stretch>
                    </p:blipFill>
                    <p:spPr bwMode="auto">
                      <a:xfrm>
                        <a:off x="2180091" y="1957388"/>
                        <a:ext cx="4395787" cy="147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676572" y="2310190"/>
            <a:ext cx="2139190" cy="646331"/>
          </a:xfrm>
          <a:prstGeom prst="rect">
            <a:avLst/>
          </a:prstGeom>
          <a:noFill/>
        </p:spPr>
        <p:txBody>
          <a:bodyPr wrap="none" rtlCol="0">
            <a:spAutoFit/>
          </a:bodyPr>
          <a:lstStyle/>
          <a:p>
            <a:r>
              <a:rPr lang="en-US" dirty="0" smtClean="0">
                <a:solidFill>
                  <a:srgbClr val="FF0000"/>
                </a:solidFill>
              </a:rPr>
              <a:t>Note I have set R=1</a:t>
            </a:r>
          </a:p>
          <a:p>
            <a:r>
              <a:rPr lang="en-US" dirty="0" smtClean="0">
                <a:solidFill>
                  <a:srgbClr val="FF0000"/>
                </a:solidFill>
              </a:rPr>
              <a:t>Why?</a:t>
            </a:r>
            <a:endParaRPr lang="en-US" dirty="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Question</a:t>
            </a:r>
            <a:endParaRPr lang="en-US" dirty="0"/>
          </a:p>
        </p:txBody>
      </p:sp>
      <p:sp>
        <p:nvSpPr>
          <p:cNvPr id="3" name="Content Placeholder 2"/>
          <p:cNvSpPr>
            <a:spLocks noGrp="1"/>
          </p:cNvSpPr>
          <p:nvPr>
            <p:ph idx="1"/>
          </p:nvPr>
        </p:nvSpPr>
        <p:spPr>
          <a:xfrm>
            <a:off x="658814" y="1959429"/>
            <a:ext cx="7824787" cy="1020849"/>
          </a:xfrm>
        </p:spPr>
        <p:txBody>
          <a:bodyPr/>
          <a:lstStyle/>
          <a:p>
            <a:r>
              <a:rPr lang="en-US" dirty="0" smtClean="0"/>
              <a:t>You have the following graphs for the longitudinal and transverse second centered moments. Can you from these graphs infer the ratio of longitudinal to transverse </a:t>
            </a:r>
            <a:r>
              <a:rPr lang="en-US" dirty="0" err="1" smtClean="0"/>
              <a:t>dispersivities</a:t>
            </a:r>
            <a:r>
              <a:rPr lang="en-US" dirty="0" smtClean="0"/>
              <a:t>.</a:t>
            </a:r>
            <a:endParaRPr lang="en-US" dirty="0"/>
          </a:p>
        </p:txBody>
      </p:sp>
      <p:pic>
        <p:nvPicPr>
          <p:cNvPr id="4" name="Picture 3" descr="moment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7" y="2859617"/>
            <a:ext cx="8826500" cy="35941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lstStyle/>
          <a:p>
            <a:r>
              <a:rPr lang="en-US" dirty="0" smtClean="0"/>
              <a:t>We’ve been assuming that we can treat and aquifer as  two dimensional.</a:t>
            </a:r>
          </a:p>
          <a:p>
            <a:r>
              <a:rPr lang="en-US" dirty="0" smtClean="0"/>
              <a:t>When is it reasonable to do so?</a:t>
            </a:r>
          </a:p>
          <a:p>
            <a:r>
              <a:rPr lang="en-US" dirty="0" smtClean="0"/>
              <a:t>You already know this from streams and rivers – so think about it.</a:t>
            </a:r>
            <a:endParaRPr lang="en-US" dirty="0"/>
          </a:p>
        </p:txBody>
      </p:sp>
    </p:spTree>
    <p:extLst>
      <p:ext uri="{BB962C8B-B14F-4D97-AF65-F5344CB8AC3E}">
        <p14:creationId xmlns:p14="http://schemas.microsoft.com/office/powerpoint/2010/main" val="1271269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Degradation</a:t>
            </a:r>
            <a:endParaRPr lang="en-US" dirty="0"/>
          </a:p>
        </p:txBody>
      </p:sp>
      <p:sp>
        <p:nvSpPr>
          <p:cNvPr id="5" name="Content Placeholder 4"/>
          <p:cNvSpPr>
            <a:spLocks noGrp="1"/>
          </p:cNvSpPr>
          <p:nvPr>
            <p:ph idx="1"/>
          </p:nvPr>
        </p:nvSpPr>
        <p:spPr>
          <a:xfrm>
            <a:off x="508000" y="2286000"/>
            <a:ext cx="7975600" cy="3840163"/>
          </a:xfrm>
        </p:spPr>
        <p:txBody>
          <a:bodyPr/>
          <a:lstStyle/>
          <a:p>
            <a:r>
              <a:rPr lang="en-US" dirty="0" smtClean="0"/>
              <a:t>What if we include first order degradation? Again – let’s set R=1 for simplicity.</a:t>
            </a:r>
            <a:endParaRPr lang="en-US" dirty="0"/>
          </a:p>
        </p:txBody>
      </p:sp>
      <p:graphicFrame>
        <p:nvGraphicFramePr>
          <p:cNvPr id="6" name="Object 2"/>
          <p:cNvGraphicFramePr>
            <a:graphicFrameLocks noChangeAspect="1"/>
          </p:cNvGraphicFramePr>
          <p:nvPr>
            <p:extLst>
              <p:ext uri="{D42A27DB-BD31-4B8C-83A1-F6EECF244321}">
                <p14:modId xmlns:p14="http://schemas.microsoft.com/office/powerpoint/2010/main" val="3549973055"/>
              </p:ext>
            </p:extLst>
          </p:nvPr>
        </p:nvGraphicFramePr>
        <p:xfrm>
          <a:off x="2014915" y="3173185"/>
          <a:ext cx="5041900" cy="1009650"/>
        </p:xfrm>
        <a:graphic>
          <a:graphicData uri="http://schemas.openxmlformats.org/presentationml/2006/ole">
            <mc:AlternateContent xmlns:mc="http://schemas.openxmlformats.org/markup-compatibility/2006">
              <mc:Choice xmlns:v="urn:schemas-microsoft-com:vml" Requires="v">
                <p:oleObj spid="_x0000_s55586" name="Equation" r:id="rId3" imgW="2133600" imgH="457200" progId="Equation.3">
                  <p:embed/>
                </p:oleObj>
              </mc:Choice>
              <mc:Fallback>
                <p:oleObj name="Equation" r:id="rId3" imgW="2133600" imgH="457200" progId="Equation.3">
                  <p:embed/>
                  <p:pic>
                    <p:nvPicPr>
                      <p:cNvPr id="0" name=""/>
                      <p:cNvPicPr>
                        <a:picLocks noChangeAspect="1" noChangeArrowheads="1"/>
                      </p:cNvPicPr>
                      <p:nvPr/>
                    </p:nvPicPr>
                    <p:blipFill>
                      <a:blip r:embed="rId4"/>
                      <a:srcRect/>
                      <a:stretch>
                        <a:fillRect/>
                      </a:stretch>
                    </p:blipFill>
                    <p:spPr bwMode="auto">
                      <a:xfrm>
                        <a:off x="2014915" y="3173185"/>
                        <a:ext cx="5041900" cy="1009650"/>
                      </a:xfrm>
                      <a:prstGeom prst="rect">
                        <a:avLst/>
                      </a:prstGeom>
                      <a:noFill/>
                      <a:extLst/>
                    </p:spPr>
                  </p:pic>
                </p:oleObj>
              </mc:Fallback>
            </mc:AlternateContent>
          </a:graphicData>
        </a:graphic>
      </p:graphicFrame>
      <p:graphicFrame>
        <p:nvGraphicFramePr>
          <p:cNvPr id="7" name="Object 2"/>
          <p:cNvGraphicFramePr>
            <a:graphicFrameLocks noChangeAspect="1"/>
          </p:cNvGraphicFramePr>
          <p:nvPr>
            <p:extLst>
              <p:ext uri="{D42A27DB-BD31-4B8C-83A1-F6EECF244321}">
                <p14:modId xmlns:p14="http://schemas.microsoft.com/office/powerpoint/2010/main" val="2211483181"/>
              </p:ext>
            </p:extLst>
          </p:nvPr>
        </p:nvGraphicFramePr>
        <p:xfrm>
          <a:off x="2606976" y="4391518"/>
          <a:ext cx="3687763" cy="407988"/>
        </p:xfrm>
        <a:graphic>
          <a:graphicData uri="http://schemas.openxmlformats.org/presentationml/2006/ole">
            <mc:AlternateContent xmlns:mc="http://schemas.openxmlformats.org/markup-compatibility/2006">
              <mc:Choice xmlns:v="urn:schemas-microsoft-com:vml" Requires="v">
                <p:oleObj spid="_x0000_s55587" name="Equation" r:id="rId5" imgW="1714500" imgH="203200" progId="Equation.3">
                  <p:embed/>
                </p:oleObj>
              </mc:Choice>
              <mc:Fallback>
                <p:oleObj name="Equation" r:id="rId5" imgW="1714500" imgH="203200" progId="Equation.3">
                  <p:embed/>
                  <p:pic>
                    <p:nvPicPr>
                      <p:cNvPr id="0" name=""/>
                      <p:cNvPicPr>
                        <a:picLocks noChangeAspect="1" noChangeArrowheads="1"/>
                      </p:cNvPicPr>
                      <p:nvPr/>
                    </p:nvPicPr>
                    <p:blipFill>
                      <a:blip r:embed="rId6"/>
                      <a:srcRect/>
                      <a:stretch>
                        <a:fillRect/>
                      </a:stretch>
                    </p:blipFill>
                    <p:spPr bwMode="auto">
                      <a:xfrm>
                        <a:off x="2606976" y="4391518"/>
                        <a:ext cx="3687763"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294191" y="5479143"/>
            <a:ext cx="6151750" cy="646331"/>
          </a:xfrm>
          <a:prstGeom prst="rect">
            <a:avLst/>
          </a:prstGeom>
          <a:noFill/>
        </p:spPr>
        <p:txBody>
          <a:bodyPr wrap="square" rtlCol="0">
            <a:spAutoFit/>
          </a:bodyPr>
          <a:lstStyle/>
          <a:p>
            <a:r>
              <a:rPr lang="en-US" dirty="0" smtClean="0"/>
              <a:t>What do you think the answer will be? Use everything you learned before to justify your answer</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Degradation</a:t>
            </a:r>
            <a:endParaRPr lang="en-US" dirty="0"/>
          </a:p>
        </p:txBody>
      </p:sp>
      <p:graphicFrame>
        <p:nvGraphicFramePr>
          <p:cNvPr id="6" name="Object 2"/>
          <p:cNvGraphicFramePr>
            <a:graphicFrameLocks noChangeAspect="1"/>
          </p:cNvGraphicFramePr>
          <p:nvPr>
            <p:extLst>
              <p:ext uri="{D42A27DB-BD31-4B8C-83A1-F6EECF244321}">
                <p14:modId xmlns:p14="http://schemas.microsoft.com/office/powerpoint/2010/main" val="737031350"/>
              </p:ext>
            </p:extLst>
          </p:nvPr>
        </p:nvGraphicFramePr>
        <p:xfrm>
          <a:off x="1954439" y="2163535"/>
          <a:ext cx="5041900" cy="1009650"/>
        </p:xfrm>
        <a:graphic>
          <a:graphicData uri="http://schemas.openxmlformats.org/presentationml/2006/ole">
            <mc:AlternateContent xmlns:mc="http://schemas.openxmlformats.org/markup-compatibility/2006">
              <mc:Choice xmlns:v="urn:schemas-microsoft-com:vml" Requires="v">
                <p:oleObj spid="_x0000_s145587" name="Equation" r:id="rId3" imgW="2133600" imgH="457200" progId="Equation.3">
                  <p:embed/>
                </p:oleObj>
              </mc:Choice>
              <mc:Fallback>
                <p:oleObj name="Equation" r:id="rId3" imgW="2133600" imgH="457200" progId="Equation.3">
                  <p:embed/>
                  <p:pic>
                    <p:nvPicPr>
                      <p:cNvPr id="0" name=""/>
                      <p:cNvPicPr>
                        <a:picLocks noChangeAspect="1" noChangeArrowheads="1"/>
                      </p:cNvPicPr>
                      <p:nvPr/>
                    </p:nvPicPr>
                    <p:blipFill>
                      <a:blip r:embed="rId4"/>
                      <a:srcRect/>
                      <a:stretch>
                        <a:fillRect/>
                      </a:stretch>
                    </p:blipFill>
                    <p:spPr bwMode="auto">
                      <a:xfrm>
                        <a:off x="1954439" y="2163535"/>
                        <a:ext cx="5041900" cy="1009650"/>
                      </a:xfrm>
                      <a:prstGeom prst="rect">
                        <a:avLst/>
                      </a:prstGeom>
                      <a:noFill/>
                      <a:extLst/>
                    </p:spPr>
                  </p:pic>
                </p:oleObj>
              </mc:Fallback>
            </mc:AlternateContent>
          </a:graphicData>
        </a:graphic>
      </p:graphicFrame>
      <p:graphicFrame>
        <p:nvGraphicFramePr>
          <p:cNvPr id="7" name="Object 2"/>
          <p:cNvGraphicFramePr>
            <a:graphicFrameLocks noChangeAspect="1"/>
          </p:cNvGraphicFramePr>
          <p:nvPr>
            <p:extLst>
              <p:ext uri="{D42A27DB-BD31-4B8C-83A1-F6EECF244321}">
                <p14:modId xmlns:p14="http://schemas.microsoft.com/office/powerpoint/2010/main" val="772784035"/>
              </p:ext>
            </p:extLst>
          </p:nvPr>
        </p:nvGraphicFramePr>
        <p:xfrm>
          <a:off x="2606976" y="3315042"/>
          <a:ext cx="3687763" cy="407988"/>
        </p:xfrm>
        <a:graphic>
          <a:graphicData uri="http://schemas.openxmlformats.org/presentationml/2006/ole">
            <mc:AlternateContent xmlns:mc="http://schemas.openxmlformats.org/markup-compatibility/2006">
              <mc:Choice xmlns:v="urn:schemas-microsoft-com:vml" Requires="v">
                <p:oleObj spid="_x0000_s145588" name="Equation" r:id="rId5" imgW="1714500" imgH="203200" progId="Equation.3">
                  <p:embed/>
                </p:oleObj>
              </mc:Choice>
              <mc:Fallback>
                <p:oleObj name="Equation" r:id="rId5" imgW="1714500" imgH="203200" progId="Equation.3">
                  <p:embed/>
                  <p:pic>
                    <p:nvPicPr>
                      <p:cNvPr id="0" name=""/>
                      <p:cNvPicPr>
                        <a:picLocks noChangeAspect="1" noChangeArrowheads="1"/>
                      </p:cNvPicPr>
                      <p:nvPr/>
                    </p:nvPicPr>
                    <p:blipFill>
                      <a:blip r:embed="rId6"/>
                      <a:srcRect/>
                      <a:stretch>
                        <a:fillRect/>
                      </a:stretch>
                    </p:blipFill>
                    <p:spPr bwMode="auto">
                      <a:xfrm>
                        <a:off x="2606976" y="3315042"/>
                        <a:ext cx="3687763"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294191" y="6156476"/>
            <a:ext cx="6151750" cy="369332"/>
          </a:xfrm>
          <a:prstGeom prst="rect">
            <a:avLst/>
          </a:prstGeom>
          <a:noFill/>
        </p:spPr>
        <p:txBody>
          <a:bodyPr wrap="square" rtlCol="0">
            <a:spAutoFit/>
          </a:bodyPr>
          <a:lstStyle/>
          <a:p>
            <a:r>
              <a:rPr lang="en-US" dirty="0" smtClean="0"/>
              <a:t>Again – just the conservative answer times </a:t>
            </a:r>
            <a:r>
              <a:rPr lang="en-US" dirty="0" err="1" smtClean="0"/>
              <a:t>exp</a:t>
            </a:r>
            <a:r>
              <a:rPr lang="en-US" dirty="0" smtClean="0"/>
              <a:t>(-</a:t>
            </a:r>
            <a:r>
              <a:rPr lang="en-US" dirty="0" err="1" smtClean="0">
                <a:latin typeface="Symbol" charset="2"/>
                <a:cs typeface="Symbol" charset="2"/>
              </a:rPr>
              <a:t>g</a:t>
            </a:r>
            <a:r>
              <a:rPr lang="en-US" dirty="0" err="1" smtClean="0"/>
              <a:t>t</a:t>
            </a:r>
            <a:r>
              <a:rPr lang="en-US" dirty="0" smtClean="0"/>
              <a:t>)</a:t>
            </a:r>
            <a:endParaRPr lang="en-US" dirty="0"/>
          </a:p>
        </p:txBody>
      </p:sp>
      <p:graphicFrame>
        <p:nvGraphicFramePr>
          <p:cNvPr id="9" name="Object 4"/>
          <p:cNvGraphicFramePr>
            <a:graphicFrameLocks noChangeAspect="1"/>
          </p:cNvGraphicFramePr>
          <p:nvPr>
            <p:extLst>
              <p:ext uri="{D42A27DB-BD31-4B8C-83A1-F6EECF244321}">
                <p14:modId xmlns:p14="http://schemas.microsoft.com/office/powerpoint/2010/main" val="4209626700"/>
              </p:ext>
            </p:extLst>
          </p:nvPr>
        </p:nvGraphicFramePr>
        <p:xfrm>
          <a:off x="2144939" y="4578350"/>
          <a:ext cx="4851400" cy="1470025"/>
        </p:xfrm>
        <a:graphic>
          <a:graphicData uri="http://schemas.openxmlformats.org/presentationml/2006/ole">
            <mc:AlternateContent xmlns:mc="http://schemas.openxmlformats.org/markup-compatibility/2006">
              <mc:Choice xmlns:v="urn:schemas-microsoft-com:vml" Requires="v">
                <p:oleObj spid="_x0000_s145589" name="Equation" r:id="rId7" imgW="2159000" imgH="698500" progId="Equation.3">
                  <p:embed/>
                </p:oleObj>
              </mc:Choice>
              <mc:Fallback>
                <p:oleObj name="Equation" r:id="rId7" imgW="2159000" imgH="698500" progId="Equation.3">
                  <p:embed/>
                  <p:pic>
                    <p:nvPicPr>
                      <p:cNvPr id="0" name=""/>
                      <p:cNvPicPr>
                        <a:picLocks noChangeAspect="1" noChangeArrowheads="1"/>
                      </p:cNvPicPr>
                      <p:nvPr/>
                    </p:nvPicPr>
                    <p:blipFill>
                      <a:blip r:embed="rId8"/>
                      <a:srcRect/>
                      <a:stretch>
                        <a:fillRect/>
                      </a:stretch>
                    </p:blipFill>
                    <p:spPr bwMode="auto">
                      <a:xfrm>
                        <a:off x="2144939" y="4578350"/>
                        <a:ext cx="4851400" cy="147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36686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a different boundary condition/setup?</a:t>
            </a:r>
            <a:endParaRPr lang="en-US" dirty="0"/>
          </a:p>
        </p:txBody>
      </p:sp>
      <p:graphicFrame>
        <p:nvGraphicFramePr>
          <p:cNvPr id="8" name="Object 2"/>
          <p:cNvGraphicFramePr>
            <a:graphicFrameLocks noChangeAspect="1"/>
          </p:cNvGraphicFramePr>
          <p:nvPr>
            <p:extLst>
              <p:ext uri="{D42A27DB-BD31-4B8C-83A1-F6EECF244321}">
                <p14:modId xmlns:p14="http://schemas.microsoft.com/office/powerpoint/2010/main" val="2283490020"/>
              </p:ext>
            </p:extLst>
          </p:nvPr>
        </p:nvGraphicFramePr>
        <p:xfrm>
          <a:off x="1838325" y="2713038"/>
          <a:ext cx="5041900" cy="1009650"/>
        </p:xfrm>
        <a:graphic>
          <a:graphicData uri="http://schemas.openxmlformats.org/presentationml/2006/ole">
            <mc:AlternateContent xmlns:mc="http://schemas.openxmlformats.org/markup-compatibility/2006">
              <mc:Choice xmlns:v="urn:schemas-microsoft-com:vml" Requires="v">
                <p:oleObj spid="_x0000_s147599" name="Equation" r:id="rId3" imgW="2133600" imgH="457200" progId="Equation.3">
                  <p:embed/>
                </p:oleObj>
              </mc:Choice>
              <mc:Fallback>
                <p:oleObj name="Equation" r:id="rId3" imgW="2133600" imgH="457200" progId="Equation.3">
                  <p:embed/>
                  <p:pic>
                    <p:nvPicPr>
                      <p:cNvPr id="0" name=""/>
                      <p:cNvPicPr>
                        <a:picLocks noChangeAspect="1" noChangeArrowheads="1"/>
                      </p:cNvPicPr>
                      <p:nvPr/>
                    </p:nvPicPr>
                    <p:blipFill>
                      <a:blip r:embed="rId4"/>
                      <a:srcRect/>
                      <a:stretch>
                        <a:fillRect/>
                      </a:stretch>
                    </p:blipFill>
                    <p:spPr bwMode="auto">
                      <a:xfrm>
                        <a:off x="1838325" y="2713038"/>
                        <a:ext cx="5041900" cy="1009650"/>
                      </a:xfrm>
                      <a:prstGeom prst="rect">
                        <a:avLst/>
                      </a:prstGeom>
                      <a:noFill/>
                      <a:extLst/>
                    </p:spPr>
                  </p:pic>
                </p:oleObj>
              </mc:Fallback>
            </mc:AlternateContent>
          </a:graphicData>
        </a:graphic>
      </p:graphicFrame>
      <p:graphicFrame>
        <p:nvGraphicFramePr>
          <p:cNvPr id="9" name="Object 2"/>
          <p:cNvGraphicFramePr>
            <a:graphicFrameLocks noChangeAspect="1"/>
          </p:cNvGraphicFramePr>
          <p:nvPr>
            <p:extLst>
              <p:ext uri="{D42A27DB-BD31-4B8C-83A1-F6EECF244321}">
                <p14:modId xmlns:p14="http://schemas.microsoft.com/office/powerpoint/2010/main" val="3516724418"/>
              </p:ext>
            </p:extLst>
          </p:nvPr>
        </p:nvGraphicFramePr>
        <p:xfrm>
          <a:off x="3378200" y="4017963"/>
          <a:ext cx="955675" cy="482600"/>
        </p:xfrm>
        <a:graphic>
          <a:graphicData uri="http://schemas.openxmlformats.org/presentationml/2006/ole">
            <mc:AlternateContent xmlns:mc="http://schemas.openxmlformats.org/markup-compatibility/2006">
              <mc:Choice xmlns:v="urn:schemas-microsoft-com:vml" Requires="v">
                <p:oleObj spid="_x0000_s147600" name="Equation" r:id="rId5" imgW="444500" imgH="241300" progId="Equation.3">
                  <p:embed/>
                </p:oleObj>
              </mc:Choice>
              <mc:Fallback>
                <p:oleObj name="Equation" r:id="rId5" imgW="444500" imgH="241300" progId="Equation.3">
                  <p:embed/>
                  <p:pic>
                    <p:nvPicPr>
                      <p:cNvPr id="0" name=""/>
                      <p:cNvPicPr>
                        <a:picLocks noChangeAspect="1" noChangeArrowheads="1"/>
                      </p:cNvPicPr>
                      <p:nvPr/>
                    </p:nvPicPr>
                    <p:blipFill>
                      <a:blip r:embed="rId6"/>
                      <a:srcRect/>
                      <a:stretch>
                        <a:fillRect/>
                      </a:stretch>
                    </p:blipFill>
                    <p:spPr bwMode="auto">
                      <a:xfrm>
                        <a:off x="3378200" y="4017963"/>
                        <a:ext cx="9556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4632476" y="4017963"/>
            <a:ext cx="3685023" cy="369332"/>
          </a:xfrm>
          <a:prstGeom prst="rect">
            <a:avLst/>
          </a:prstGeom>
          <a:noFill/>
        </p:spPr>
        <p:txBody>
          <a:bodyPr wrap="none" rtlCol="0">
            <a:spAutoFit/>
          </a:bodyPr>
          <a:lstStyle/>
          <a:p>
            <a:r>
              <a:rPr lang="en-US" dirty="0"/>
              <a:t>o</a:t>
            </a:r>
            <a:r>
              <a:rPr lang="en-US" dirty="0" smtClean="0"/>
              <a:t>n x=0 between y=-L/2 and y=L/2</a:t>
            </a:r>
            <a:endParaRPr lang="en-US" dirty="0"/>
          </a:p>
        </p:txBody>
      </p:sp>
      <p:sp>
        <p:nvSpPr>
          <p:cNvPr id="5" name="TextBox 4"/>
          <p:cNvSpPr txBox="1"/>
          <p:nvPr/>
        </p:nvSpPr>
        <p:spPr>
          <a:xfrm>
            <a:off x="1534206" y="5551525"/>
            <a:ext cx="4053814" cy="369332"/>
          </a:xfrm>
          <a:prstGeom prst="rect">
            <a:avLst/>
          </a:prstGeom>
          <a:noFill/>
        </p:spPr>
        <p:txBody>
          <a:bodyPr wrap="none" rtlCol="0">
            <a:spAutoFit/>
          </a:bodyPr>
          <a:lstStyle/>
          <a:p>
            <a:r>
              <a:rPr lang="en-US" dirty="0" smtClean="0"/>
              <a:t>Answer is pretty huge – see next page</a:t>
            </a:r>
            <a:r>
              <a:rPr lang="is-IS" dirty="0" smtClean="0"/>
              <a:t>…</a:t>
            </a:r>
            <a:endParaRPr lang="en-US" dirty="0"/>
          </a:p>
        </p:txBody>
      </p:sp>
      <p:sp>
        <p:nvSpPr>
          <p:cNvPr id="6" name="TextBox 5"/>
          <p:cNvSpPr txBox="1"/>
          <p:nvPr/>
        </p:nvSpPr>
        <p:spPr>
          <a:xfrm>
            <a:off x="3561101" y="5144837"/>
            <a:ext cx="3674428" cy="369332"/>
          </a:xfrm>
          <a:prstGeom prst="rect">
            <a:avLst/>
          </a:prstGeom>
          <a:noFill/>
        </p:spPr>
        <p:txBody>
          <a:bodyPr wrap="none" rtlCol="0">
            <a:spAutoFit/>
          </a:bodyPr>
          <a:lstStyle/>
          <a:p>
            <a:r>
              <a:rPr lang="en-US" dirty="0" smtClean="0">
                <a:solidFill>
                  <a:srgbClr val="FF0000"/>
                </a:solidFill>
              </a:rPr>
              <a:t>Think about what this represents</a:t>
            </a:r>
            <a:r>
              <a:rPr lang="is-IS" dirty="0" smtClean="0">
                <a:solidFill>
                  <a:srgbClr val="FF0000"/>
                </a:solidFill>
              </a:rPr>
              <a:t>….</a:t>
            </a:r>
            <a:endParaRPr lang="en-US" dirty="0">
              <a:solidFill>
                <a:srgbClr val="FF0000"/>
              </a:solidFill>
            </a:endParaRPr>
          </a:p>
        </p:txBody>
      </p:sp>
      <p:graphicFrame>
        <p:nvGraphicFramePr>
          <p:cNvPr id="13" name="Object 2"/>
          <p:cNvGraphicFramePr>
            <a:graphicFrameLocks noChangeAspect="1"/>
          </p:cNvGraphicFramePr>
          <p:nvPr>
            <p:extLst>
              <p:ext uri="{D42A27DB-BD31-4B8C-83A1-F6EECF244321}">
                <p14:modId xmlns:p14="http://schemas.microsoft.com/office/powerpoint/2010/main" val="817519193"/>
              </p:ext>
            </p:extLst>
          </p:nvPr>
        </p:nvGraphicFramePr>
        <p:xfrm>
          <a:off x="3378200" y="4624380"/>
          <a:ext cx="1611313" cy="406400"/>
        </p:xfrm>
        <a:graphic>
          <a:graphicData uri="http://schemas.openxmlformats.org/presentationml/2006/ole">
            <mc:AlternateContent xmlns:mc="http://schemas.openxmlformats.org/markup-compatibility/2006">
              <mc:Choice xmlns:v="urn:schemas-microsoft-com:vml" Requires="v">
                <p:oleObj spid="_x0000_s147601" name="Equation" r:id="rId7" imgW="749300" imgH="203200" progId="Equation.3">
                  <p:embed/>
                </p:oleObj>
              </mc:Choice>
              <mc:Fallback>
                <p:oleObj name="Equation" r:id="rId7" imgW="749300" imgH="203200" progId="Equation.3">
                  <p:embed/>
                  <p:pic>
                    <p:nvPicPr>
                      <p:cNvPr id="0" name=""/>
                      <p:cNvPicPr>
                        <a:picLocks noChangeAspect="1" noChangeArrowheads="1"/>
                      </p:cNvPicPr>
                      <p:nvPr/>
                    </p:nvPicPr>
                    <p:blipFill>
                      <a:blip r:embed="rId8"/>
                      <a:srcRect/>
                      <a:stretch>
                        <a:fillRect/>
                      </a:stretch>
                    </p:blipFill>
                    <p:spPr bwMode="auto">
                      <a:xfrm>
                        <a:off x="3378200" y="4624380"/>
                        <a:ext cx="1611313"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55757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Ridiculous Answer..</a:t>
            </a:r>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1070816071"/>
              </p:ext>
            </p:extLst>
          </p:nvPr>
        </p:nvGraphicFramePr>
        <p:xfrm>
          <a:off x="598488" y="2200275"/>
          <a:ext cx="8221662" cy="3446463"/>
        </p:xfrm>
        <a:graphic>
          <a:graphicData uri="http://schemas.openxmlformats.org/presentationml/2006/ole">
            <mc:AlternateContent xmlns:mc="http://schemas.openxmlformats.org/markup-compatibility/2006">
              <mc:Choice xmlns:v="urn:schemas-microsoft-com:vml" Requires="v">
                <p:oleObj spid="_x0000_s148530" name="Equation" r:id="rId3" imgW="3479800" imgH="1562100" progId="Equation.3">
                  <p:embed/>
                </p:oleObj>
              </mc:Choice>
              <mc:Fallback>
                <p:oleObj name="Equation" r:id="rId3" imgW="3479800" imgH="1562100" progId="Equation.3">
                  <p:embed/>
                  <p:pic>
                    <p:nvPicPr>
                      <p:cNvPr id="0" name=""/>
                      <p:cNvPicPr>
                        <a:picLocks noChangeAspect="1" noChangeArrowheads="1"/>
                      </p:cNvPicPr>
                      <p:nvPr/>
                    </p:nvPicPr>
                    <p:blipFill>
                      <a:blip r:embed="rId4"/>
                      <a:srcRect/>
                      <a:stretch>
                        <a:fillRect/>
                      </a:stretch>
                    </p:blipFill>
                    <p:spPr bwMode="auto">
                      <a:xfrm>
                        <a:off x="598488" y="2200275"/>
                        <a:ext cx="8221662" cy="3446463"/>
                      </a:xfrm>
                      <a:prstGeom prst="rect">
                        <a:avLst/>
                      </a:prstGeom>
                      <a:noFill/>
                      <a:extLst/>
                    </p:spPr>
                  </p:pic>
                </p:oleObj>
              </mc:Fallback>
            </mc:AlternateContent>
          </a:graphicData>
        </a:graphic>
      </p:graphicFrame>
      <p:sp>
        <p:nvSpPr>
          <p:cNvPr id="5" name="TextBox 4"/>
          <p:cNvSpPr txBox="1"/>
          <p:nvPr/>
        </p:nvSpPr>
        <p:spPr>
          <a:xfrm>
            <a:off x="1407009" y="6213603"/>
            <a:ext cx="6177405" cy="369332"/>
          </a:xfrm>
          <a:prstGeom prst="rect">
            <a:avLst/>
          </a:prstGeom>
          <a:noFill/>
        </p:spPr>
        <p:txBody>
          <a:bodyPr wrap="none" rtlCol="0">
            <a:spAutoFit/>
          </a:bodyPr>
          <a:lstStyle/>
          <a:p>
            <a:r>
              <a:rPr lang="en-US" dirty="0" smtClean="0">
                <a:solidFill>
                  <a:srgbClr val="FF0000"/>
                </a:solidFill>
              </a:rPr>
              <a:t>But what does it look like? – see </a:t>
            </a:r>
            <a:r>
              <a:rPr lang="en-US" dirty="0" err="1" smtClean="0">
                <a:solidFill>
                  <a:srgbClr val="FF0000"/>
                </a:solidFill>
              </a:rPr>
              <a:t>Matlab</a:t>
            </a:r>
            <a:r>
              <a:rPr lang="en-US" dirty="0" smtClean="0">
                <a:solidFill>
                  <a:srgbClr val="FF0000"/>
                </a:solidFill>
              </a:rPr>
              <a:t> script </a:t>
            </a:r>
            <a:r>
              <a:rPr lang="en-US" dirty="0" err="1" smtClean="0">
                <a:solidFill>
                  <a:srgbClr val="FF0000"/>
                </a:solidFill>
              </a:rPr>
              <a:t>Steadystate.m</a:t>
            </a:r>
            <a:r>
              <a:rPr lang="en-US" dirty="0" smtClean="0">
                <a:solidFill>
                  <a:srgbClr val="FF0000"/>
                </a:solidFill>
              </a:rPr>
              <a:t> </a:t>
            </a:r>
            <a:endParaRPr lang="en-US" dirty="0">
              <a:solidFill>
                <a:srgbClr val="FF0000"/>
              </a:solidFill>
            </a:endParaRPr>
          </a:p>
        </p:txBody>
      </p:sp>
      <p:sp>
        <p:nvSpPr>
          <p:cNvPr id="6" name="TextBox 5"/>
          <p:cNvSpPr txBox="1"/>
          <p:nvPr/>
        </p:nvSpPr>
        <p:spPr>
          <a:xfrm>
            <a:off x="6303354" y="4724179"/>
            <a:ext cx="2456472" cy="923330"/>
          </a:xfrm>
          <a:prstGeom prst="rect">
            <a:avLst/>
          </a:prstGeom>
          <a:noFill/>
        </p:spPr>
        <p:txBody>
          <a:bodyPr wrap="none" rtlCol="0">
            <a:spAutoFit/>
          </a:bodyPr>
          <a:lstStyle/>
          <a:p>
            <a:r>
              <a:rPr lang="en-US" dirty="0" smtClean="0">
                <a:solidFill>
                  <a:srgbClr val="0000FF"/>
                </a:solidFill>
              </a:rPr>
              <a:t>Can you tell if we</a:t>
            </a:r>
          </a:p>
          <a:p>
            <a:r>
              <a:rPr lang="en-US" dirty="0">
                <a:solidFill>
                  <a:srgbClr val="0000FF"/>
                </a:solidFill>
              </a:rPr>
              <a:t>a</a:t>
            </a:r>
            <a:r>
              <a:rPr lang="en-US" dirty="0" smtClean="0">
                <a:solidFill>
                  <a:srgbClr val="0000FF"/>
                </a:solidFill>
              </a:rPr>
              <a:t>re neglecting anything</a:t>
            </a:r>
          </a:p>
          <a:p>
            <a:r>
              <a:rPr lang="en-US" dirty="0">
                <a:solidFill>
                  <a:srgbClr val="0000FF"/>
                </a:solidFill>
              </a:rPr>
              <a:t>i</a:t>
            </a:r>
            <a:r>
              <a:rPr lang="en-US" dirty="0" smtClean="0">
                <a:solidFill>
                  <a:srgbClr val="0000FF"/>
                </a:solidFill>
              </a:rPr>
              <a:t>n this solution?</a:t>
            </a:r>
            <a:endParaRPr lang="en-US" dirty="0">
              <a:solidFill>
                <a:srgbClr val="0000FF"/>
              </a:solidFill>
            </a:endParaRPr>
          </a:p>
        </p:txBody>
      </p:sp>
    </p:spTree>
    <p:extLst>
      <p:ext uri="{BB962C8B-B14F-4D97-AF65-F5344CB8AC3E}">
        <p14:creationId xmlns:p14="http://schemas.microsoft.com/office/powerpoint/2010/main" val="2598402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advection velocity u?</a:t>
            </a:r>
            <a:endParaRPr lang="en-US" dirty="0"/>
          </a:p>
        </p:txBody>
      </p:sp>
      <p:sp>
        <p:nvSpPr>
          <p:cNvPr id="3" name="Content Placeholder 2"/>
          <p:cNvSpPr>
            <a:spLocks noGrp="1"/>
          </p:cNvSpPr>
          <p:nvPr>
            <p:ph idx="1"/>
          </p:nvPr>
        </p:nvSpPr>
        <p:spPr>
          <a:xfrm>
            <a:off x="931333" y="3314095"/>
            <a:ext cx="7552267" cy="2951238"/>
          </a:xfrm>
        </p:spPr>
        <p:txBody>
          <a:bodyPr>
            <a:normAutofit/>
          </a:bodyPr>
          <a:lstStyle/>
          <a:p>
            <a:r>
              <a:rPr lang="en-US" dirty="0" smtClean="0"/>
              <a:t>Typically in groundwater systems we measure the Darcy velocity using Darcy’s law</a:t>
            </a:r>
          </a:p>
          <a:p>
            <a:endParaRPr lang="en-US" dirty="0"/>
          </a:p>
          <a:p>
            <a:r>
              <a:rPr lang="en-US" dirty="0" smtClean="0"/>
              <a:t>Is velocity u just </a:t>
            </a:r>
            <a:r>
              <a:rPr lang="en-US" i="1" dirty="0" err="1" smtClean="0"/>
              <a:t>q</a:t>
            </a:r>
            <a:r>
              <a:rPr lang="en-US" i="1" baseline="-25000" dirty="0" err="1" smtClean="0"/>
              <a:t>x</a:t>
            </a:r>
            <a:r>
              <a:rPr lang="en-US" dirty="0" smtClean="0"/>
              <a:t>?</a:t>
            </a:r>
          </a:p>
          <a:p>
            <a:r>
              <a:rPr lang="en-US" dirty="0" smtClean="0"/>
              <a:t>No – Darcy velocity is not the speed at which water actually moves, but a volume averaged velocity, which does not distinguish between fluid and solid phase in porous medium</a:t>
            </a:r>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604498253"/>
              </p:ext>
            </p:extLst>
          </p:nvPr>
        </p:nvGraphicFramePr>
        <p:xfrm>
          <a:off x="2100263" y="2197100"/>
          <a:ext cx="4833937" cy="1011238"/>
        </p:xfrm>
        <a:graphic>
          <a:graphicData uri="http://schemas.openxmlformats.org/presentationml/2006/ole">
            <mc:AlternateContent xmlns:mc="http://schemas.openxmlformats.org/markup-compatibility/2006">
              <mc:Choice xmlns:v="urn:schemas-microsoft-com:vml" Requires="v">
                <p:oleObj spid="_x0000_s117020" name="Equation" r:id="rId3" imgW="2044700" imgH="457200" progId="Equation.3">
                  <p:embed/>
                </p:oleObj>
              </mc:Choice>
              <mc:Fallback>
                <p:oleObj name="Equation" r:id="rId3" imgW="2044700" imgH="457200" progId="Equation.3">
                  <p:embed/>
                  <p:pic>
                    <p:nvPicPr>
                      <p:cNvPr id="0" name=""/>
                      <p:cNvPicPr>
                        <a:picLocks noChangeAspect="1" noChangeArrowheads="1"/>
                      </p:cNvPicPr>
                      <p:nvPr/>
                    </p:nvPicPr>
                    <p:blipFill>
                      <a:blip r:embed="rId4"/>
                      <a:srcRect/>
                      <a:stretch>
                        <a:fillRect/>
                      </a:stretch>
                    </p:blipFill>
                    <p:spPr bwMode="auto">
                      <a:xfrm>
                        <a:off x="2100263" y="2197100"/>
                        <a:ext cx="4833937" cy="1011238"/>
                      </a:xfrm>
                      <a:prstGeom prst="rect">
                        <a:avLst/>
                      </a:prstGeom>
                      <a:noFill/>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157122485"/>
              </p:ext>
            </p:extLst>
          </p:nvPr>
        </p:nvGraphicFramePr>
        <p:xfrm>
          <a:off x="3516767" y="4136232"/>
          <a:ext cx="1651000" cy="449262"/>
        </p:xfrm>
        <a:graphic>
          <a:graphicData uri="http://schemas.openxmlformats.org/presentationml/2006/ole">
            <mc:AlternateContent xmlns:mc="http://schemas.openxmlformats.org/markup-compatibility/2006">
              <mc:Choice xmlns:v="urn:schemas-microsoft-com:vml" Requires="v">
                <p:oleObj spid="_x0000_s117021" name="Equation" r:id="rId5" imgW="698500" imgH="203200" progId="Equation.3">
                  <p:embed/>
                </p:oleObj>
              </mc:Choice>
              <mc:Fallback>
                <p:oleObj name="Equation" r:id="rId5" imgW="698500" imgH="203200" progId="Equation.3">
                  <p:embed/>
                  <p:pic>
                    <p:nvPicPr>
                      <p:cNvPr id="0" name=""/>
                      <p:cNvPicPr>
                        <a:picLocks noChangeAspect="1" noChangeArrowheads="1"/>
                      </p:cNvPicPr>
                      <p:nvPr/>
                    </p:nvPicPr>
                    <p:blipFill>
                      <a:blip r:embed="rId6"/>
                      <a:srcRect/>
                      <a:stretch>
                        <a:fillRect/>
                      </a:stretch>
                    </p:blipFill>
                    <p:spPr bwMode="auto">
                      <a:xfrm>
                        <a:off x="3516767" y="4136232"/>
                        <a:ext cx="1651000" cy="449262"/>
                      </a:xfrm>
                      <a:prstGeom prst="rect">
                        <a:avLst/>
                      </a:prstGeom>
                      <a:noFill/>
                      <a:extLst/>
                    </p:spPr>
                  </p:pic>
                </p:oleObj>
              </mc:Fallback>
            </mc:AlternateContent>
          </a:graphicData>
        </a:graphic>
      </p:graphicFrame>
      <p:sp>
        <p:nvSpPr>
          <p:cNvPr id="6" name="Oval 5"/>
          <p:cNvSpPr/>
          <p:nvPr/>
        </p:nvSpPr>
        <p:spPr>
          <a:xfrm>
            <a:off x="2794000" y="2197100"/>
            <a:ext cx="1245810" cy="1011238"/>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075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parameter</a:t>
            </a:r>
            <a:endParaRPr lang="en-US" dirty="0"/>
          </a:p>
        </p:txBody>
      </p:sp>
      <p:sp>
        <p:nvSpPr>
          <p:cNvPr id="3" name="Content Placeholder 2"/>
          <p:cNvSpPr>
            <a:spLocks noGrp="1"/>
          </p:cNvSpPr>
          <p:nvPr>
            <p:ph idx="1"/>
          </p:nvPr>
        </p:nvSpPr>
        <p:spPr>
          <a:xfrm>
            <a:off x="658813" y="2286000"/>
            <a:ext cx="7824787" cy="3840163"/>
          </a:xfrm>
        </p:spPr>
        <p:txBody>
          <a:bodyPr>
            <a:normAutofit/>
          </a:bodyPr>
          <a:lstStyle/>
          <a:p>
            <a:r>
              <a:rPr lang="en-US" dirty="0" smtClean="0"/>
              <a:t>In the </a:t>
            </a:r>
            <a:r>
              <a:rPr lang="en-US" dirty="0" err="1" smtClean="0"/>
              <a:t>Matlab</a:t>
            </a:r>
            <a:r>
              <a:rPr lang="en-US" dirty="0" smtClean="0"/>
              <a:t> script </a:t>
            </a:r>
            <a:r>
              <a:rPr lang="en-US" dirty="0" err="1">
                <a:solidFill>
                  <a:schemeClr val="tx1"/>
                </a:solidFill>
              </a:rPr>
              <a:t>Steadystate.m</a:t>
            </a:r>
            <a:r>
              <a:rPr lang="en-US" dirty="0">
                <a:solidFill>
                  <a:schemeClr val="tx1"/>
                </a:solidFill>
              </a:rPr>
              <a:t> </a:t>
            </a:r>
            <a:r>
              <a:rPr lang="en-US" dirty="0" smtClean="0">
                <a:solidFill>
                  <a:schemeClr val="tx1"/>
                </a:solidFill>
              </a:rPr>
              <a:t>we start with parameters	</a:t>
            </a:r>
            <a:endParaRPr lang="en-US" dirty="0">
              <a:solidFill>
                <a:schemeClr val="tx1"/>
              </a:solidFill>
            </a:endParaRPr>
          </a:p>
          <a:p>
            <a:pPr lvl="1"/>
            <a:r>
              <a:rPr lang="en-US" dirty="0">
                <a:solidFill>
                  <a:schemeClr val="tx1"/>
                </a:solidFill>
              </a:rPr>
              <a:t>u=0.01; </a:t>
            </a:r>
          </a:p>
          <a:p>
            <a:pPr lvl="1"/>
            <a:r>
              <a:rPr lang="en-US" dirty="0" err="1">
                <a:solidFill>
                  <a:schemeClr val="tx1"/>
                </a:solidFill>
              </a:rPr>
              <a:t>alpha_L</a:t>
            </a:r>
            <a:r>
              <a:rPr lang="en-US" dirty="0">
                <a:solidFill>
                  <a:schemeClr val="tx1"/>
                </a:solidFill>
              </a:rPr>
              <a:t>=1; </a:t>
            </a:r>
          </a:p>
          <a:p>
            <a:pPr lvl="1"/>
            <a:r>
              <a:rPr lang="en-US" dirty="0" err="1">
                <a:solidFill>
                  <a:schemeClr val="tx1"/>
                </a:solidFill>
              </a:rPr>
              <a:t>alpha_T</a:t>
            </a:r>
            <a:r>
              <a:rPr lang="en-US" dirty="0">
                <a:solidFill>
                  <a:schemeClr val="tx1"/>
                </a:solidFill>
              </a:rPr>
              <a:t>=</a:t>
            </a:r>
            <a:r>
              <a:rPr lang="en-US" dirty="0" err="1">
                <a:solidFill>
                  <a:schemeClr val="tx1"/>
                </a:solidFill>
              </a:rPr>
              <a:t>alpha_L</a:t>
            </a:r>
            <a:r>
              <a:rPr lang="en-US" dirty="0">
                <a:solidFill>
                  <a:schemeClr val="tx1"/>
                </a:solidFill>
              </a:rPr>
              <a:t>/10;</a:t>
            </a:r>
          </a:p>
          <a:p>
            <a:pPr lvl="1"/>
            <a:r>
              <a:rPr lang="en-US" dirty="0">
                <a:solidFill>
                  <a:schemeClr val="tx1"/>
                </a:solidFill>
              </a:rPr>
              <a:t>C0=1;</a:t>
            </a:r>
          </a:p>
          <a:p>
            <a:pPr lvl="1"/>
            <a:r>
              <a:rPr lang="en-US" dirty="0">
                <a:solidFill>
                  <a:schemeClr val="tx1"/>
                </a:solidFill>
              </a:rPr>
              <a:t>L=1; </a:t>
            </a:r>
          </a:p>
          <a:p>
            <a:pPr lvl="1"/>
            <a:r>
              <a:rPr lang="en-US" dirty="0" smtClean="0">
                <a:solidFill>
                  <a:schemeClr val="tx1"/>
                </a:solidFill>
              </a:rPr>
              <a:t>gamma=</a:t>
            </a:r>
            <a:r>
              <a:rPr lang="en-US" dirty="0">
                <a:solidFill>
                  <a:schemeClr val="tx1"/>
                </a:solidFill>
              </a:rPr>
              <a:t>0.1;</a:t>
            </a:r>
          </a:p>
          <a:p>
            <a:pPr lvl="1"/>
            <a:r>
              <a:rPr lang="en-US" dirty="0">
                <a:solidFill>
                  <a:schemeClr val="tx1"/>
                </a:solidFill>
              </a:rPr>
              <a:t>t=10</a:t>
            </a:r>
            <a:r>
              <a:rPr lang="en-US" dirty="0" smtClean="0">
                <a:solidFill>
                  <a:schemeClr val="tx1"/>
                </a:solidFill>
              </a:rPr>
              <a:t>;</a:t>
            </a:r>
          </a:p>
          <a:p>
            <a:r>
              <a:rPr lang="en-US" dirty="0" smtClean="0">
                <a:solidFill>
                  <a:schemeClr val="tx1"/>
                </a:solidFill>
              </a:rPr>
              <a:t>Plot this solution and then vary them to see influence</a:t>
            </a:r>
            <a:endParaRPr lang="en-US" dirty="0">
              <a:solidFill>
                <a:schemeClr val="tx1"/>
              </a:solidFill>
            </a:endParaRPr>
          </a:p>
          <a:p>
            <a:endParaRPr lang="en-US" dirty="0"/>
          </a:p>
        </p:txBody>
      </p:sp>
    </p:spTree>
    <p:extLst>
      <p:ext uri="{BB962C8B-B14F-4D97-AF65-F5344CB8AC3E}">
        <p14:creationId xmlns:p14="http://schemas.microsoft.com/office/powerpoint/2010/main" val="2021939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Steady State?</a:t>
            </a:r>
            <a:endParaRPr lang="en-US" dirty="0"/>
          </a:p>
        </p:txBody>
      </p:sp>
      <p:sp>
        <p:nvSpPr>
          <p:cNvPr id="4" name="Content Placeholder 2"/>
          <p:cNvSpPr>
            <a:spLocks noGrp="1"/>
          </p:cNvSpPr>
          <p:nvPr>
            <p:ph idx="1"/>
          </p:nvPr>
        </p:nvSpPr>
        <p:spPr>
          <a:xfrm>
            <a:off x="658813" y="2286000"/>
            <a:ext cx="7824787" cy="3840163"/>
          </a:xfrm>
        </p:spPr>
        <p:txBody>
          <a:bodyPr/>
          <a:lstStyle/>
          <a:p>
            <a:r>
              <a:rPr lang="en-US" dirty="0" smtClean="0"/>
              <a:t>Consider steady state and a source</a:t>
            </a:r>
          </a:p>
          <a:p>
            <a:endParaRPr lang="en-US" dirty="0"/>
          </a:p>
          <a:p>
            <a:endParaRPr lang="en-US" dirty="0" smtClean="0"/>
          </a:p>
          <a:p>
            <a:endParaRPr lang="en-US" dirty="0"/>
          </a:p>
          <a:p>
            <a:endParaRPr lang="en-US" dirty="0" smtClean="0"/>
          </a:p>
          <a:p>
            <a:endParaRPr lang="en-US" dirty="0" smtClean="0"/>
          </a:p>
        </p:txBody>
      </p:sp>
      <p:graphicFrame>
        <p:nvGraphicFramePr>
          <p:cNvPr id="5" name="Object 2"/>
          <p:cNvGraphicFramePr>
            <a:graphicFrameLocks noChangeAspect="1"/>
          </p:cNvGraphicFramePr>
          <p:nvPr>
            <p:extLst>
              <p:ext uri="{D42A27DB-BD31-4B8C-83A1-F6EECF244321}">
                <p14:modId xmlns:p14="http://schemas.microsoft.com/office/powerpoint/2010/main" val="953449068"/>
              </p:ext>
            </p:extLst>
          </p:nvPr>
        </p:nvGraphicFramePr>
        <p:xfrm>
          <a:off x="1838325" y="2713038"/>
          <a:ext cx="5041900" cy="1009650"/>
        </p:xfrm>
        <a:graphic>
          <a:graphicData uri="http://schemas.openxmlformats.org/presentationml/2006/ole">
            <mc:AlternateContent xmlns:mc="http://schemas.openxmlformats.org/markup-compatibility/2006">
              <mc:Choice xmlns:v="urn:schemas-microsoft-com:vml" Requires="v">
                <p:oleObj spid="_x0000_s149609" name="Equation" r:id="rId3" imgW="2133600" imgH="457200" progId="Equation.3">
                  <p:embed/>
                </p:oleObj>
              </mc:Choice>
              <mc:Fallback>
                <p:oleObj name="Equation" r:id="rId3" imgW="2133600" imgH="457200" progId="Equation.3">
                  <p:embed/>
                  <p:pic>
                    <p:nvPicPr>
                      <p:cNvPr id="0" name=""/>
                      <p:cNvPicPr>
                        <a:picLocks noChangeAspect="1" noChangeArrowheads="1"/>
                      </p:cNvPicPr>
                      <p:nvPr/>
                    </p:nvPicPr>
                    <p:blipFill>
                      <a:blip r:embed="rId4"/>
                      <a:srcRect/>
                      <a:stretch>
                        <a:fillRect/>
                      </a:stretch>
                    </p:blipFill>
                    <p:spPr bwMode="auto">
                      <a:xfrm>
                        <a:off x="1838325" y="2713038"/>
                        <a:ext cx="5041900" cy="1009650"/>
                      </a:xfrm>
                      <a:prstGeom prst="rect">
                        <a:avLst/>
                      </a:prstGeom>
                      <a:noFill/>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308572871"/>
              </p:ext>
            </p:extLst>
          </p:nvPr>
        </p:nvGraphicFramePr>
        <p:xfrm>
          <a:off x="3378200" y="4017963"/>
          <a:ext cx="955675" cy="482600"/>
        </p:xfrm>
        <a:graphic>
          <a:graphicData uri="http://schemas.openxmlformats.org/presentationml/2006/ole">
            <mc:AlternateContent xmlns:mc="http://schemas.openxmlformats.org/markup-compatibility/2006">
              <mc:Choice xmlns:v="urn:schemas-microsoft-com:vml" Requires="v">
                <p:oleObj spid="_x0000_s149610" name="Equation" r:id="rId5" imgW="444500" imgH="241300" progId="Equation.3">
                  <p:embed/>
                </p:oleObj>
              </mc:Choice>
              <mc:Fallback>
                <p:oleObj name="Equation" r:id="rId5" imgW="444500" imgH="241300" progId="Equation.3">
                  <p:embed/>
                  <p:pic>
                    <p:nvPicPr>
                      <p:cNvPr id="0" name=""/>
                      <p:cNvPicPr>
                        <a:picLocks noChangeAspect="1" noChangeArrowheads="1"/>
                      </p:cNvPicPr>
                      <p:nvPr/>
                    </p:nvPicPr>
                    <p:blipFill>
                      <a:blip r:embed="rId6"/>
                      <a:srcRect/>
                      <a:stretch>
                        <a:fillRect/>
                      </a:stretch>
                    </p:blipFill>
                    <p:spPr bwMode="auto">
                      <a:xfrm>
                        <a:off x="3378200" y="4017963"/>
                        <a:ext cx="9556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4632476" y="4017963"/>
            <a:ext cx="3685023" cy="369332"/>
          </a:xfrm>
          <a:prstGeom prst="rect">
            <a:avLst/>
          </a:prstGeom>
          <a:noFill/>
        </p:spPr>
        <p:txBody>
          <a:bodyPr wrap="none" rtlCol="0">
            <a:spAutoFit/>
          </a:bodyPr>
          <a:lstStyle/>
          <a:p>
            <a:r>
              <a:rPr lang="en-US" dirty="0"/>
              <a:t>o</a:t>
            </a:r>
            <a:r>
              <a:rPr lang="en-US" dirty="0" smtClean="0"/>
              <a:t>n x=0 between y=-L/2 and y=L/2</a:t>
            </a:r>
            <a:endParaRPr lang="en-US" dirty="0"/>
          </a:p>
        </p:txBody>
      </p:sp>
      <p:graphicFrame>
        <p:nvGraphicFramePr>
          <p:cNvPr id="8" name="Object 2"/>
          <p:cNvGraphicFramePr>
            <a:graphicFrameLocks noChangeAspect="1"/>
          </p:cNvGraphicFramePr>
          <p:nvPr>
            <p:extLst>
              <p:ext uri="{D42A27DB-BD31-4B8C-83A1-F6EECF244321}">
                <p14:modId xmlns:p14="http://schemas.microsoft.com/office/powerpoint/2010/main" val="4294755217"/>
              </p:ext>
            </p:extLst>
          </p:nvPr>
        </p:nvGraphicFramePr>
        <p:xfrm>
          <a:off x="3378200" y="4624380"/>
          <a:ext cx="1611313" cy="406400"/>
        </p:xfrm>
        <a:graphic>
          <a:graphicData uri="http://schemas.openxmlformats.org/presentationml/2006/ole">
            <mc:AlternateContent xmlns:mc="http://schemas.openxmlformats.org/markup-compatibility/2006">
              <mc:Choice xmlns:v="urn:schemas-microsoft-com:vml" Requires="v">
                <p:oleObj spid="_x0000_s149611" name="Equation" r:id="rId7" imgW="749300" imgH="203200" progId="Equation.3">
                  <p:embed/>
                </p:oleObj>
              </mc:Choice>
              <mc:Fallback>
                <p:oleObj name="Equation" r:id="rId7" imgW="749300" imgH="203200" progId="Equation.3">
                  <p:embed/>
                  <p:pic>
                    <p:nvPicPr>
                      <p:cNvPr id="0" name=""/>
                      <p:cNvPicPr>
                        <a:picLocks noChangeAspect="1" noChangeArrowheads="1"/>
                      </p:cNvPicPr>
                      <p:nvPr/>
                    </p:nvPicPr>
                    <p:blipFill>
                      <a:blip r:embed="rId8"/>
                      <a:srcRect/>
                      <a:stretch>
                        <a:fillRect/>
                      </a:stretch>
                    </p:blipFill>
                    <p:spPr bwMode="auto">
                      <a:xfrm>
                        <a:off x="3378200" y="4624380"/>
                        <a:ext cx="1611313"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Arrow Connector 9"/>
          <p:cNvCxnSpPr/>
          <p:nvPr/>
        </p:nvCxnSpPr>
        <p:spPr>
          <a:xfrm flipV="1">
            <a:off x="1838325" y="2888890"/>
            <a:ext cx="676859" cy="7097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475302" y="5234118"/>
            <a:ext cx="3717146" cy="369332"/>
          </a:xfrm>
          <a:prstGeom prst="rect">
            <a:avLst/>
          </a:prstGeom>
          <a:noFill/>
        </p:spPr>
        <p:txBody>
          <a:bodyPr wrap="none" rtlCol="0">
            <a:spAutoFit/>
          </a:bodyPr>
          <a:lstStyle/>
          <a:p>
            <a:r>
              <a:rPr lang="en-US" dirty="0" smtClean="0"/>
              <a:t>Doe this plume reach a steady state?</a:t>
            </a:r>
            <a:endParaRPr lang="en-US" dirty="0"/>
          </a:p>
        </p:txBody>
      </p:sp>
    </p:spTree>
    <p:extLst>
      <p:ext uri="{BB962C8B-B14F-4D97-AF65-F5344CB8AC3E}">
        <p14:creationId xmlns:p14="http://schemas.microsoft.com/office/powerpoint/2010/main" val="479405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Steady State</a:t>
            </a:r>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3553908185"/>
              </p:ext>
            </p:extLst>
          </p:nvPr>
        </p:nvGraphicFramePr>
        <p:xfrm>
          <a:off x="1160463" y="2454275"/>
          <a:ext cx="4830762" cy="2689225"/>
        </p:xfrm>
        <a:graphic>
          <a:graphicData uri="http://schemas.openxmlformats.org/presentationml/2006/ole">
            <mc:AlternateContent xmlns:mc="http://schemas.openxmlformats.org/markup-compatibility/2006">
              <mc:Choice xmlns:v="urn:schemas-microsoft-com:vml" Requires="v">
                <p:oleObj spid="_x0000_s150556" name="Equation" r:id="rId3" imgW="2044700" imgH="1219200" progId="Equation.3">
                  <p:embed/>
                </p:oleObj>
              </mc:Choice>
              <mc:Fallback>
                <p:oleObj name="Equation" r:id="rId3" imgW="2044700" imgH="1219200" progId="Equation.3">
                  <p:embed/>
                  <p:pic>
                    <p:nvPicPr>
                      <p:cNvPr id="0" name=""/>
                      <p:cNvPicPr>
                        <a:picLocks noChangeAspect="1" noChangeArrowheads="1"/>
                      </p:cNvPicPr>
                      <p:nvPr/>
                    </p:nvPicPr>
                    <p:blipFill>
                      <a:blip r:embed="rId4"/>
                      <a:srcRect/>
                      <a:stretch>
                        <a:fillRect/>
                      </a:stretch>
                    </p:blipFill>
                    <p:spPr bwMode="auto">
                      <a:xfrm>
                        <a:off x="1160463" y="2454275"/>
                        <a:ext cx="4830762" cy="2689225"/>
                      </a:xfrm>
                      <a:prstGeom prst="rect">
                        <a:avLst/>
                      </a:prstGeom>
                      <a:noFill/>
                      <a:extLst/>
                    </p:spPr>
                  </p:pic>
                </p:oleObj>
              </mc:Fallback>
            </mc:AlternateContent>
          </a:graphicData>
        </a:graphic>
      </p:graphicFrame>
      <p:sp>
        <p:nvSpPr>
          <p:cNvPr id="5" name="TextBox 4"/>
          <p:cNvSpPr txBox="1"/>
          <p:nvPr/>
        </p:nvSpPr>
        <p:spPr>
          <a:xfrm>
            <a:off x="1407009" y="5578545"/>
            <a:ext cx="6026479" cy="646331"/>
          </a:xfrm>
          <a:prstGeom prst="rect">
            <a:avLst/>
          </a:prstGeom>
          <a:noFill/>
        </p:spPr>
        <p:txBody>
          <a:bodyPr wrap="square" rtlCol="0">
            <a:spAutoFit/>
          </a:bodyPr>
          <a:lstStyle/>
          <a:p>
            <a:r>
              <a:rPr lang="en-US" dirty="0" smtClean="0">
                <a:solidFill>
                  <a:srgbClr val="FF0000"/>
                </a:solidFill>
              </a:rPr>
              <a:t>Do you see what happened? – Any estimate for how long it might take to reach steady state?</a:t>
            </a:r>
            <a:endParaRPr lang="en-US" dirty="0">
              <a:solidFill>
                <a:srgbClr val="FF0000"/>
              </a:solidFill>
            </a:endParaRPr>
          </a:p>
        </p:txBody>
      </p:sp>
    </p:spTree>
    <p:extLst>
      <p:ext uri="{BB962C8B-B14F-4D97-AF65-F5344CB8AC3E}">
        <p14:creationId xmlns:p14="http://schemas.microsoft.com/office/powerpoint/2010/main" val="2368076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idx="1"/>
          </p:nvPr>
        </p:nvSpPr>
        <p:spPr>
          <a:xfrm>
            <a:off x="658813" y="2124123"/>
            <a:ext cx="7824787" cy="4238906"/>
          </a:xfrm>
        </p:spPr>
        <p:txBody>
          <a:bodyPr>
            <a:normAutofit fontScale="92500" lnSpcReduction="10000"/>
          </a:bodyPr>
          <a:lstStyle/>
          <a:p>
            <a:r>
              <a:rPr lang="en-US" dirty="0" smtClean="0"/>
              <a:t>There is a continuous source of NAPL leaching toxins into an aquifer where the background flow is uniform with Darcy velocity 2m/day. The aquifer porosity is 0.25 and the longitudinal </a:t>
            </a:r>
            <a:r>
              <a:rPr lang="en-US" dirty="0" err="1" smtClean="0"/>
              <a:t>dispersivity</a:t>
            </a:r>
            <a:r>
              <a:rPr lang="en-US" dirty="0" smtClean="0"/>
              <a:t> is 0.01m.</a:t>
            </a:r>
          </a:p>
          <a:p>
            <a:r>
              <a:rPr lang="en-US" dirty="0" smtClean="0"/>
              <a:t>The NAPL source aligns perpendicular to the flow and spans a width of 50 meters. Its concentration is 5g/liter.</a:t>
            </a:r>
          </a:p>
          <a:p>
            <a:r>
              <a:rPr lang="en-US" dirty="0" smtClean="0"/>
              <a:t> In the absence of reaction how far down stream do you have to go along the plume centerline (where concentrations are highest) to get a concentration 10</a:t>
            </a:r>
            <a:r>
              <a:rPr lang="en-US" baseline="30000" dirty="0" smtClean="0"/>
              <a:t>4</a:t>
            </a:r>
            <a:r>
              <a:rPr lang="en-US" dirty="0" smtClean="0"/>
              <a:t> times smaller than the source concentration.</a:t>
            </a:r>
          </a:p>
          <a:p>
            <a:r>
              <a:rPr lang="en-US" dirty="0" smtClean="0"/>
              <a:t>By adding bacteria you can induce first order chemical reaction and the rate can be controlled based on the type and amount of bacteria you put in. If you need the distance where the concentration is </a:t>
            </a:r>
            <a:r>
              <a:rPr lang="en-US" dirty="0"/>
              <a:t>10</a:t>
            </a:r>
            <a:r>
              <a:rPr lang="en-US" baseline="30000" dirty="0"/>
              <a:t>4</a:t>
            </a:r>
            <a:r>
              <a:rPr lang="en-US" dirty="0"/>
              <a:t> times smaller than the source </a:t>
            </a:r>
            <a:r>
              <a:rPr lang="en-US" dirty="0" smtClean="0"/>
              <a:t>concentration to be </a:t>
            </a:r>
            <a:r>
              <a:rPr lang="en-US" dirty="0" smtClean="0"/>
              <a:t>10</a:t>
            </a:r>
            <a:r>
              <a:rPr lang="en-US" baseline="30000" dirty="0" smtClean="0"/>
              <a:t>11</a:t>
            </a:r>
            <a:r>
              <a:rPr lang="en-US" dirty="0" smtClean="0"/>
              <a:t> times smaller than what </a:t>
            </a:r>
            <a:r>
              <a:rPr lang="en-US" dirty="0" smtClean="0"/>
              <a:t>you calculated before, what reaction rate do you need to impose.</a:t>
            </a:r>
            <a:endParaRPr lang="en-US" dirty="0"/>
          </a:p>
        </p:txBody>
      </p:sp>
    </p:spTree>
    <p:extLst>
      <p:ext uri="{BB962C8B-B14F-4D97-AF65-F5344CB8AC3E}">
        <p14:creationId xmlns:p14="http://schemas.microsoft.com/office/powerpoint/2010/main" val="370095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advection velocity</a:t>
            </a:r>
            <a:endParaRPr lang="en-US" dirty="0"/>
          </a:p>
        </p:txBody>
      </p:sp>
      <p:sp>
        <p:nvSpPr>
          <p:cNvPr id="3" name="Content Placeholder 2"/>
          <p:cNvSpPr>
            <a:spLocks noGrp="1"/>
          </p:cNvSpPr>
          <p:nvPr>
            <p:ph idx="1"/>
          </p:nvPr>
        </p:nvSpPr>
        <p:spPr>
          <a:xfrm>
            <a:off x="931333" y="3314095"/>
            <a:ext cx="7552267" cy="2951238"/>
          </a:xfrm>
        </p:spPr>
        <p:txBody>
          <a:bodyPr>
            <a:normAutofit/>
          </a:bodyPr>
          <a:lstStyle/>
          <a:p>
            <a:r>
              <a:rPr lang="en-US" dirty="0" smtClean="0"/>
              <a:t>Typically in groundwater systems we measure the Darcy velocity using Darcy’s law</a:t>
            </a:r>
          </a:p>
          <a:p>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488466564"/>
              </p:ext>
            </p:extLst>
          </p:nvPr>
        </p:nvGraphicFramePr>
        <p:xfrm>
          <a:off x="2100263" y="2197100"/>
          <a:ext cx="4833937" cy="1011238"/>
        </p:xfrm>
        <a:graphic>
          <a:graphicData uri="http://schemas.openxmlformats.org/presentationml/2006/ole">
            <mc:AlternateContent xmlns:mc="http://schemas.openxmlformats.org/markup-compatibility/2006">
              <mc:Choice xmlns:v="urn:schemas-microsoft-com:vml" Requires="v">
                <p:oleObj spid="_x0000_s118184" name="Equation" r:id="rId3" imgW="2044700" imgH="457200" progId="Equation.3">
                  <p:embed/>
                </p:oleObj>
              </mc:Choice>
              <mc:Fallback>
                <p:oleObj name="Equation" r:id="rId3" imgW="2044700" imgH="457200" progId="Equation.3">
                  <p:embed/>
                  <p:pic>
                    <p:nvPicPr>
                      <p:cNvPr id="0" name=""/>
                      <p:cNvPicPr>
                        <a:picLocks noChangeAspect="1" noChangeArrowheads="1"/>
                      </p:cNvPicPr>
                      <p:nvPr/>
                    </p:nvPicPr>
                    <p:blipFill>
                      <a:blip r:embed="rId4"/>
                      <a:srcRect/>
                      <a:stretch>
                        <a:fillRect/>
                      </a:stretch>
                    </p:blipFill>
                    <p:spPr bwMode="auto">
                      <a:xfrm>
                        <a:off x="2100263" y="2197100"/>
                        <a:ext cx="4833937" cy="1011238"/>
                      </a:xfrm>
                      <a:prstGeom prst="rect">
                        <a:avLst/>
                      </a:prstGeom>
                      <a:noFill/>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921070603"/>
              </p:ext>
            </p:extLst>
          </p:nvPr>
        </p:nvGraphicFramePr>
        <p:xfrm>
          <a:off x="1784733" y="4325937"/>
          <a:ext cx="1681163" cy="898525"/>
        </p:xfrm>
        <a:graphic>
          <a:graphicData uri="http://schemas.openxmlformats.org/presentationml/2006/ole">
            <mc:AlternateContent xmlns:mc="http://schemas.openxmlformats.org/markup-compatibility/2006">
              <mc:Choice xmlns:v="urn:schemas-microsoft-com:vml" Requires="v">
                <p:oleObj spid="_x0000_s118185" name="Equation" r:id="rId5" imgW="711200" imgH="406400" progId="Equation.3">
                  <p:embed/>
                </p:oleObj>
              </mc:Choice>
              <mc:Fallback>
                <p:oleObj name="Equation" r:id="rId5" imgW="711200" imgH="406400" progId="Equation.3">
                  <p:embed/>
                  <p:pic>
                    <p:nvPicPr>
                      <p:cNvPr id="0" name=""/>
                      <p:cNvPicPr>
                        <a:picLocks noChangeAspect="1" noChangeArrowheads="1"/>
                      </p:cNvPicPr>
                      <p:nvPr/>
                    </p:nvPicPr>
                    <p:blipFill>
                      <a:blip r:embed="rId6"/>
                      <a:srcRect/>
                      <a:stretch>
                        <a:fillRect/>
                      </a:stretch>
                    </p:blipFill>
                    <p:spPr bwMode="auto">
                      <a:xfrm>
                        <a:off x="1784733" y="4325937"/>
                        <a:ext cx="1681163" cy="898525"/>
                      </a:xfrm>
                      <a:prstGeom prst="rect">
                        <a:avLst/>
                      </a:prstGeom>
                      <a:noFill/>
                      <a:extLst/>
                    </p:spPr>
                  </p:pic>
                </p:oleObj>
              </mc:Fallback>
            </mc:AlternateContent>
          </a:graphicData>
        </a:graphic>
      </p:graphicFrame>
      <p:graphicFrame>
        <p:nvGraphicFramePr>
          <p:cNvPr id="6" name="Object 3"/>
          <p:cNvGraphicFramePr>
            <a:graphicFrameLocks noChangeAspect="1"/>
          </p:cNvGraphicFramePr>
          <p:nvPr>
            <p:extLst>
              <p:ext uri="{D42A27DB-BD31-4B8C-83A1-F6EECF244321}">
                <p14:modId xmlns:p14="http://schemas.microsoft.com/office/powerpoint/2010/main" val="974898918"/>
              </p:ext>
            </p:extLst>
          </p:nvPr>
        </p:nvGraphicFramePr>
        <p:xfrm>
          <a:off x="4942416" y="4303712"/>
          <a:ext cx="982663" cy="920750"/>
        </p:xfrm>
        <a:graphic>
          <a:graphicData uri="http://schemas.openxmlformats.org/presentationml/2006/ole">
            <mc:AlternateContent xmlns:mc="http://schemas.openxmlformats.org/markup-compatibility/2006">
              <mc:Choice xmlns:v="urn:schemas-microsoft-com:vml" Requires="v">
                <p:oleObj spid="_x0000_s118186" name="Equation" r:id="rId7" imgW="457200" imgH="457200" progId="Equation.3">
                  <p:embed/>
                </p:oleObj>
              </mc:Choice>
              <mc:Fallback>
                <p:oleObj name="Equation" r:id="rId7" imgW="457200" imgH="457200" progId="Equation.3">
                  <p:embed/>
                  <p:pic>
                    <p:nvPicPr>
                      <p:cNvPr id="0" name=""/>
                      <p:cNvPicPr>
                        <a:picLocks noChangeAspect="1" noChangeArrowheads="1"/>
                      </p:cNvPicPr>
                      <p:nvPr/>
                    </p:nvPicPr>
                    <p:blipFill>
                      <a:blip r:embed="rId8"/>
                      <a:srcRect/>
                      <a:stretch>
                        <a:fillRect/>
                      </a:stretch>
                    </p:blipFill>
                    <p:spPr bwMode="auto">
                      <a:xfrm>
                        <a:off x="4942416" y="4303712"/>
                        <a:ext cx="982663"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4765522" y="5556480"/>
            <a:ext cx="2304763" cy="369332"/>
          </a:xfrm>
          <a:prstGeom prst="rect">
            <a:avLst/>
          </a:prstGeom>
          <a:noFill/>
        </p:spPr>
        <p:txBody>
          <a:bodyPr wrap="none" rtlCol="0">
            <a:spAutoFit/>
          </a:bodyPr>
          <a:lstStyle/>
          <a:p>
            <a:r>
              <a:rPr lang="en-US" i="1" dirty="0"/>
              <a:t>n</a:t>
            </a:r>
            <a:r>
              <a:rPr lang="en-US" i="1" baseline="-25000" dirty="0" smtClean="0"/>
              <a:t>e</a:t>
            </a:r>
            <a:r>
              <a:rPr lang="en-US" dirty="0" smtClean="0"/>
              <a:t> – effective porosity</a:t>
            </a:r>
            <a:endParaRPr lang="en-US" dirty="0"/>
          </a:p>
        </p:txBody>
      </p:sp>
      <p:sp>
        <p:nvSpPr>
          <p:cNvPr id="8" name="Right Arrow 7"/>
          <p:cNvSpPr/>
          <p:nvPr/>
        </p:nvSpPr>
        <p:spPr>
          <a:xfrm>
            <a:off x="3664855" y="4717143"/>
            <a:ext cx="1100667" cy="338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253241" y="4451047"/>
            <a:ext cx="2626102" cy="646331"/>
          </a:xfrm>
          <a:prstGeom prst="rect">
            <a:avLst/>
          </a:prstGeom>
          <a:noFill/>
        </p:spPr>
        <p:txBody>
          <a:bodyPr wrap="none" rtlCol="0">
            <a:spAutoFit/>
          </a:bodyPr>
          <a:lstStyle/>
          <a:p>
            <a:r>
              <a:rPr lang="en-US" dirty="0" smtClean="0"/>
              <a:t>This is the actual average</a:t>
            </a:r>
          </a:p>
          <a:p>
            <a:r>
              <a:rPr lang="en-US" dirty="0" smtClean="0"/>
              <a:t>Pore water velocity</a:t>
            </a:r>
            <a:endParaRPr lang="en-US" dirty="0"/>
          </a:p>
        </p:txBody>
      </p:sp>
      <p:sp>
        <p:nvSpPr>
          <p:cNvPr id="10" name="Oval 9"/>
          <p:cNvSpPr/>
          <p:nvPr/>
        </p:nvSpPr>
        <p:spPr>
          <a:xfrm>
            <a:off x="2794000" y="2197100"/>
            <a:ext cx="1245810" cy="1011238"/>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924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66" y="565109"/>
            <a:ext cx="7824788" cy="1323041"/>
          </a:xfrm>
        </p:spPr>
        <p:txBody>
          <a:bodyPr/>
          <a:lstStyle/>
          <a:p>
            <a:r>
              <a:rPr lang="en-US" dirty="0" smtClean="0"/>
              <a:t>What about the Dispersion Term</a:t>
            </a:r>
            <a:endParaRPr lang="en-US" dirty="0"/>
          </a:p>
        </p:txBody>
      </p:sp>
      <p:sp>
        <p:nvSpPr>
          <p:cNvPr id="3" name="Content Placeholder 2"/>
          <p:cNvSpPr>
            <a:spLocks noGrp="1"/>
          </p:cNvSpPr>
          <p:nvPr>
            <p:ph idx="1"/>
          </p:nvPr>
        </p:nvSpPr>
        <p:spPr>
          <a:xfrm>
            <a:off x="684730" y="3308122"/>
            <a:ext cx="7757746" cy="2195211"/>
          </a:xfrm>
        </p:spPr>
        <p:txBody>
          <a:bodyPr>
            <a:normAutofit lnSpcReduction="10000"/>
          </a:bodyPr>
          <a:lstStyle/>
          <a:p>
            <a:r>
              <a:rPr lang="en-US" dirty="0" smtClean="0"/>
              <a:t>As before dispersion causes ‘spreading’ of the solute plume</a:t>
            </a:r>
          </a:p>
          <a:p>
            <a:r>
              <a:rPr lang="en-US" dirty="0" smtClean="0"/>
              <a:t>It is composed of two component </a:t>
            </a:r>
          </a:p>
          <a:p>
            <a:pPr lvl="1"/>
            <a:r>
              <a:rPr lang="en-US" dirty="0" smtClean="0"/>
              <a:t>molecular diffusion </a:t>
            </a:r>
          </a:p>
          <a:p>
            <a:pPr lvl="1"/>
            <a:r>
              <a:rPr lang="en-US" dirty="0" smtClean="0"/>
              <a:t>mechanical dispersion </a:t>
            </a:r>
          </a:p>
          <a:p>
            <a:pPr lvl="1"/>
            <a:r>
              <a:rPr lang="en-US" dirty="0" smtClean="0"/>
              <a:t>These can not be distinguished on the Darcy scale and so are lumped together</a:t>
            </a:r>
            <a:endParaRPr lang="en-US" dirty="0"/>
          </a:p>
        </p:txBody>
      </p:sp>
      <p:graphicFrame>
        <p:nvGraphicFramePr>
          <p:cNvPr id="1027" name="Object 3"/>
          <p:cNvGraphicFramePr>
            <a:graphicFrameLocks noChangeAspect="1"/>
          </p:cNvGraphicFramePr>
          <p:nvPr>
            <p:extLst>
              <p:ext uri="{D42A27DB-BD31-4B8C-83A1-F6EECF244321}">
                <p14:modId xmlns:p14="http://schemas.microsoft.com/office/powerpoint/2010/main" val="1240114028"/>
              </p:ext>
            </p:extLst>
          </p:nvPr>
        </p:nvGraphicFramePr>
        <p:xfrm>
          <a:off x="1404938" y="5818188"/>
          <a:ext cx="2157412" cy="357187"/>
        </p:xfrm>
        <a:graphic>
          <a:graphicData uri="http://schemas.openxmlformats.org/presentationml/2006/ole">
            <mc:AlternateContent xmlns:mc="http://schemas.openxmlformats.org/markup-compatibility/2006">
              <mc:Choice xmlns:v="urn:schemas-microsoft-com:vml" Requires="v">
                <p:oleObj spid="_x0000_s32190" name="Equation" r:id="rId3" imgW="1003300" imgH="177800" progId="Equation.3">
                  <p:embed/>
                </p:oleObj>
              </mc:Choice>
              <mc:Fallback>
                <p:oleObj name="Equation" r:id="rId3" imgW="1003300" imgH="1778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38" y="5818188"/>
                        <a:ext cx="2157412" cy="357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2"/>
          <p:cNvGraphicFramePr>
            <a:graphicFrameLocks noChangeAspect="1"/>
          </p:cNvGraphicFramePr>
          <p:nvPr>
            <p:extLst>
              <p:ext uri="{D42A27DB-BD31-4B8C-83A1-F6EECF244321}">
                <p14:modId xmlns:p14="http://schemas.microsoft.com/office/powerpoint/2010/main" val="3066897963"/>
              </p:ext>
            </p:extLst>
          </p:nvPr>
        </p:nvGraphicFramePr>
        <p:xfrm>
          <a:off x="2100263" y="2197100"/>
          <a:ext cx="4833937" cy="1011238"/>
        </p:xfrm>
        <a:graphic>
          <a:graphicData uri="http://schemas.openxmlformats.org/presentationml/2006/ole">
            <mc:AlternateContent xmlns:mc="http://schemas.openxmlformats.org/markup-compatibility/2006">
              <mc:Choice xmlns:v="urn:schemas-microsoft-com:vml" Requires="v">
                <p:oleObj spid="_x0000_s32191" name="Equation" r:id="rId5" imgW="2044700" imgH="457200" progId="Equation.3">
                  <p:embed/>
                </p:oleObj>
              </mc:Choice>
              <mc:Fallback>
                <p:oleObj name="Equation" r:id="rId5" imgW="2044700" imgH="457200" progId="Equation.3">
                  <p:embed/>
                  <p:pic>
                    <p:nvPicPr>
                      <p:cNvPr id="0" name=""/>
                      <p:cNvPicPr>
                        <a:picLocks noChangeAspect="1" noChangeArrowheads="1"/>
                      </p:cNvPicPr>
                      <p:nvPr/>
                    </p:nvPicPr>
                    <p:blipFill>
                      <a:blip r:embed="rId6"/>
                      <a:srcRect/>
                      <a:stretch>
                        <a:fillRect/>
                      </a:stretch>
                    </p:blipFill>
                    <p:spPr bwMode="auto">
                      <a:xfrm>
                        <a:off x="2100263" y="2197100"/>
                        <a:ext cx="4833937" cy="1011238"/>
                      </a:xfrm>
                      <a:prstGeom prst="rect">
                        <a:avLst/>
                      </a:prstGeom>
                      <a:noFill/>
                      <a:extLst/>
                    </p:spPr>
                  </p:pic>
                </p:oleObj>
              </mc:Fallback>
            </mc:AlternateContent>
          </a:graphicData>
        </a:graphic>
      </p:graphicFrame>
      <p:sp>
        <p:nvSpPr>
          <p:cNvPr id="10" name="Oval 9"/>
          <p:cNvSpPr/>
          <p:nvPr/>
        </p:nvSpPr>
        <p:spPr>
          <a:xfrm>
            <a:off x="4257523" y="2197100"/>
            <a:ext cx="2769809" cy="1011238"/>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Diffusion</a:t>
            </a:r>
            <a:endParaRPr lang="en-US" dirty="0"/>
          </a:p>
        </p:txBody>
      </p:sp>
      <p:sp>
        <p:nvSpPr>
          <p:cNvPr id="3" name="Content Placeholder 2"/>
          <p:cNvSpPr>
            <a:spLocks noGrp="1"/>
          </p:cNvSpPr>
          <p:nvPr>
            <p:ph idx="1"/>
          </p:nvPr>
        </p:nvSpPr>
        <p:spPr>
          <a:xfrm>
            <a:off x="546948" y="2286000"/>
            <a:ext cx="7936652" cy="4402667"/>
          </a:xfrm>
        </p:spPr>
        <p:txBody>
          <a:bodyPr>
            <a:normAutofit/>
          </a:bodyPr>
          <a:lstStyle/>
          <a:p>
            <a:r>
              <a:rPr lang="en-US" b="1" dirty="0" smtClean="0"/>
              <a:t>Diffusion</a:t>
            </a:r>
            <a:r>
              <a:rPr lang="en-US" dirty="0" smtClean="0"/>
              <a:t> describes the spread of </a:t>
            </a:r>
            <a:r>
              <a:rPr lang="en-US" dirty="0" smtClean="0">
                <a:hlinkClick r:id="rId3" tooltip="Particle"/>
              </a:rPr>
              <a:t>particles</a:t>
            </a:r>
            <a:r>
              <a:rPr lang="en-US" dirty="0" smtClean="0"/>
              <a:t> through </a:t>
            </a:r>
            <a:r>
              <a:rPr lang="en-US" b="1" dirty="0" smtClean="0"/>
              <a:t>random</a:t>
            </a:r>
            <a:r>
              <a:rPr lang="en-US" dirty="0" smtClean="0"/>
              <a:t> motion from regions of higher </a:t>
            </a:r>
            <a:r>
              <a:rPr lang="en-US" dirty="0" smtClean="0">
                <a:hlinkClick r:id="rId4" tooltip="Concentration"/>
              </a:rPr>
              <a:t>concentration</a:t>
            </a:r>
            <a:r>
              <a:rPr lang="en-US" dirty="0" smtClean="0"/>
              <a:t> to regions of lower concentration.</a:t>
            </a:r>
          </a:p>
          <a:p>
            <a:r>
              <a:rPr lang="en-US" dirty="0" err="1" smtClean="0"/>
              <a:t>Fick’s</a:t>
            </a:r>
            <a:r>
              <a:rPr lang="en-US" dirty="0" smtClean="0"/>
              <a:t> Law  - diffusive flux</a:t>
            </a:r>
          </a:p>
          <a:p>
            <a:endParaRPr lang="en-US" dirty="0" smtClean="0"/>
          </a:p>
          <a:p>
            <a:endParaRPr lang="en-US" dirty="0" smtClean="0"/>
          </a:p>
          <a:p>
            <a:r>
              <a:rPr lang="en-US" dirty="0" smtClean="0"/>
              <a:t>The diffusion coefficient depends on the materials, temperature, electrical fields, etc.</a:t>
            </a:r>
          </a:p>
          <a:p>
            <a:r>
              <a:rPr lang="en-US" dirty="0" smtClean="0"/>
              <a:t>Typically not as large as mechanical dispersion (but this is context specific)</a:t>
            </a:r>
            <a:endParaRPr lang="en-US" dirty="0"/>
          </a:p>
        </p:txBody>
      </p:sp>
      <p:graphicFrame>
        <p:nvGraphicFramePr>
          <p:cNvPr id="32771" name="Object 3"/>
          <p:cNvGraphicFramePr>
            <a:graphicFrameLocks noChangeAspect="1"/>
          </p:cNvGraphicFramePr>
          <p:nvPr>
            <p:extLst>
              <p:ext uri="{D42A27DB-BD31-4B8C-83A1-F6EECF244321}">
                <p14:modId xmlns:p14="http://schemas.microsoft.com/office/powerpoint/2010/main" val="1540600958"/>
              </p:ext>
            </p:extLst>
          </p:nvPr>
        </p:nvGraphicFramePr>
        <p:xfrm>
          <a:off x="2365754" y="3923920"/>
          <a:ext cx="1993900" cy="817562"/>
        </p:xfrm>
        <a:graphic>
          <a:graphicData uri="http://schemas.openxmlformats.org/presentationml/2006/ole">
            <mc:AlternateContent xmlns:mc="http://schemas.openxmlformats.org/markup-compatibility/2006">
              <mc:Choice xmlns:v="urn:schemas-microsoft-com:vml" Requires="v">
                <p:oleObj spid="_x0000_s33131" name="Equation" r:id="rId5" imgW="927100" imgH="406400" progId="Equation.3">
                  <p:embed/>
                </p:oleObj>
              </mc:Choice>
              <mc:Fallback>
                <p:oleObj name="Equation" r:id="rId5" imgW="927100" imgH="406400" progId="Equation.3">
                  <p:embed/>
                  <p:pic>
                    <p:nvPicPr>
                      <p:cNvPr id="0" name="Picture 3"/>
                      <p:cNvPicPr>
                        <a:picLocks noChangeAspect="1" noChangeArrowheads="1"/>
                      </p:cNvPicPr>
                      <p:nvPr/>
                    </p:nvPicPr>
                    <p:blipFill>
                      <a:blip r:embed="rId6"/>
                      <a:srcRect/>
                      <a:stretch>
                        <a:fillRect/>
                      </a:stretch>
                    </p:blipFill>
                    <p:spPr bwMode="auto">
                      <a:xfrm>
                        <a:off x="2365754" y="3923920"/>
                        <a:ext cx="1993900" cy="817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3"/>
          <p:cNvGraphicFramePr>
            <a:graphicFrameLocks noChangeAspect="1"/>
          </p:cNvGraphicFramePr>
          <p:nvPr>
            <p:extLst>
              <p:ext uri="{D42A27DB-BD31-4B8C-83A1-F6EECF244321}">
                <p14:modId xmlns:p14="http://schemas.microsoft.com/office/powerpoint/2010/main" val="3386900338"/>
              </p:ext>
            </p:extLst>
          </p:nvPr>
        </p:nvGraphicFramePr>
        <p:xfrm>
          <a:off x="4647823" y="3923920"/>
          <a:ext cx="1993900" cy="893762"/>
        </p:xfrm>
        <a:graphic>
          <a:graphicData uri="http://schemas.openxmlformats.org/presentationml/2006/ole">
            <mc:AlternateContent xmlns:mc="http://schemas.openxmlformats.org/markup-compatibility/2006">
              <mc:Choice xmlns:v="urn:schemas-microsoft-com:vml" Requires="v">
                <p:oleObj spid="_x0000_s33132" name="Equation" r:id="rId7" imgW="927100" imgH="444500" progId="Equation.3">
                  <p:embed/>
                </p:oleObj>
              </mc:Choice>
              <mc:Fallback>
                <p:oleObj name="Equation" r:id="rId7" imgW="927100" imgH="444500" progId="Equation.3">
                  <p:embed/>
                  <p:pic>
                    <p:nvPicPr>
                      <p:cNvPr id="0" name=""/>
                      <p:cNvPicPr>
                        <a:picLocks noChangeAspect="1" noChangeArrowheads="1"/>
                      </p:cNvPicPr>
                      <p:nvPr/>
                    </p:nvPicPr>
                    <p:blipFill>
                      <a:blip r:embed="rId8"/>
                      <a:srcRect/>
                      <a:stretch>
                        <a:fillRect/>
                      </a:stretch>
                    </p:blipFill>
                    <p:spPr bwMode="auto">
                      <a:xfrm>
                        <a:off x="4647823" y="3923920"/>
                        <a:ext cx="1993900" cy="893762"/>
                      </a:xfrm>
                      <a:prstGeom prst="rect">
                        <a:avLst/>
                      </a:prstGeom>
                      <a:noFill/>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Dispersion</a:t>
            </a:r>
            <a:endParaRPr lang="en-US" dirty="0"/>
          </a:p>
        </p:txBody>
      </p:sp>
      <p:sp>
        <p:nvSpPr>
          <p:cNvPr id="3" name="Content Placeholder 2"/>
          <p:cNvSpPr>
            <a:spLocks noGrp="1"/>
          </p:cNvSpPr>
          <p:nvPr>
            <p:ph idx="1"/>
          </p:nvPr>
        </p:nvSpPr>
        <p:spPr>
          <a:xfrm>
            <a:off x="658813" y="4570455"/>
            <a:ext cx="7824787" cy="1555708"/>
          </a:xfrm>
        </p:spPr>
        <p:txBody>
          <a:bodyPr>
            <a:normAutofit lnSpcReduction="10000"/>
          </a:bodyPr>
          <a:lstStyle/>
          <a:p>
            <a:r>
              <a:rPr lang="en-US" dirty="0" smtClean="0"/>
              <a:t>Mechanical dispersion reflects the fact that not everything in the  porous medium travels at the average water flow speed. Some paths are faster, some slower, some longer, some shorter. This results in a net spreading of the solute plume that looks very much like a diffusive behavior.</a:t>
            </a:r>
            <a:endParaRPr lang="en-US" dirty="0"/>
          </a:p>
        </p:txBody>
      </p:sp>
      <p:pic>
        <p:nvPicPr>
          <p:cNvPr id="4" name="Picture 3"/>
          <p:cNvPicPr>
            <a:picLocks noChangeAspect="1"/>
          </p:cNvPicPr>
          <p:nvPr/>
        </p:nvPicPr>
        <p:blipFill>
          <a:blip r:embed="rId2"/>
          <a:stretch>
            <a:fillRect/>
          </a:stretch>
        </p:blipFill>
        <p:spPr>
          <a:xfrm>
            <a:off x="933450" y="2400300"/>
            <a:ext cx="7277100" cy="2057400"/>
          </a:xfrm>
          <a:prstGeom prst="rect">
            <a:avLst/>
          </a:prstGeom>
        </p:spPr>
      </p:pic>
      <p:sp>
        <p:nvSpPr>
          <p:cNvPr id="5" name="TextBox 4"/>
          <p:cNvSpPr txBox="1"/>
          <p:nvPr/>
        </p:nvSpPr>
        <p:spPr>
          <a:xfrm>
            <a:off x="1717524" y="6126163"/>
            <a:ext cx="5898444" cy="369332"/>
          </a:xfrm>
          <a:prstGeom prst="rect">
            <a:avLst/>
          </a:prstGeom>
          <a:noFill/>
        </p:spPr>
        <p:txBody>
          <a:bodyPr wrap="none" rtlCol="0">
            <a:spAutoFit/>
          </a:bodyPr>
          <a:lstStyle/>
          <a:p>
            <a:r>
              <a:rPr lang="en-US" dirty="0" smtClean="0">
                <a:solidFill>
                  <a:srgbClr val="FF0000"/>
                </a:solidFill>
              </a:rPr>
              <a:t>So are </a:t>
            </a:r>
            <a:r>
              <a:rPr lang="en-US" dirty="0" err="1" smtClean="0">
                <a:solidFill>
                  <a:srgbClr val="FF0000"/>
                </a:solidFill>
              </a:rPr>
              <a:t>D</a:t>
            </a:r>
            <a:r>
              <a:rPr lang="en-US" baseline="-25000" dirty="0" err="1" smtClean="0">
                <a:solidFill>
                  <a:srgbClr val="FF0000"/>
                </a:solidFill>
              </a:rPr>
              <a:t>x</a:t>
            </a:r>
            <a:r>
              <a:rPr lang="en-US" dirty="0" smtClean="0">
                <a:solidFill>
                  <a:srgbClr val="FF0000"/>
                </a:solidFill>
              </a:rPr>
              <a:t> and </a:t>
            </a:r>
            <a:r>
              <a:rPr lang="en-US" dirty="0" err="1" smtClean="0">
                <a:solidFill>
                  <a:srgbClr val="FF0000"/>
                </a:solidFill>
              </a:rPr>
              <a:t>D</a:t>
            </a:r>
            <a:r>
              <a:rPr lang="en-US" baseline="-25000" dirty="0" err="1" smtClean="0">
                <a:solidFill>
                  <a:srgbClr val="FF0000"/>
                </a:solidFill>
              </a:rPr>
              <a:t>y</a:t>
            </a:r>
            <a:r>
              <a:rPr lang="en-US" dirty="0" smtClean="0">
                <a:solidFill>
                  <a:srgbClr val="FF0000"/>
                </a:solidFill>
              </a:rPr>
              <a:t> (longitudinal and transverse) the same??</a:t>
            </a:r>
            <a:endParaRPr lang="en-US"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it on a medium like this.</a:t>
            </a:r>
            <a:endParaRPr lang="en-US" dirty="0"/>
          </a:p>
        </p:txBody>
      </p:sp>
      <p:sp>
        <p:nvSpPr>
          <p:cNvPr id="4" name="Oval 3"/>
          <p:cNvSpPr/>
          <p:nvPr/>
        </p:nvSpPr>
        <p:spPr>
          <a:xfrm>
            <a:off x="1076476" y="3640666"/>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076476" y="2970590"/>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076476" y="4959047"/>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76476" y="4288971"/>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761067" y="3888618"/>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761067" y="3218542"/>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761067" y="5206999"/>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761067" y="4536923"/>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402114" y="3640665"/>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402114" y="2970589"/>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402114" y="4959046"/>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402114" y="4288970"/>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086705" y="3888617"/>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086705" y="3218541"/>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86705" y="5206998"/>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086705" y="4536922"/>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732590" y="3545113"/>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732590" y="2875037"/>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732590" y="4863494"/>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732590" y="4193418"/>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417181" y="3793065"/>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417181" y="3122989"/>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417181" y="5111446"/>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417181" y="4441370"/>
            <a:ext cx="495905" cy="4959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5527525" y="3582180"/>
            <a:ext cx="3221668" cy="2031325"/>
          </a:xfrm>
          <a:prstGeom prst="rect">
            <a:avLst/>
          </a:prstGeom>
          <a:noFill/>
        </p:spPr>
        <p:txBody>
          <a:bodyPr wrap="none" rtlCol="0">
            <a:spAutoFit/>
          </a:bodyPr>
          <a:lstStyle/>
          <a:p>
            <a:r>
              <a:rPr lang="en-US" dirty="0" smtClean="0"/>
              <a:t>Draw some particle trajectories</a:t>
            </a:r>
          </a:p>
          <a:p>
            <a:endParaRPr lang="en-US" dirty="0"/>
          </a:p>
          <a:p>
            <a:r>
              <a:rPr lang="en-US" dirty="0" smtClean="0"/>
              <a:t>And then ask</a:t>
            </a:r>
          </a:p>
          <a:p>
            <a:endParaRPr lang="en-US" dirty="0"/>
          </a:p>
          <a:p>
            <a:r>
              <a:rPr lang="en-US" dirty="0" smtClean="0"/>
              <a:t>Which is bigger?</a:t>
            </a:r>
          </a:p>
          <a:p>
            <a:endParaRPr lang="en-US" dirty="0"/>
          </a:p>
          <a:p>
            <a:r>
              <a:rPr lang="en-US" dirty="0" smtClean="0"/>
              <a:t>		</a:t>
            </a:r>
            <a:r>
              <a:rPr lang="en-US" dirty="0" err="1" smtClean="0"/>
              <a:t>D</a:t>
            </a:r>
            <a:r>
              <a:rPr lang="en-US" baseline="-25000" dirty="0" err="1" smtClean="0"/>
              <a:t>mech,x</a:t>
            </a:r>
            <a:r>
              <a:rPr lang="en-US" dirty="0" smtClean="0"/>
              <a:t> or </a:t>
            </a:r>
            <a:r>
              <a:rPr lang="en-US" dirty="0" err="1" smtClean="0"/>
              <a:t>D</a:t>
            </a:r>
            <a:r>
              <a:rPr lang="en-US" baseline="-25000" dirty="0" err="1"/>
              <a:t>mech,</a:t>
            </a:r>
            <a:r>
              <a:rPr lang="en-US" baseline="-25000" dirty="0" err="1" smtClean="0"/>
              <a:t>y</a:t>
            </a:r>
            <a:endParaRPr lang="en-US" baseline="-25000" dirty="0"/>
          </a:p>
        </p:txBody>
      </p:sp>
    </p:spTree>
    <p:extLst>
      <p:ext uri="{BB962C8B-B14F-4D97-AF65-F5344CB8AC3E}">
        <p14:creationId xmlns:p14="http://schemas.microsoft.com/office/powerpoint/2010/main" val="3902352476"/>
      </p:ext>
    </p:extLst>
  </p:cSld>
  <p:clrMapOvr>
    <a:masterClrMapping/>
  </p:clrMapOvr>
</p:sld>
</file>

<file path=ppt/theme/theme1.xml><?xml version="1.0" encoding="utf-8"?>
<a:theme xmlns:a="http://schemas.openxmlformats.org/drawingml/2006/main" name="Codex">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Codex">
      <a:majorFont>
        <a:latin typeface="Calisto MT"/>
        <a:ea typeface=""/>
        <a:cs typeface=""/>
        <a:font script="Jpan" typeface="ＭＳ 明朝"/>
      </a:majorFont>
      <a:minorFont>
        <a:latin typeface="Calisto MT"/>
        <a:ea typeface=""/>
        <a:cs typeface=""/>
        <a:font script="Jpan" typeface="ＭＳ 明朝"/>
      </a:minorFont>
    </a:fontScheme>
    <a:fmtScheme name="Codex">
      <a:fillStyleLst>
        <a:solidFill>
          <a:schemeClr val="phClr"/>
        </a:solidFill>
        <a:gradFill rotWithShape="1">
          <a:gsLst>
            <a:gs pos="0">
              <a:schemeClr val="phClr">
                <a:tint val="100000"/>
                <a:shade val="60000"/>
                <a:satMod val="135000"/>
              </a:schemeClr>
            </a:gs>
            <a:gs pos="100000">
              <a:schemeClr val="phClr">
                <a:tint val="100000"/>
                <a:shade val="94000"/>
                <a:satMod val="135000"/>
              </a:schemeClr>
            </a:gs>
          </a:gsLst>
          <a:lin ang="16200000" scaled="1"/>
        </a:gradFill>
        <a:gradFill rotWithShape="1">
          <a:gsLst>
            <a:gs pos="0">
              <a:schemeClr val="phClr">
                <a:shade val="51000"/>
                <a:alpha val="90000"/>
                <a:satMod val="115000"/>
              </a:schemeClr>
            </a:gs>
            <a:gs pos="100000">
              <a:schemeClr val="phClr">
                <a:shade val="94000"/>
                <a:alpha val="90000"/>
                <a:satMod val="135000"/>
              </a:schemeClr>
            </a:gs>
          </a:gsLst>
          <a:lin ang="5400000" scaled="1"/>
        </a:gradFill>
      </a:fillStyleLst>
      <a:lnStyleLst>
        <a:ln w="15875" cap="flat" cmpd="sng" algn="ctr">
          <a:solidFill>
            <a:schemeClr val="phClr">
              <a:shade val="95000"/>
              <a:satMod val="105000"/>
            </a:schemeClr>
          </a:solidFill>
          <a:prstDash val="solid"/>
        </a:ln>
        <a:ln w="34925"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effectStyle>
        <a:effectStyle>
          <a:effectLst>
            <a:outerShdw blurRad="50800" dist="12700" dir="5400000" rotWithShape="0">
              <a:srgbClr val="525252">
                <a:alpha val="85000"/>
              </a:srgbClr>
            </a:outerShdw>
          </a:effectLst>
          <a:scene3d>
            <a:camera prst="orthographicFront">
              <a:rot lat="0" lon="0" rev="0"/>
            </a:camera>
            <a:lightRig rig="sunrise" dir="t">
              <a:rot lat="0" lon="0" rev="6000000"/>
            </a:lightRig>
          </a:scene3d>
          <a:sp3d prstMaterial="matte">
            <a:bevelT w="50800" h="4445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Codex.thmx</Template>
  <TotalTime>2050</TotalTime>
  <Words>1977</Words>
  <Application>Microsoft Macintosh PowerPoint</Application>
  <PresentationFormat>On-screen Show (4:3)</PresentationFormat>
  <Paragraphs>220</Paragraphs>
  <Slides>43</Slides>
  <Notes>0</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46" baseType="lpstr">
      <vt:lpstr>Codex</vt:lpstr>
      <vt:lpstr>Equation</vt:lpstr>
      <vt:lpstr>Microsoft Equation</vt:lpstr>
      <vt:lpstr>Transport in Groundwater The Basics</vt:lpstr>
      <vt:lpstr>In General</vt:lpstr>
      <vt:lpstr>In General</vt:lpstr>
      <vt:lpstr>What is the advection velocity u?</vt:lpstr>
      <vt:lpstr>What is the advection velocity</vt:lpstr>
      <vt:lpstr>What about the Dispersion Term</vt:lpstr>
      <vt:lpstr>Diffusion</vt:lpstr>
      <vt:lpstr>Mechanical Dispersion</vt:lpstr>
      <vt:lpstr>Think about it on a medium like this.</vt:lpstr>
      <vt:lpstr>In Porous Media Mechanical Dispersion</vt:lpstr>
      <vt:lpstr>In Porous Media Mechanical Dispersion</vt:lpstr>
      <vt:lpstr>Retardation</vt:lpstr>
      <vt:lpstr>Mobile -Immobile</vt:lpstr>
      <vt:lpstr>Mobile -Immobile</vt:lpstr>
      <vt:lpstr>What does retardation do</vt:lpstr>
      <vt:lpstr>The Fundamental Solution</vt:lpstr>
      <vt:lpstr>Recall in 1-d</vt:lpstr>
      <vt:lpstr>Solution</vt:lpstr>
      <vt:lpstr>Movie</vt:lpstr>
      <vt:lpstr>What does this concentration distribution look like?</vt:lpstr>
      <vt:lpstr>Case 1</vt:lpstr>
      <vt:lpstr>Case 2</vt:lpstr>
      <vt:lpstr>Case 3</vt:lpstr>
      <vt:lpstr>Case 4</vt:lpstr>
      <vt:lpstr>Case 5</vt:lpstr>
      <vt:lpstr>As before –  Relevant Questions</vt:lpstr>
      <vt:lpstr>As before –  Relevant Questions</vt:lpstr>
      <vt:lpstr>As before –  Relevant Questions</vt:lpstr>
      <vt:lpstr>As before –  Relevant Questions</vt:lpstr>
      <vt:lpstr>Different Mass Spill</vt:lpstr>
      <vt:lpstr>Sample Problem</vt:lpstr>
      <vt:lpstr>Spatial  Moments</vt:lpstr>
      <vt:lpstr>Moments</vt:lpstr>
      <vt:lpstr>Sample Question</vt:lpstr>
      <vt:lpstr>Question</vt:lpstr>
      <vt:lpstr>Degradation</vt:lpstr>
      <vt:lpstr>Degradation</vt:lpstr>
      <vt:lpstr>What about a different boundary condition/setup?</vt:lpstr>
      <vt:lpstr>Ridiculous Answer..</vt:lpstr>
      <vt:lpstr>Baseline parameter</vt:lpstr>
      <vt:lpstr>Steady State?</vt:lpstr>
      <vt:lpstr>Steady State</vt:lpstr>
      <vt:lpstr>Sample Problem</vt:lpstr>
    </vt:vector>
  </TitlesOfParts>
  <Company>University if Notre Dame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Advection Dispersion Equation</dc:title>
  <dc:creator>Didio</dc:creator>
  <cp:lastModifiedBy>Diogo Bolster</cp:lastModifiedBy>
  <cp:revision>252</cp:revision>
  <dcterms:created xsi:type="dcterms:W3CDTF">2011-11-10T13:56:41Z</dcterms:created>
  <dcterms:modified xsi:type="dcterms:W3CDTF">2017-03-20T15:18:49Z</dcterms:modified>
</cp:coreProperties>
</file>