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91" r:id="rId4"/>
    <p:sldId id="293" r:id="rId5"/>
    <p:sldId id="259" r:id="rId6"/>
    <p:sldId id="266" r:id="rId7"/>
    <p:sldId id="309" r:id="rId8"/>
    <p:sldId id="278" r:id="rId9"/>
    <p:sldId id="279" r:id="rId10"/>
    <p:sldId id="323" r:id="rId11"/>
    <p:sldId id="324" r:id="rId12"/>
    <p:sldId id="317" r:id="rId13"/>
    <p:sldId id="281" r:id="rId14"/>
    <p:sldId id="282" r:id="rId15"/>
    <p:sldId id="319" r:id="rId16"/>
    <p:sldId id="285" r:id="rId17"/>
    <p:sldId id="2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4" d="100"/>
          <a:sy n="114" d="100"/>
        </p:scale>
        <p:origin x="-9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emf"/><Relationship Id="rId10" Type="http://schemas.openxmlformats.org/officeDocument/2006/relationships/image" Target="../media/image29.emf"/><Relationship Id="rId1" Type="http://schemas.openxmlformats.org/officeDocument/2006/relationships/image" Target="../media/image20.emf"/><Relationship Id="rId2"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A64D6B-27D2-174B-B05F-8C1FC243B256}" type="datetimeFigureOut">
              <a:rPr lang="en-US" smtClean="0"/>
              <a:pPr/>
              <a:t>11/12/15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0DD8A0-6DD9-C246-864E-D2CB9E309CD2}" type="slidenum">
              <a:rPr lang="en-US" smtClean="0"/>
              <a:pPr/>
              <a:t>‹#›</a:t>
            </a:fld>
            <a:endParaRPr lang="en-US"/>
          </a:p>
        </p:txBody>
      </p:sp>
    </p:spTree>
    <p:extLst>
      <p:ext uri="{BB962C8B-B14F-4D97-AF65-F5344CB8AC3E}">
        <p14:creationId xmlns:p14="http://schemas.microsoft.com/office/powerpoint/2010/main" val="1081213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A8DA4-24CA-0945-94A1-702723AC446A}" type="datetimeFigureOut">
              <a:rPr lang="en-US" smtClean="0"/>
              <a:t>11/12/15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01478-57D5-CA41-B7AD-D70B2911FCEF}" type="slidenum">
              <a:rPr lang="en-US" smtClean="0"/>
              <a:t>‹#›</a:t>
            </a:fld>
            <a:endParaRPr lang="en-US"/>
          </a:p>
        </p:txBody>
      </p:sp>
    </p:spTree>
    <p:extLst>
      <p:ext uri="{BB962C8B-B14F-4D97-AF65-F5344CB8AC3E}">
        <p14:creationId xmlns:p14="http://schemas.microsoft.com/office/powerpoint/2010/main" val="2539224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01478-57D5-CA41-B7AD-D70B2911FCEF}" type="slidenum">
              <a:rPr lang="en-US" smtClean="0"/>
              <a:t>3</a:t>
            </a:fld>
            <a:endParaRPr lang="en-US"/>
          </a:p>
        </p:txBody>
      </p:sp>
    </p:spTree>
    <p:extLst>
      <p:ext uri="{BB962C8B-B14F-4D97-AF65-F5344CB8AC3E}">
        <p14:creationId xmlns:p14="http://schemas.microsoft.com/office/powerpoint/2010/main" val="379704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F0E948A-3BA0-7141-A10D-F8417EC04CBB}" type="datetimeFigureOut">
              <a:rPr lang="en-US" smtClean="0"/>
              <a:pPr/>
              <a:t>11/12/15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E948A-3BA0-7141-A10D-F8417EC04CBB}" type="datetimeFigureOut">
              <a:rPr lang="en-US" smtClean="0"/>
              <a:pPr/>
              <a:t>11/12/15</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E948A-3BA0-7141-A10D-F8417EC04CBB}" type="datetimeFigureOut">
              <a:rPr lang="en-US" smtClean="0"/>
              <a:pPr/>
              <a:t>11/12/15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F0E948A-3BA0-7141-A10D-F8417EC04CBB}" type="datetimeFigureOut">
              <a:rPr lang="en-US" smtClean="0"/>
              <a:pPr/>
              <a:t>11/12/15</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F0E948A-3BA0-7141-A10D-F8417EC04CBB}" type="datetimeFigureOut">
              <a:rPr lang="en-US" smtClean="0"/>
              <a:pPr/>
              <a:t>11/12/15</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E948A-3BA0-7141-A10D-F8417EC04CBB}" type="datetimeFigureOut">
              <a:rPr lang="en-US" smtClean="0"/>
              <a:pPr/>
              <a:t>11/12/15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F0E948A-3BA0-7141-A10D-F8417EC04CBB}" type="datetimeFigureOut">
              <a:rPr lang="en-US" smtClean="0"/>
              <a:pPr/>
              <a:t>11/12/15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F0E948A-3BA0-7141-A10D-F8417EC04CBB}" type="datetimeFigureOut">
              <a:rPr lang="en-US" smtClean="0"/>
              <a:pPr/>
              <a:t>11/12/15</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85FCB2D8-0861-424C-AB76-4D2368F20F60}"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FCB2D8-0861-424C-AB76-4D2368F20F60}"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5FCB2D8-0861-424C-AB76-4D2368F20F6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F0E948A-3BA0-7141-A10D-F8417EC04CBB}" type="datetimeFigureOut">
              <a:rPr lang="en-US" smtClean="0"/>
              <a:pPr/>
              <a:t>11/12/15</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5FCB2D8-0861-424C-AB76-4D2368F20F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oleObject" Target="../embeddings/oleObject9.bin"/><Relationship Id="rId5"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7.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6.xml.rels><?xml version="1.0" encoding="UTF-8" standalone="yes"?>
<Relationships xmlns="http://schemas.openxmlformats.org/package/2006/relationships"><Relationship Id="rId9" Type="http://schemas.openxmlformats.org/officeDocument/2006/relationships/image" Target="../media/image22.emf"/><Relationship Id="rId20" Type="http://schemas.openxmlformats.org/officeDocument/2006/relationships/oleObject" Target="../embeddings/oleObject19.bin"/><Relationship Id="rId21" Type="http://schemas.openxmlformats.org/officeDocument/2006/relationships/image" Target="../media/image28.emf"/><Relationship Id="rId22" Type="http://schemas.openxmlformats.org/officeDocument/2006/relationships/oleObject" Target="../embeddings/oleObject20.bin"/><Relationship Id="rId23" Type="http://schemas.openxmlformats.org/officeDocument/2006/relationships/image" Target="../media/image29.emf"/><Relationship Id="rId10" Type="http://schemas.openxmlformats.org/officeDocument/2006/relationships/oleObject" Target="../embeddings/oleObject14.bin"/><Relationship Id="rId11" Type="http://schemas.openxmlformats.org/officeDocument/2006/relationships/image" Target="../media/image23.emf"/><Relationship Id="rId12" Type="http://schemas.openxmlformats.org/officeDocument/2006/relationships/oleObject" Target="../embeddings/oleObject15.bin"/><Relationship Id="rId13" Type="http://schemas.openxmlformats.org/officeDocument/2006/relationships/image" Target="../media/image24.emf"/><Relationship Id="rId14" Type="http://schemas.openxmlformats.org/officeDocument/2006/relationships/oleObject" Target="../embeddings/oleObject16.bin"/><Relationship Id="rId15" Type="http://schemas.openxmlformats.org/officeDocument/2006/relationships/image" Target="../media/image25.emf"/><Relationship Id="rId16" Type="http://schemas.openxmlformats.org/officeDocument/2006/relationships/oleObject" Target="../embeddings/oleObject17.bin"/><Relationship Id="rId17" Type="http://schemas.openxmlformats.org/officeDocument/2006/relationships/image" Target="../media/image26.emf"/><Relationship Id="rId18" Type="http://schemas.openxmlformats.org/officeDocument/2006/relationships/oleObject" Target="../embeddings/oleObject18.bin"/><Relationship Id="rId19" Type="http://schemas.openxmlformats.org/officeDocument/2006/relationships/image" Target="../media/image27.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30.png"/><Relationship Id="rId4" Type="http://schemas.openxmlformats.org/officeDocument/2006/relationships/oleObject" Target="../embeddings/oleObject11.bin"/><Relationship Id="rId5" Type="http://schemas.openxmlformats.org/officeDocument/2006/relationships/image" Target="../media/image20.emf"/><Relationship Id="rId6" Type="http://schemas.openxmlformats.org/officeDocument/2006/relationships/oleObject" Target="../embeddings/oleObject12.bin"/><Relationship Id="rId7" Type="http://schemas.openxmlformats.org/officeDocument/2006/relationships/image" Target="../media/image21.emf"/><Relationship Id="rId8"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emf"/><Relationship Id="rId5"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oleObject" Target="../embeddings/oleObject3.bin"/><Relationship Id="rId5" Type="http://schemas.openxmlformats.org/officeDocument/2006/relationships/image" Target="../media/image6.emf"/><Relationship Id="rId6" Type="http://schemas.openxmlformats.org/officeDocument/2006/relationships/oleObject" Target="../embeddings/oleObject4.bin"/><Relationship Id="rId7"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oleObject" Target="../embeddings/oleObject5.bin"/><Relationship Id="rId5" Type="http://schemas.openxmlformats.org/officeDocument/2006/relationships/image" Target="../media/image9.emf"/><Relationship Id="rId6" Type="http://schemas.openxmlformats.org/officeDocument/2006/relationships/oleObject" Target="../embeddings/oleObject6.bin"/><Relationship Id="rId7"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oleObject" Target="../embeddings/oleObject7.bin"/><Relationship Id="rId5" Type="http://schemas.openxmlformats.org/officeDocument/2006/relationships/image" Target="../media/image12.emf"/><Relationship Id="rId6" Type="http://schemas.openxmlformats.org/officeDocument/2006/relationships/oleObject" Target="../embeddings/oleObject8.bin"/><Relationship Id="rId7"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Review </a:t>
            </a:r>
            <a:r>
              <a:rPr lang="en-US" dirty="0" smtClean="0"/>
              <a:t>Session 2 </a:t>
            </a:r>
            <a:br>
              <a:rPr lang="en-US" dirty="0" smtClean="0"/>
            </a:br>
            <a:r>
              <a:rPr lang="en-US" dirty="0" smtClean="0"/>
              <a:t>Flow to Wells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5" y="484094"/>
            <a:ext cx="7556313" cy="1116106"/>
          </a:xfrm>
        </p:spPr>
        <p:txBody>
          <a:bodyPr/>
          <a:lstStyle/>
          <a:p>
            <a:r>
              <a:rPr lang="en-US" dirty="0" smtClean="0"/>
              <a:t>Overlay Graphics</a:t>
            </a:r>
            <a:endParaRPr lang="en-US" dirty="0"/>
          </a:p>
        </p:txBody>
      </p:sp>
      <p:pic>
        <p:nvPicPr>
          <p:cNvPr id="4" name="Content Placeholder 3" descr="Chart1.png"/>
          <p:cNvPicPr>
            <a:picLocks noChangeAspect="1"/>
          </p:cNvPicPr>
          <p:nvPr/>
        </p:nvPicPr>
        <p:blipFill>
          <a:blip r:embed="rId2"/>
          <a:srcRect l="-32891" r="-32891"/>
          <a:stretch>
            <a:fillRect/>
          </a:stretch>
        </p:blipFill>
        <p:spPr>
          <a:xfrm>
            <a:off x="-162984" y="1775744"/>
            <a:ext cx="8505472" cy="4714753"/>
          </a:xfrm>
          <a:prstGeom prst="rect">
            <a:avLst/>
          </a:prstGeom>
          <a:scene3d>
            <a:camera prst="orthographicFront">
              <a:rot lat="0" lon="0" rev="21300000"/>
            </a:camera>
            <a:lightRig rig="threePt" dir="t"/>
          </a:scene3d>
        </p:spPr>
      </p:pic>
      <p:pic>
        <p:nvPicPr>
          <p:cNvPr id="10" name="Picture 9" descr="CBP.jpg"/>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2178270" y="1501961"/>
            <a:ext cx="5208828" cy="5058704"/>
          </a:xfrm>
          <a:prstGeom prst="rect">
            <a:avLst/>
          </a:prstGeom>
          <a:scene3d>
            <a:camera prst="orthographicFront">
              <a:rot lat="0" lon="0" rev="21540000"/>
            </a:camera>
            <a:lightRig rig="threePt" dir="t"/>
          </a:scene3d>
        </p:spPr>
      </p:pic>
    </p:spTree>
    <p:extLst>
      <p:ext uri="{BB962C8B-B14F-4D97-AF65-F5344CB8AC3E}">
        <p14:creationId xmlns:p14="http://schemas.microsoft.com/office/powerpoint/2010/main" val="76556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5" y="484094"/>
            <a:ext cx="7556313" cy="1116106"/>
          </a:xfrm>
        </p:spPr>
        <p:txBody>
          <a:bodyPr/>
          <a:lstStyle/>
          <a:p>
            <a:r>
              <a:rPr lang="en-US" dirty="0" smtClean="0"/>
              <a:t>Overlay Graphics</a:t>
            </a:r>
            <a:endParaRPr lang="en-US" dirty="0"/>
          </a:p>
        </p:txBody>
      </p:sp>
      <p:pic>
        <p:nvPicPr>
          <p:cNvPr id="4" name="Content Placeholder 3" descr="Chart1.png"/>
          <p:cNvPicPr>
            <a:picLocks noChangeAspect="1"/>
          </p:cNvPicPr>
          <p:nvPr/>
        </p:nvPicPr>
        <p:blipFill>
          <a:blip r:embed="rId2"/>
          <a:srcRect l="-32891" r="-32891"/>
          <a:stretch>
            <a:fillRect/>
          </a:stretch>
        </p:blipFill>
        <p:spPr>
          <a:xfrm>
            <a:off x="-162984" y="1775744"/>
            <a:ext cx="8505472" cy="4714753"/>
          </a:xfrm>
          <a:prstGeom prst="rect">
            <a:avLst/>
          </a:prstGeom>
          <a:scene3d>
            <a:camera prst="orthographicFront">
              <a:rot lat="0" lon="0" rev="21300000"/>
            </a:camera>
            <a:lightRig rig="threePt" dir="t"/>
          </a:scene3d>
        </p:spPr>
      </p:pic>
      <p:pic>
        <p:nvPicPr>
          <p:cNvPr id="10" name="Picture 9" descr="CBP.jpg"/>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2178270" y="1501961"/>
            <a:ext cx="5208828" cy="5058704"/>
          </a:xfrm>
          <a:prstGeom prst="rect">
            <a:avLst/>
          </a:prstGeom>
          <a:scene3d>
            <a:camera prst="orthographicFront">
              <a:rot lat="0" lon="0" rev="21540000"/>
            </a:camera>
            <a:lightRig rig="threePt" dir="t"/>
          </a:scene3d>
        </p:spPr>
      </p:pic>
      <p:cxnSp>
        <p:nvCxnSpPr>
          <p:cNvPr id="5" name="Straight Connector 4"/>
          <p:cNvCxnSpPr/>
          <p:nvPr/>
        </p:nvCxnSpPr>
        <p:spPr>
          <a:xfrm flipV="1">
            <a:off x="4473411" y="1600200"/>
            <a:ext cx="129430" cy="4693547"/>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667555" y="1350971"/>
            <a:ext cx="3013640" cy="369332"/>
          </a:xfrm>
          <a:prstGeom prst="rect">
            <a:avLst/>
          </a:prstGeom>
          <a:noFill/>
        </p:spPr>
        <p:txBody>
          <a:bodyPr wrap="none" rtlCol="0">
            <a:spAutoFit/>
          </a:bodyPr>
          <a:lstStyle/>
          <a:p>
            <a:r>
              <a:rPr lang="en-US" dirty="0" err="1" smtClean="0"/>
              <a:t>Tt</a:t>
            </a:r>
            <a:r>
              <a:rPr lang="en-US" dirty="0" smtClean="0"/>
              <a:t>/r</a:t>
            </a:r>
            <a:r>
              <a:rPr lang="en-US" baseline="-25000" dirty="0" smtClean="0"/>
              <a:t>c</a:t>
            </a:r>
            <a:r>
              <a:rPr lang="en-US" baseline="30000" dirty="0" smtClean="0"/>
              <a:t>2</a:t>
            </a:r>
            <a:r>
              <a:rPr lang="en-US" dirty="0" smtClean="0"/>
              <a:t>=1 on type curve plot</a:t>
            </a:r>
            <a:endParaRPr lang="en-US" dirty="0"/>
          </a:p>
        </p:txBody>
      </p:sp>
    </p:spTree>
    <p:extLst>
      <p:ext uri="{BB962C8B-B14F-4D97-AF65-F5344CB8AC3E}">
        <p14:creationId xmlns:p14="http://schemas.microsoft.com/office/powerpoint/2010/main" val="329833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the Type Curve, but keep vertical line</a:t>
            </a:r>
            <a:endParaRPr lang="en-US" dirty="0"/>
          </a:p>
        </p:txBody>
      </p:sp>
      <p:sp>
        <p:nvSpPr>
          <p:cNvPr id="5" name="TextBox 4"/>
          <p:cNvSpPr txBox="1"/>
          <p:nvPr/>
        </p:nvSpPr>
        <p:spPr>
          <a:xfrm>
            <a:off x="208216" y="2422366"/>
            <a:ext cx="2056802" cy="2308324"/>
          </a:xfrm>
          <a:prstGeom prst="rect">
            <a:avLst/>
          </a:prstGeom>
          <a:noFill/>
        </p:spPr>
        <p:txBody>
          <a:bodyPr wrap="square" rtlCol="0">
            <a:spAutoFit/>
          </a:bodyPr>
          <a:lstStyle/>
          <a:p>
            <a:r>
              <a:rPr lang="en-US" dirty="0" smtClean="0"/>
              <a:t>When overlaid on Figure 5.19</a:t>
            </a:r>
          </a:p>
          <a:p>
            <a:r>
              <a:rPr lang="en-US" dirty="0" smtClean="0"/>
              <a:t>We identify mu=1e-6 </a:t>
            </a:r>
            <a:br>
              <a:rPr lang="en-US" dirty="0" smtClean="0"/>
            </a:br>
            <a:r>
              <a:rPr lang="en-US" dirty="0" smtClean="0"/>
              <a:t>(see figure below)</a:t>
            </a:r>
          </a:p>
          <a:p>
            <a:r>
              <a:rPr lang="en-US" dirty="0" smtClean="0"/>
              <a:t>t</a:t>
            </a:r>
            <a:r>
              <a:rPr lang="en-US" baseline="-25000" dirty="0" smtClean="0"/>
              <a:t>1</a:t>
            </a:r>
            <a:r>
              <a:rPr lang="en-US" dirty="0" smtClean="0"/>
              <a:t>=0.1</a:t>
            </a:r>
          </a:p>
          <a:p>
            <a:endParaRPr lang="en-US" dirty="0" smtClean="0"/>
          </a:p>
        </p:txBody>
      </p:sp>
      <p:pic>
        <p:nvPicPr>
          <p:cNvPr id="23" name="Picture 22" descr="CBP.jpg"/>
          <p:cNvPicPr>
            <a:picLocks noChangeAspect="1"/>
          </p:cNvPicPr>
          <p:nvPr/>
        </p:nvPicPr>
        <p:blipFill>
          <a:blip r:embed="rId2">
            <a:alphaModFix amt="67000"/>
            <a:extLst>
              <a:ext uri="{28A0092B-C50C-407E-A947-70E740481C1C}">
                <a14:useLocalDpi xmlns:a14="http://schemas.microsoft.com/office/drawing/2010/main" val="0"/>
              </a:ext>
            </a:extLst>
          </a:blip>
          <a:stretch>
            <a:fillRect/>
          </a:stretch>
        </p:blipFill>
        <p:spPr>
          <a:xfrm>
            <a:off x="2178270" y="1501961"/>
            <a:ext cx="5208828" cy="5058704"/>
          </a:xfrm>
          <a:prstGeom prst="rect">
            <a:avLst/>
          </a:prstGeom>
          <a:scene3d>
            <a:camera prst="orthographicFront">
              <a:rot lat="0" lon="0" rev="21540000"/>
            </a:camera>
            <a:lightRig rig="threePt" dir="t"/>
          </a:scene3d>
        </p:spPr>
      </p:pic>
      <p:cxnSp>
        <p:nvCxnSpPr>
          <p:cNvPr id="24" name="Straight Connector 23"/>
          <p:cNvCxnSpPr/>
          <p:nvPr/>
        </p:nvCxnSpPr>
        <p:spPr>
          <a:xfrm flipV="1">
            <a:off x="4473411" y="1600200"/>
            <a:ext cx="129430" cy="469354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680655" y="6051058"/>
            <a:ext cx="792756" cy="5096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871344" y="6488668"/>
            <a:ext cx="809311" cy="369332"/>
          </a:xfrm>
          <a:prstGeom prst="rect">
            <a:avLst/>
          </a:prstGeom>
        </p:spPr>
        <p:txBody>
          <a:bodyPr wrap="none">
            <a:spAutoFit/>
          </a:bodyPr>
          <a:lstStyle/>
          <a:p>
            <a:r>
              <a:rPr lang="en-US" dirty="0"/>
              <a:t>t</a:t>
            </a:r>
            <a:r>
              <a:rPr lang="en-US" baseline="-25000" dirty="0"/>
              <a:t>1</a:t>
            </a:r>
            <a:r>
              <a:rPr lang="en-US" dirty="0"/>
              <a:t>=0.1</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smtClean="0"/>
              <a:t>Hvorslev Method</a:t>
            </a:r>
            <a:endParaRPr lang="en-US" dirty="0"/>
          </a:p>
        </p:txBody>
      </p:sp>
      <p:pic>
        <p:nvPicPr>
          <p:cNvPr id="4" name="Content Placeholder 3" descr="Screen shot 2011-09-20 at 10.08.50 AM.png"/>
          <p:cNvPicPr>
            <a:picLocks noGrp="1" noChangeAspect="1"/>
          </p:cNvPicPr>
          <p:nvPr>
            <p:ph idx="1"/>
          </p:nvPr>
        </p:nvPicPr>
        <p:blipFill>
          <a:blip r:embed="rId3"/>
          <a:srcRect l="-38765" r="-38765"/>
          <a:stretch>
            <a:fillRect/>
          </a:stretch>
        </p:blipFill>
        <p:spPr>
          <a:xfrm>
            <a:off x="-1016706" y="2081459"/>
            <a:ext cx="5941041" cy="3258917"/>
          </a:xfrm>
        </p:spPr>
      </p:pic>
      <p:sp>
        <p:nvSpPr>
          <p:cNvPr id="5" name="Content Placeholder 2"/>
          <p:cNvSpPr txBox="1">
            <a:spLocks/>
          </p:cNvSpPr>
          <p:nvPr/>
        </p:nvSpPr>
        <p:spPr>
          <a:xfrm>
            <a:off x="4456412" y="2239120"/>
            <a:ext cx="4489658" cy="38870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If the length of the piezometer is more than 8 times the radius of the well screen, i.e. </a:t>
            </a:r>
            <a:r>
              <a:rPr lang="en-US" dirty="0" err="1" smtClean="0"/>
              <a:t>L</a:t>
            </a:r>
            <a:r>
              <a:rPr lang="en-US" baseline="-25000" dirty="0" err="1" smtClean="0"/>
              <a:t>c</a:t>
            </a:r>
            <a:r>
              <a:rPr lang="en-US" dirty="0" smtClean="0"/>
              <a:t>/R&gt;8 then</a:t>
            </a:r>
          </a:p>
          <a:p>
            <a:endParaRPr lang="en-US" dirty="0" smtClean="0"/>
          </a:p>
          <a:p>
            <a:pPr marL="0" indent="0">
              <a:buFont typeface="Wingdings" pitchFamily="2" charset="2"/>
              <a:buNone/>
            </a:pPr>
            <a:endParaRPr lang="en-US" dirty="0" smtClean="0"/>
          </a:p>
          <a:p>
            <a:pPr marL="0" indent="0">
              <a:buFont typeface="Wingdings" pitchFamily="2" charset="2"/>
              <a:buNone/>
            </a:pPr>
            <a:r>
              <a:rPr lang="en-US" dirty="0" smtClean="0"/>
              <a:t>K – hydraulic conductivity</a:t>
            </a:r>
            <a:br>
              <a:rPr lang="en-US" dirty="0" smtClean="0"/>
            </a:br>
            <a:r>
              <a:rPr lang="en-US" dirty="0" smtClean="0"/>
              <a:t>r – radius of the well casing</a:t>
            </a:r>
            <a:br>
              <a:rPr lang="en-US" dirty="0" smtClean="0"/>
            </a:br>
            <a:r>
              <a:rPr lang="en-US" dirty="0" smtClean="0"/>
              <a:t>R – radius of the well screen</a:t>
            </a:r>
            <a:br>
              <a:rPr lang="en-US" dirty="0" smtClean="0"/>
            </a:br>
            <a:r>
              <a:rPr lang="en-US" dirty="0" smtClean="0"/>
              <a:t>L</a:t>
            </a:r>
            <a:r>
              <a:rPr lang="en-US" baseline="-25000" dirty="0" smtClean="0"/>
              <a:t>e</a:t>
            </a:r>
            <a:r>
              <a:rPr lang="en-US" dirty="0" smtClean="0"/>
              <a:t> – length of the well screen</a:t>
            </a:r>
            <a:br>
              <a:rPr lang="en-US" dirty="0" smtClean="0"/>
            </a:br>
            <a:r>
              <a:rPr lang="en-US" dirty="0" smtClean="0"/>
              <a:t>t37 – time it take for the water level to rise or fall to 37% of the initial change.</a:t>
            </a:r>
          </a:p>
          <a:p>
            <a:endParaRPr lang="en-US" dirty="0" smtClean="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719313608"/>
              </p:ext>
            </p:extLst>
          </p:nvPr>
        </p:nvGraphicFramePr>
        <p:xfrm>
          <a:off x="5391372" y="3260545"/>
          <a:ext cx="1867791" cy="810126"/>
        </p:xfrm>
        <a:graphic>
          <a:graphicData uri="http://schemas.openxmlformats.org/presentationml/2006/ole">
            <mc:AlternateContent xmlns:mc="http://schemas.openxmlformats.org/markup-compatibility/2006">
              <mc:Choice xmlns:v="urn:schemas-microsoft-com:vml" Requires="v">
                <p:oleObj spid="_x0000_s95241" name="Equation" r:id="rId4" imgW="1054100" imgH="457200" progId="Equation.3">
                  <p:embed/>
                </p:oleObj>
              </mc:Choice>
              <mc:Fallback>
                <p:oleObj name="Equation" r:id="rId4" imgW="10541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372" y="3260545"/>
                        <a:ext cx="1867791" cy="810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52783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err="1"/>
              <a:t>Hvorslev</a:t>
            </a:r>
            <a:r>
              <a:rPr lang="en-US" dirty="0"/>
              <a:t> </a:t>
            </a:r>
            <a:r>
              <a:rPr lang="en-US" dirty="0" smtClean="0"/>
              <a:t>Method Interpretation</a:t>
            </a:r>
            <a:endParaRPr lang="en-US" dirty="0"/>
          </a:p>
        </p:txBody>
      </p:sp>
      <p:sp>
        <p:nvSpPr>
          <p:cNvPr id="3" name="Content Placeholder 2"/>
          <p:cNvSpPr>
            <a:spLocks noGrp="1"/>
          </p:cNvSpPr>
          <p:nvPr>
            <p:ph idx="1"/>
          </p:nvPr>
        </p:nvSpPr>
        <p:spPr/>
        <p:txBody>
          <a:bodyPr/>
          <a:lstStyle/>
          <a:p>
            <a:r>
              <a:rPr lang="en-US" dirty="0" smtClean="0"/>
              <a:t>If the length of the piezometer is more than 8 times the radius of the well screen, i.e. </a:t>
            </a:r>
            <a:r>
              <a:rPr lang="en-US" dirty="0" err="1" smtClean="0"/>
              <a:t>L</a:t>
            </a:r>
            <a:r>
              <a:rPr lang="en-US" baseline="-25000" dirty="0" err="1" smtClean="0"/>
              <a:t>c</a:t>
            </a:r>
            <a:r>
              <a:rPr lang="en-US" dirty="0" smtClean="0"/>
              <a:t>/R&gt;8 then</a:t>
            </a:r>
          </a:p>
          <a:p>
            <a:endParaRPr lang="en-US" dirty="0"/>
          </a:p>
          <a:p>
            <a:pPr marL="0" indent="0">
              <a:buNone/>
            </a:pPr>
            <a:endParaRPr lang="en-US" dirty="0"/>
          </a:p>
          <a:p>
            <a:pPr marL="0" indent="0">
              <a:buNone/>
            </a:pPr>
            <a:r>
              <a:rPr lang="en-US" dirty="0" smtClean="0"/>
              <a:t>K – hydraulic conductivity</a:t>
            </a:r>
            <a:br>
              <a:rPr lang="en-US" dirty="0" smtClean="0"/>
            </a:br>
            <a:r>
              <a:rPr lang="en-US" dirty="0" smtClean="0"/>
              <a:t>r – radius of the well casing</a:t>
            </a:r>
            <a:br>
              <a:rPr lang="en-US" dirty="0" smtClean="0"/>
            </a:br>
            <a:r>
              <a:rPr lang="en-US" dirty="0" smtClean="0"/>
              <a:t>R – radius of the well screen</a:t>
            </a:r>
            <a:br>
              <a:rPr lang="en-US" dirty="0" smtClean="0"/>
            </a:br>
            <a:r>
              <a:rPr lang="en-US" dirty="0" smtClean="0"/>
              <a:t>L</a:t>
            </a:r>
            <a:r>
              <a:rPr lang="en-US" baseline="-25000" dirty="0" smtClean="0"/>
              <a:t>e</a:t>
            </a:r>
            <a:r>
              <a:rPr lang="en-US" dirty="0" smtClean="0"/>
              <a:t> – length of the well screen</a:t>
            </a:r>
            <a:br>
              <a:rPr lang="en-US" dirty="0" smtClean="0"/>
            </a:br>
            <a:r>
              <a:rPr lang="en-US" dirty="0" smtClean="0"/>
              <a:t>t37 – time it take for the water level to rise or fall to 37% of the initial change.</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0654350"/>
              </p:ext>
            </p:extLst>
          </p:nvPr>
        </p:nvGraphicFramePr>
        <p:xfrm>
          <a:off x="3523581" y="2959768"/>
          <a:ext cx="1867791" cy="810126"/>
        </p:xfrm>
        <a:graphic>
          <a:graphicData uri="http://schemas.openxmlformats.org/presentationml/2006/ole">
            <mc:AlternateContent xmlns:mc="http://schemas.openxmlformats.org/markup-compatibility/2006">
              <mc:Choice xmlns:v="urn:schemas-microsoft-com:vml" Requires="v">
                <p:oleObj spid="_x0000_s67662" name="Equation" r:id="rId3" imgW="1054100" imgH="457200" progId="Equation.3">
                  <p:embed/>
                </p:oleObj>
              </mc:Choice>
              <mc:Fallback>
                <p:oleObj name="Equation" r:id="rId3" imgW="1054100" imgH="4572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3581" y="2959768"/>
                        <a:ext cx="1867791" cy="810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495325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vorsle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97" y="1339087"/>
            <a:ext cx="6692294" cy="50192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Underdamped</a:t>
            </a:r>
            <a:br>
              <a:rPr lang="en-US" dirty="0" smtClean="0"/>
            </a:br>
            <a:r>
              <a:rPr lang="en-US" dirty="0" smtClean="0"/>
              <a:t>Van der Kamp</a:t>
            </a:r>
            <a:endParaRPr lang="en-US" dirty="0"/>
          </a:p>
        </p:txBody>
      </p:sp>
      <p:pic>
        <p:nvPicPr>
          <p:cNvPr id="4" name="Content Placeholder 3" descr="Screen shot 2011-09-20 at 10.10.27 AM.png"/>
          <p:cNvPicPr>
            <a:picLocks noGrp="1" noChangeAspect="1"/>
          </p:cNvPicPr>
          <p:nvPr>
            <p:ph idx="1"/>
          </p:nvPr>
        </p:nvPicPr>
        <p:blipFill>
          <a:blip r:embed="rId3"/>
          <a:srcRect l="-7719" r="-7719"/>
          <a:stretch>
            <a:fillRect/>
          </a:stretch>
        </p:blipFill>
        <p:spPr>
          <a:xfrm>
            <a:off x="3542480" y="200518"/>
            <a:ext cx="5016115" cy="2751555"/>
          </a:xfrm>
          <a:scene3d>
            <a:camera prst="orthographicFront">
              <a:rot lat="0" lon="0" rev="10920000"/>
            </a:camera>
            <a:lightRig rig="threePt" dir="t"/>
          </a:scene3d>
        </p:spPr>
      </p:pic>
      <p:graphicFrame>
        <p:nvGraphicFramePr>
          <p:cNvPr id="5" name="Object 4"/>
          <p:cNvGraphicFramePr>
            <a:graphicFrameLocks noChangeAspect="1"/>
          </p:cNvGraphicFramePr>
          <p:nvPr>
            <p:extLst>
              <p:ext uri="{D42A27DB-BD31-4B8C-83A1-F6EECF244321}">
                <p14:modId xmlns:p14="http://schemas.microsoft.com/office/powerpoint/2010/main" val="186889872"/>
              </p:ext>
            </p:extLst>
          </p:nvPr>
        </p:nvGraphicFramePr>
        <p:xfrm>
          <a:off x="1238463" y="1990535"/>
          <a:ext cx="2325393" cy="611842"/>
        </p:xfrm>
        <a:graphic>
          <a:graphicData uri="http://schemas.openxmlformats.org/presentationml/2006/ole">
            <mc:AlternateContent xmlns:mc="http://schemas.openxmlformats.org/markup-compatibility/2006">
              <mc:Choice xmlns:v="urn:schemas-microsoft-com:vml" Requires="v">
                <p:oleObj spid="_x0000_s96314" name="Equation" r:id="rId4" imgW="914400" imgH="241300" progId="Equation.3">
                  <p:embed/>
                </p:oleObj>
              </mc:Choice>
              <mc:Fallback>
                <p:oleObj name="Equation" r:id="rId4" imgW="9144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463" y="1990535"/>
                        <a:ext cx="2325393" cy="611842"/>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83270132"/>
              </p:ext>
            </p:extLst>
          </p:nvPr>
        </p:nvGraphicFramePr>
        <p:xfrm>
          <a:off x="3577925" y="5099602"/>
          <a:ext cx="2747962" cy="568325"/>
        </p:xfrm>
        <a:graphic>
          <a:graphicData uri="http://schemas.openxmlformats.org/presentationml/2006/ole">
            <mc:AlternateContent xmlns:mc="http://schemas.openxmlformats.org/markup-compatibility/2006">
              <mc:Choice xmlns:v="urn:schemas-microsoft-com:vml" Requires="v">
                <p:oleObj spid="_x0000_s96315" name="Equation" r:id="rId6" imgW="1536700" imgH="304800" progId="Equation.3">
                  <p:embed/>
                </p:oleObj>
              </mc:Choice>
              <mc:Fallback>
                <p:oleObj name="Equation" r:id="rId6" imgW="1536700" imgH="304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7925" y="5099602"/>
                        <a:ext cx="2747962" cy="568325"/>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95307877"/>
              </p:ext>
            </p:extLst>
          </p:nvPr>
        </p:nvGraphicFramePr>
        <p:xfrm>
          <a:off x="7122401" y="4315565"/>
          <a:ext cx="1452563" cy="773113"/>
        </p:xfrm>
        <a:graphic>
          <a:graphicData uri="http://schemas.openxmlformats.org/presentationml/2006/ole">
            <mc:AlternateContent xmlns:mc="http://schemas.openxmlformats.org/markup-compatibility/2006">
              <mc:Choice xmlns:v="urn:schemas-microsoft-com:vml" Requires="v">
                <p:oleObj spid="_x0000_s96316" name="Equation" r:id="rId8" imgW="812800" imgH="431800" progId="Equation.3">
                  <p:embed/>
                </p:oleObj>
              </mc:Choice>
              <mc:Fallback>
                <p:oleObj name="Equation" r:id="rId8" imgW="812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2401" y="4315565"/>
                        <a:ext cx="1452563" cy="773113"/>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75370295"/>
              </p:ext>
            </p:extLst>
          </p:nvPr>
        </p:nvGraphicFramePr>
        <p:xfrm>
          <a:off x="3589831" y="3133688"/>
          <a:ext cx="1362075" cy="773113"/>
        </p:xfrm>
        <a:graphic>
          <a:graphicData uri="http://schemas.openxmlformats.org/presentationml/2006/ole">
            <mc:AlternateContent xmlns:mc="http://schemas.openxmlformats.org/markup-compatibility/2006">
              <mc:Choice xmlns:v="urn:schemas-microsoft-com:vml" Requires="v">
                <p:oleObj spid="_x0000_s96317" name="Equation" r:id="rId10" imgW="762000" imgH="431800" progId="Equation.3">
                  <p:embed/>
                </p:oleObj>
              </mc:Choice>
              <mc:Fallback>
                <p:oleObj name="Equation" r:id="rId10" imgW="7620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9831" y="3133688"/>
                        <a:ext cx="1362075" cy="773113"/>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42240759"/>
              </p:ext>
            </p:extLst>
          </p:nvPr>
        </p:nvGraphicFramePr>
        <p:xfrm>
          <a:off x="5891436" y="3180703"/>
          <a:ext cx="1225550" cy="795338"/>
        </p:xfrm>
        <a:graphic>
          <a:graphicData uri="http://schemas.openxmlformats.org/presentationml/2006/ole">
            <mc:AlternateContent xmlns:mc="http://schemas.openxmlformats.org/markup-compatibility/2006">
              <mc:Choice xmlns:v="urn:schemas-microsoft-com:vml" Requires="v">
                <p:oleObj spid="_x0000_s96318" name="Equation" r:id="rId12" imgW="685800" imgH="444500" progId="Equation.3">
                  <p:embed/>
                </p:oleObj>
              </mc:Choice>
              <mc:Fallback>
                <p:oleObj name="Equation" r:id="rId12" imgW="685800" imgH="4445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91436" y="3180703"/>
                        <a:ext cx="1225550" cy="795338"/>
                      </a:xfrm>
                      <a:prstGeom prst="rect">
                        <a:avLst/>
                      </a:prstGeom>
                      <a:noFill/>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15017350"/>
              </p:ext>
            </p:extLst>
          </p:nvPr>
        </p:nvGraphicFramePr>
        <p:xfrm>
          <a:off x="621025" y="2747132"/>
          <a:ext cx="1771650" cy="773113"/>
        </p:xfrm>
        <a:graphic>
          <a:graphicData uri="http://schemas.openxmlformats.org/presentationml/2006/ole">
            <mc:AlternateContent xmlns:mc="http://schemas.openxmlformats.org/markup-compatibility/2006">
              <mc:Choice xmlns:v="urn:schemas-microsoft-com:vml" Requires="v">
                <p:oleObj spid="_x0000_s96319" name="Equation" r:id="rId14" imgW="990600" imgH="431800" progId="Equation.3">
                  <p:embed/>
                </p:oleObj>
              </mc:Choice>
              <mc:Fallback>
                <p:oleObj name="Equation" r:id="rId14" imgW="990600" imgH="431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1025" y="2747132"/>
                        <a:ext cx="1771650"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90909963"/>
              </p:ext>
            </p:extLst>
          </p:nvPr>
        </p:nvGraphicFramePr>
        <p:xfrm>
          <a:off x="464163" y="3578372"/>
          <a:ext cx="2338387" cy="887413"/>
        </p:xfrm>
        <a:graphic>
          <a:graphicData uri="http://schemas.openxmlformats.org/presentationml/2006/ole">
            <mc:AlternateContent xmlns:mc="http://schemas.openxmlformats.org/markup-compatibility/2006">
              <mc:Choice xmlns:v="urn:schemas-microsoft-com:vml" Requires="v">
                <p:oleObj spid="_x0000_s96320" name="Equation" r:id="rId16" imgW="1308100" imgH="482600" progId="Equation.3">
                  <p:embed/>
                </p:oleObj>
              </mc:Choice>
              <mc:Fallback>
                <p:oleObj name="Equation" r:id="rId16" imgW="1308100" imgH="482600" progId="Equation.3">
                  <p:embed/>
                  <p:pic>
                    <p:nvPicPr>
                      <p:cNvPr id="0" name=""/>
                      <p:cNvPicPr>
                        <a:picLocks noChangeAspect="1" noChangeArrowheads="1"/>
                      </p:cNvPicPr>
                      <p:nvPr/>
                    </p:nvPicPr>
                    <p:blipFill>
                      <a:blip r:embed="rId17"/>
                      <a:srcRect/>
                      <a:stretch>
                        <a:fillRect/>
                      </a:stretch>
                    </p:blipFill>
                    <p:spPr bwMode="auto">
                      <a:xfrm>
                        <a:off x="464163" y="3578372"/>
                        <a:ext cx="2338387"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ight Arrow 2"/>
          <p:cNvSpPr/>
          <p:nvPr/>
        </p:nvSpPr>
        <p:spPr>
          <a:xfrm>
            <a:off x="2896667" y="3408865"/>
            <a:ext cx="472320" cy="2227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5196295" y="3408865"/>
            <a:ext cx="472320" cy="2227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7140203" y="3976041"/>
            <a:ext cx="472320" cy="222760"/>
          </a:xfrm>
          <a:prstGeom prst="rightArrow">
            <a:avLst/>
          </a:prstGeom>
          <a:scene3d>
            <a:camera prst="orthographicFront">
              <a:rot lat="0" lon="0" rev="189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6579576" y="4965199"/>
            <a:ext cx="472320" cy="222760"/>
          </a:xfrm>
          <a:prstGeom prst="rightArrow">
            <a:avLst/>
          </a:prstGeom>
          <a:scene3d>
            <a:camera prst="orthographicFront">
              <a:rot lat="0" lon="0" rev="12600001"/>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2491943022"/>
              </p:ext>
            </p:extLst>
          </p:nvPr>
        </p:nvGraphicFramePr>
        <p:xfrm>
          <a:off x="129350" y="6306834"/>
          <a:ext cx="1658937" cy="430212"/>
        </p:xfrm>
        <a:graphic>
          <a:graphicData uri="http://schemas.openxmlformats.org/presentationml/2006/ole">
            <mc:AlternateContent xmlns:mc="http://schemas.openxmlformats.org/markup-compatibility/2006">
              <mc:Choice xmlns:v="urn:schemas-microsoft-com:vml" Requires="v">
                <p:oleObj spid="_x0000_s96321" name="Equation" r:id="rId18" imgW="927100" imgH="241300" progId="Equation.3">
                  <p:embed/>
                </p:oleObj>
              </mc:Choice>
              <mc:Fallback>
                <p:oleObj name="Equation" r:id="rId18" imgW="927100" imgH="2413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350" y="6306834"/>
                        <a:ext cx="1658937"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3024030"/>
              </p:ext>
            </p:extLst>
          </p:nvPr>
        </p:nvGraphicFramePr>
        <p:xfrm>
          <a:off x="2646609" y="6306833"/>
          <a:ext cx="1725612" cy="430213"/>
        </p:xfrm>
        <a:graphic>
          <a:graphicData uri="http://schemas.openxmlformats.org/presentationml/2006/ole">
            <mc:AlternateContent xmlns:mc="http://schemas.openxmlformats.org/markup-compatibility/2006">
              <mc:Choice xmlns:v="urn:schemas-microsoft-com:vml" Requires="v">
                <p:oleObj spid="_x0000_s96322" name="Equation" r:id="rId20" imgW="965200" imgH="241300" progId="Equation.3">
                  <p:embed/>
                </p:oleObj>
              </mc:Choice>
              <mc:Fallback>
                <p:oleObj name="Equation" r:id="rId20" imgW="965200" imgH="2413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46609" y="6306833"/>
                        <a:ext cx="1725612" cy="430213"/>
                      </a:xfrm>
                      <a:prstGeom prst="rect">
                        <a:avLst/>
                      </a:prstGeom>
                      <a:noFill/>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08501602"/>
              </p:ext>
            </p:extLst>
          </p:nvPr>
        </p:nvGraphicFramePr>
        <p:xfrm>
          <a:off x="4951906" y="6288602"/>
          <a:ext cx="1725612" cy="430213"/>
        </p:xfrm>
        <a:graphic>
          <a:graphicData uri="http://schemas.openxmlformats.org/presentationml/2006/ole">
            <mc:AlternateContent xmlns:mc="http://schemas.openxmlformats.org/markup-compatibility/2006">
              <mc:Choice xmlns:v="urn:schemas-microsoft-com:vml" Requires="v">
                <p:oleObj spid="_x0000_s96323" name="Equation" r:id="rId22" imgW="965200" imgH="241300" progId="Equation.3">
                  <p:embed/>
                </p:oleObj>
              </mc:Choice>
              <mc:Fallback>
                <p:oleObj name="Equation" r:id="rId22" imgW="965200" imgH="2413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1906" y="6288602"/>
                        <a:ext cx="1725612"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95039" y="5722315"/>
            <a:ext cx="717452" cy="369332"/>
          </a:xfrm>
          <a:prstGeom prst="rect">
            <a:avLst/>
          </a:prstGeom>
          <a:noFill/>
        </p:spPr>
        <p:txBody>
          <a:bodyPr wrap="none" rtlCol="0">
            <a:spAutoFit/>
          </a:bodyPr>
          <a:lstStyle/>
          <a:p>
            <a:r>
              <a:rPr lang="en-US" dirty="0" smtClean="0"/>
              <a:t>Then</a:t>
            </a:r>
            <a:endParaRPr lang="en-US" dirty="0"/>
          </a:p>
        </p:txBody>
      </p:sp>
      <p:sp>
        <p:nvSpPr>
          <p:cNvPr id="23" name="Right Arrow 22"/>
          <p:cNvSpPr/>
          <p:nvPr/>
        </p:nvSpPr>
        <p:spPr>
          <a:xfrm>
            <a:off x="1952149" y="6367714"/>
            <a:ext cx="472320" cy="2227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4372221" y="6367714"/>
            <a:ext cx="472320" cy="2227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6815736" y="6367714"/>
            <a:ext cx="472320" cy="2227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341938" y="6288602"/>
            <a:ext cx="1871839" cy="369332"/>
          </a:xfrm>
          <a:prstGeom prst="rect">
            <a:avLst/>
          </a:prstGeom>
          <a:noFill/>
        </p:spPr>
        <p:txBody>
          <a:bodyPr wrap="none" rtlCol="0">
            <a:spAutoFit/>
          </a:bodyPr>
          <a:lstStyle/>
          <a:p>
            <a:r>
              <a:rPr lang="en-US" dirty="0" smtClean="0"/>
              <a:t>Until converged</a:t>
            </a:r>
            <a:endParaRPr lang="en-US" dirty="0"/>
          </a:p>
        </p:txBody>
      </p:sp>
    </p:spTree>
    <p:extLst>
      <p:ext uri="{BB962C8B-B14F-4D97-AF65-F5344CB8AC3E}">
        <p14:creationId xmlns:p14="http://schemas.microsoft.com/office/powerpoint/2010/main" val="1599558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and Guidelines for Slug </a:t>
            </a:r>
            <a:r>
              <a:rPr lang="en-US" dirty="0" smtClean="0"/>
              <a:t>Tests (Know these)</a:t>
            </a:r>
            <a:endParaRPr lang="en-US" dirty="0"/>
          </a:p>
        </p:txBody>
      </p:sp>
      <p:sp>
        <p:nvSpPr>
          <p:cNvPr id="3" name="Content Placeholder 2"/>
          <p:cNvSpPr>
            <a:spLocks noGrp="1"/>
          </p:cNvSpPr>
          <p:nvPr>
            <p:ph idx="1"/>
          </p:nvPr>
        </p:nvSpPr>
        <p:spPr/>
        <p:txBody>
          <a:bodyPr/>
          <a:lstStyle/>
          <a:p>
            <a:r>
              <a:rPr lang="en-US" dirty="0" smtClean="0"/>
              <a:t>Skin Effects can yield underpredictions</a:t>
            </a:r>
          </a:p>
          <a:p>
            <a:r>
              <a:rPr lang="en-US" dirty="0" smtClean="0"/>
              <a:t>Geological Survey Guidelines</a:t>
            </a:r>
          </a:p>
          <a:p>
            <a:pPr lvl="1"/>
            <a:r>
              <a:rPr lang="en-US" dirty="0" smtClean="0"/>
              <a:t>Three or more slug tests should be performed on a given well</a:t>
            </a:r>
          </a:p>
          <a:p>
            <a:pPr lvl="1"/>
            <a:r>
              <a:rPr lang="en-US" dirty="0" smtClean="0"/>
              <a:t>Two or more different initial displacement should be used</a:t>
            </a:r>
          </a:p>
          <a:p>
            <a:pPr lvl="1"/>
            <a:r>
              <a:rPr lang="en-US" dirty="0" smtClean="0"/>
              <a:t>The slug should be introduced as instantaneously as possible</a:t>
            </a:r>
          </a:p>
          <a:p>
            <a:pPr lvl="1"/>
            <a:r>
              <a:rPr lang="en-US" dirty="0" smtClean="0"/>
              <a:t>Good data acquisition equipment should be used</a:t>
            </a:r>
          </a:p>
          <a:p>
            <a:pPr lvl="1"/>
            <a:r>
              <a:rPr lang="en-US" dirty="0" smtClean="0"/>
              <a:t>An observation well should be employed for storage estimation</a:t>
            </a:r>
          </a:p>
          <a:p>
            <a:pPr lvl="1"/>
            <a:r>
              <a:rPr lang="en-US" dirty="0" smtClean="0"/>
              <a:t>Analysis method should be consistent with site</a:t>
            </a:r>
          </a:p>
          <a:p>
            <a:pPr lvl="1"/>
            <a:r>
              <a:rPr lang="en-US" dirty="0" smtClean="0"/>
              <a:t>Study results carefully and reassess analysis method if necessary</a:t>
            </a:r>
          </a:p>
          <a:p>
            <a:pPr lvl="1"/>
            <a:r>
              <a:rPr lang="en-US" dirty="0" smtClean="0"/>
              <a:t>Appropriate well construction parameters should be used</a:t>
            </a:r>
            <a:endParaRPr lang="en-US" dirty="0"/>
          </a:p>
        </p:txBody>
      </p:sp>
    </p:spTree>
    <p:extLst>
      <p:ext uri="{BB962C8B-B14F-4D97-AF65-F5344CB8AC3E}">
        <p14:creationId xmlns:p14="http://schemas.microsoft.com/office/powerpoint/2010/main" val="3549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at least a few of these Basic Assumptions (3-5)</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Aquifer bounded on the bottom</a:t>
            </a:r>
          </a:p>
          <a:p>
            <a:r>
              <a:rPr lang="en-US" dirty="0" smtClean="0"/>
              <a:t>Horizontal Geologic Formations (with infinite extent)</a:t>
            </a:r>
          </a:p>
          <a:p>
            <a:r>
              <a:rPr lang="en-US" dirty="0" smtClean="0"/>
              <a:t>The potentiometric surface is horizontal and is steady prior to pumping</a:t>
            </a:r>
          </a:p>
          <a:p>
            <a:r>
              <a:rPr lang="en-US" dirty="0" smtClean="0"/>
              <a:t>Any changes in potentiometric surfaces are due to pumping </a:t>
            </a:r>
          </a:p>
          <a:p>
            <a:r>
              <a:rPr lang="en-US" dirty="0" smtClean="0"/>
              <a:t>Aquifer is homogeneous and isotropic</a:t>
            </a:r>
          </a:p>
          <a:p>
            <a:r>
              <a:rPr lang="en-US" dirty="0" smtClean="0"/>
              <a:t>All flow is radial towards the well</a:t>
            </a:r>
          </a:p>
          <a:p>
            <a:r>
              <a:rPr lang="en-US" dirty="0" smtClean="0"/>
              <a:t>Groundwater flow is horizontal</a:t>
            </a:r>
          </a:p>
          <a:p>
            <a:r>
              <a:rPr lang="en-US" dirty="0" smtClean="0"/>
              <a:t>Darcy’s Law is valid</a:t>
            </a:r>
          </a:p>
          <a:p>
            <a:r>
              <a:rPr lang="en-US" dirty="0" smtClean="0"/>
              <a:t>Water has constant density and viscosity</a:t>
            </a:r>
          </a:p>
          <a:p>
            <a:r>
              <a:rPr lang="en-US" dirty="0" smtClean="0"/>
              <a:t>Wells are fully penetrating</a:t>
            </a:r>
          </a:p>
          <a:p>
            <a:r>
              <a:rPr lang="en-US" dirty="0" smtClean="0"/>
              <a:t>Pumping well has infinitesimal diameter and 100 efficiency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Confined Aquifer</a:t>
            </a:r>
            <a:br>
              <a:rPr lang="en-US" dirty="0" smtClean="0"/>
            </a:br>
            <a:r>
              <a:rPr lang="en-US" dirty="0" smtClean="0"/>
              <a:t>(Thiem solution)</a:t>
            </a:r>
            <a:endParaRPr lang="en-US" dirty="0"/>
          </a:p>
        </p:txBody>
      </p:sp>
      <p:graphicFrame>
        <p:nvGraphicFramePr>
          <p:cNvPr id="9" name="Object 6"/>
          <p:cNvGraphicFramePr>
            <a:graphicFrameLocks noChangeAspect="1"/>
          </p:cNvGraphicFramePr>
          <p:nvPr>
            <p:extLst>
              <p:ext uri="{D42A27DB-BD31-4B8C-83A1-F6EECF244321}">
                <p14:modId xmlns:p14="http://schemas.microsoft.com/office/powerpoint/2010/main" val="4197174532"/>
              </p:ext>
            </p:extLst>
          </p:nvPr>
        </p:nvGraphicFramePr>
        <p:xfrm>
          <a:off x="498474" y="2714972"/>
          <a:ext cx="2427288" cy="822325"/>
        </p:xfrm>
        <a:graphic>
          <a:graphicData uri="http://schemas.openxmlformats.org/presentationml/2006/ole">
            <mc:AlternateContent xmlns:mc="http://schemas.openxmlformats.org/markup-compatibility/2006">
              <mc:Choice xmlns:v="urn:schemas-microsoft-com:vml" Requires="v">
                <p:oleObj spid="_x0000_s53567" name="Equation" r:id="rId4" imgW="1384300" imgH="469900" progId="Equation.3">
                  <p:embed/>
                </p:oleObj>
              </mc:Choice>
              <mc:Fallback>
                <p:oleObj name="Equation" r:id="rId4" imgW="1384300" imgH="469900" progId="Equation.3">
                  <p:embed/>
                  <p:pic>
                    <p:nvPicPr>
                      <p:cNvPr id="0" name="Picture 1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74" y="2714972"/>
                        <a:ext cx="2427288"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846347" y="4812437"/>
            <a:ext cx="3877078" cy="1477328"/>
          </a:xfrm>
          <a:prstGeom prst="rect">
            <a:avLst/>
          </a:prstGeom>
          <a:noFill/>
        </p:spPr>
        <p:txBody>
          <a:bodyPr wrap="square" rtlCol="0">
            <a:spAutoFit/>
          </a:bodyPr>
          <a:lstStyle/>
          <a:p>
            <a:r>
              <a:rPr lang="en-US" dirty="0" smtClean="0">
                <a:solidFill>
                  <a:srgbClr val="FF0000"/>
                </a:solidFill>
              </a:rPr>
              <a:t>Know how to translate depth to water information into head differences</a:t>
            </a:r>
          </a:p>
          <a:p>
            <a:endParaRPr lang="en-US" dirty="0">
              <a:solidFill>
                <a:srgbClr val="FF0000"/>
              </a:solidFill>
            </a:endParaRPr>
          </a:p>
          <a:p>
            <a:r>
              <a:rPr lang="en-US" dirty="0" smtClean="0">
                <a:solidFill>
                  <a:srgbClr val="FF0000"/>
                </a:solidFill>
              </a:rPr>
              <a:t>i.e. 			h2-h1=d1-d2</a:t>
            </a:r>
            <a:endParaRPr lang="en-US" dirty="0">
              <a:solidFill>
                <a:srgbClr val="FF0000"/>
              </a:solidFill>
            </a:endParaRPr>
          </a:p>
        </p:txBody>
      </p:sp>
      <p:sp>
        <p:nvSpPr>
          <p:cNvPr id="11" name="TextBox 10"/>
          <p:cNvSpPr txBox="1"/>
          <p:nvPr/>
        </p:nvSpPr>
        <p:spPr>
          <a:xfrm>
            <a:off x="130820" y="4035525"/>
            <a:ext cx="3966206" cy="2677656"/>
          </a:xfrm>
          <a:prstGeom prst="rect">
            <a:avLst/>
          </a:prstGeom>
          <a:noFill/>
        </p:spPr>
        <p:txBody>
          <a:bodyPr wrap="square" rtlCol="0">
            <a:spAutoFit/>
          </a:bodyPr>
          <a:lstStyle/>
          <a:p>
            <a:r>
              <a:rPr lang="en-US" sz="1400" dirty="0" smtClean="0"/>
              <a:t>Q is volume flow rate of well</a:t>
            </a:r>
          </a:p>
          <a:p>
            <a:endParaRPr lang="en-US" sz="1400" dirty="0"/>
          </a:p>
          <a:p>
            <a:r>
              <a:rPr lang="en-US" sz="1400" dirty="0"/>
              <a:t>r</a:t>
            </a:r>
            <a:r>
              <a:rPr lang="en-US" sz="1400" dirty="0" smtClean="0"/>
              <a:t>1 is radius from pumping well to observation well 1</a:t>
            </a:r>
          </a:p>
          <a:p>
            <a:endParaRPr lang="en-US" sz="1400" dirty="0" smtClean="0"/>
          </a:p>
          <a:p>
            <a:r>
              <a:rPr lang="en-US" sz="1400" dirty="0" smtClean="0"/>
              <a:t>r2 </a:t>
            </a:r>
            <a:r>
              <a:rPr lang="en-US" sz="1400" dirty="0"/>
              <a:t>is radius from pumping well to observation well </a:t>
            </a:r>
            <a:r>
              <a:rPr lang="en-US" sz="1400" dirty="0" smtClean="0"/>
              <a:t>2</a:t>
            </a:r>
          </a:p>
          <a:p>
            <a:endParaRPr lang="en-US" sz="1400" dirty="0"/>
          </a:p>
          <a:p>
            <a:r>
              <a:rPr lang="en-US" sz="1400" dirty="0"/>
              <a:t>h</a:t>
            </a:r>
            <a:r>
              <a:rPr lang="en-US" sz="1400" dirty="0" smtClean="0"/>
              <a:t>1 is head at well 1</a:t>
            </a:r>
            <a:endParaRPr lang="en-US" sz="1400" dirty="0"/>
          </a:p>
          <a:p>
            <a:endParaRPr lang="en-US" sz="1400" dirty="0" smtClean="0"/>
          </a:p>
          <a:p>
            <a:r>
              <a:rPr lang="en-US" sz="1400" dirty="0" smtClean="0"/>
              <a:t>h2 </a:t>
            </a:r>
            <a:r>
              <a:rPr lang="en-US" sz="1400" dirty="0"/>
              <a:t>is head at well </a:t>
            </a:r>
            <a:r>
              <a:rPr lang="en-US" sz="1400" dirty="0" smtClean="0"/>
              <a:t>2</a:t>
            </a:r>
            <a:endParaRPr lang="en-US" sz="1400" dirty="0"/>
          </a:p>
          <a:p>
            <a:endParaRPr lang="en-US" sz="1400" dirty="0"/>
          </a:p>
        </p:txBody>
      </p:sp>
      <p:pic>
        <p:nvPicPr>
          <p:cNvPr id="12" name="Content Placeholder 5" descr="Screen shot 2011-09-19 at 8.09.29 PM.png"/>
          <p:cNvPicPr>
            <a:picLocks noGrp="1" noChangeAspect="1"/>
          </p:cNvPicPr>
          <p:nvPr>
            <p:ph idx="1"/>
          </p:nvPr>
        </p:nvPicPr>
        <p:blipFill>
          <a:blip r:embed="rId6">
            <a:extLst>
              <a:ext uri="{28A0092B-C50C-407E-A947-70E740481C1C}">
                <a14:useLocalDpi xmlns:a14="http://schemas.microsoft.com/office/drawing/2010/main" val="0"/>
              </a:ext>
            </a:extLst>
          </a:blip>
          <a:srcRect l="1314" r="1314"/>
          <a:stretch>
            <a:fillRect/>
          </a:stretch>
        </p:blipFill>
        <p:spPr>
          <a:xfrm>
            <a:off x="3706914" y="1881586"/>
            <a:ext cx="4347873" cy="2384996"/>
          </a:xfrm>
        </p:spPr>
      </p:pic>
    </p:spTree>
    <p:extLst>
      <p:ext uri="{BB962C8B-B14F-4D97-AF65-F5344CB8AC3E}">
        <p14:creationId xmlns:p14="http://schemas.microsoft.com/office/powerpoint/2010/main" val="109518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Unconfined Aquifer</a:t>
            </a:r>
            <a:br>
              <a:rPr lang="en-US" dirty="0" smtClean="0"/>
            </a:br>
            <a:r>
              <a:rPr lang="en-US" dirty="0" smtClean="0"/>
              <a:t>(Thiem solution)</a:t>
            </a:r>
            <a:endParaRPr lang="en-US" dirty="0"/>
          </a:p>
        </p:txBody>
      </p:sp>
      <p:graphicFrame>
        <p:nvGraphicFramePr>
          <p:cNvPr id="9" name="Object 6"/>
          <p:cNvGraphicFramePr>
            <a:graphicFrameLocks noChangeAspect="1"/>
          </p:cNvGraphicFramePr>
          <p:nvPr>
            <p:extLst>
              <p:ext uri="{D42A27DB-BD31-4B8C-83A1-F6EECF244321}">
                <p14:modId xmlns:p14="http://schemas.microsoft.com/office/powerpoint/2010/main" val="3580371898"/>
              </p:ext>
            </p:extLst>
          </p:nvPr>
        </p:nvGraphicFramePr>
        <p:xfrm>
          <a:off x="498474" y="2283994"/>
          <a:ext cx="2360612" cy="889000"/>
        </p:xfrm>
        <a:graphic>
          <a:graphicData uri="http://schemas.openxmlformats.org/presentationml/2006/ole">
            <mc:AlternateContent xmlns:mc="http://schemas.openxmlformats.org/markup-compatibility/2006">
              <mc:Choice xmlns:v="urn:schemas-microsoft-com:vml" Requires="v">
                <p:oleObj spid="_x0000_s55639" name="Equation" r:id="rId3" imgW="1346200" imgH="508000" progId="Equation.3">
                  <p:embed/>
                </p:oleObj>
              </mc:Choice>
              <mc:Fallback>
                <p:oleObj name="Equation" r:id="rId3" imgW="1346200" imgH="508000" progId="Equation.3">
                  <p:embed/>
                  <p:pic>
                    <p:nvPicPr>
                      <p:cNvPr id="0" name="Picture 1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4" y="2283994"/>
                        <a:ext cx="2360612"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623528" y="4787424"/>
            <a:ext cx="4166744" cy="1754327"/>
          </a:xfrm>
          <a:prstGeom prst="rect">
            <a:avLst/>
          </a:prstGeom>
          <a:noFill/>
        </p:spPr>
        <p:txBody>
          <a:bodyPr wrap="square" rtlCol="0">
            <a:spAutoFit/>
          </a:bodyPr>
          <a:lstStyle/>
          <a:p>
            <a:r>
              <a:rPr lang="en-US" dirty="0" smtClean="0">
                <a:solidFill>
                  <a:srgbClr val="FF0000"/>
                </a:solidFill>
              </a:rPr>
              <a:t>Know how to translate depth to water (d) information into heads</a:t>
            </a:r>
          </a:p>
          <a:p>
            <a:endParaRPr lang="en-US" dirty="0" smtClean="0">
              <a:solidFill>
                <a:srgbClr val="FF0000"/>
              </a:solidFill>
            </a:endParaRPr>
          </a:p>
          <a:p>
            <a:r>
              <a:rPr lang="en-US" dirty="0" smtClean="0">
                <a:solidFill>
                  <a:srgbClr val="FF0000"/>
                </a:solidFill>
              </a:rPr>
              <a:t>b1= H-d1		b2=H-d2</a:t>
            </a:r>
            <a:endParaRPr lang="en-US" dirty="0">
              <a:solidFill>
                <a:srgbClr val="FF0000"/>
              </a:solidFill>
            </a:endParaRPr>
          </a:p>
          <a:p>
            <a:endParaRPr lang="en-US" dirty="0">
              <a:solidFill>
                <a:srgbClr val="FF0000"/>
              </a:solidFill>
            </a:endParaRPr>
          </a:p>
          <a:p>
            <a:r>
              <a:rPr lang="en-US" dirty="0" smtClean="0">
                <a:solidFill>
                  <a:srgbClr val="FF0000"/>
                </a:solidFill>
              </a:rPr>
              <a:t>You need to know depth of aquifer H</a:t>
            </a:r>
            <a:endParaRPr lang="en-US" dirty="0">
              <a:solidFill>
                <a:srgbClr val="FF0000"/>
              </a:solidFill>
            </a:endParaRPr>
          </a:p>
        </p:txBody>
      </p:sp>
      <p:pic>
        <p:nvPicPr>
          <p:cNvPr id="11" name="Content Placeholder 3" descr="Screen shot 2011-09-20 at 9.44.27 AM.png"/>
          <p:cNvPicPr>
            <a:picLocks noGrp="1" noChangeAspect="1"/>
          </p:cNvPicPr>
          <p:nvPr>
            <p:ph idx="1"/>
          </p:nvPr>
        </p:nvPicPr>
        <p:blipFill>
          <a:blip r:embed="rId5"/>
          <a:srcRect t="-3234" b="-3234"/>
          <a:stretch>
            <a:fillRect/>
          </a:stretch>
        </p:blipFill>
        <p:spPr>
          <a:xfrm>
            <a:off x="4049856" y="1842324"/>
            <a:ext cx="4851650" cy="2661339"/>
          </a:xfrm>
          <a:scene3d>
            <a:camera prst="orthographicFront">
              <a:rot lat="0" lon="0" rev="10800000"/>
            </a:camera>
            <a:lightRig rig="threePt" dir="t"/>
          </a:scene3d>
        </p:spPr>
      </p:pic>
      <p:cxnSp>
        <p:nvCxnSpPr>
          <p:cNvPr id="13" name="Straight Arrow Connector 12"/>
          <p:cNvCxnSpPr/>
          <p:nvPr/>
        </p:nvCxnSpPr>
        <p:spPr>
          <a:xfrm>
            <a:off x="3943924" y="2105441"/>
            <a:ext cx="11141" cy="217228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049856" y="3172994"/>
            <a:ext cx="348097" cy="369332"/>
          </a:xfrm>
          <a:prstGeom prst="rect">
            <a:avLst/>
          </a:prstGeom>
          <a:noFill/>
        </p:spPr>
        <p:txBody>
          <a:bodyPr wrap="none" rtlCol="0">
            <a:spAutoFit/>
          </a:bodyPr>
          <a:lstStyle/>
          <a:p>
            <a:r>
              <a:rPr lang="en-US" dirty="0" smtClean="0"/>
              <a:t>H</a:t>
            </a:r>
            <a:endParaRPr lang="en-US" dirty="0"/>
          </a:p>
        </p:txBody>
      </p:sp>
      <p:sp>
        <p:nvSpPr>
          <p:cNvPr id="15" name="TextBox 14"/>
          <p:cNvSpPr txBox="1"/>
          <p:nvPr/>
        </p:nvSpPr>
        <p:spPr>
          <a:xfrm>
            <a:off x="130820" y="4035525"/>
            <a:ext cx="3966206" cy="2677656"/>
          </a:xfrm>
          <a:prstGeom prst="rect">
            <a:avLst/>
          </a:prstGeom>
          <a:noFill/>
        </p:spPr>
        <p:txBody>
          <a:bodyPr wrap="square" rtlCol="0">
            <a:spAutoFit/>
          </a:bodyPr>
          <a:lstStyle/>
          <a:p>
            <a:r>
              <a:rPr lang="en-US" sz="1400" dirty="0" smtClean="0"/>
              <a:t>Q is volume flow rate of well</a:t>
            </a:r>
          </a:p>
          <a:p>
            <a:endParaRPr lang="en-US" sz="1400" dirty="0"/>
          </a:p>
          <a:p>
            <a:r>
              <a:rPr lang="en-US" sz="1400" dirty="0"/>
              <a:t>r</a:t>
            </a:r>
            <a:r>
              <a:rPr lang="en-US" sz="1400" dirty="0" smtClean="0"/>
              <a:t>1 is radius from pumping well to observation well 1</a:t>
            </a:r>
          </a:p>
          <a:p>
            <a:endParaRPr lang="en-US" sz="1400" dirty="0" smtClean="0"/>
          </a:p>
          <a:p>
            <a:r>
              <a:rPr lang="en-US" sz="1400" dirty="0" smtClean="0"/>
              <a:t>r2 </a:t>
            </a:r>
            <a:r>
              <a:rPr lang="en-US" sz="1400" dirty="0"/>
              <a:t>is radius from pumping well to observation well </a:t>
            </a:r>
            <a:r>
              <a:rPr lang="en-US" sz="1400" dirty="0" smtClean="0"/>
              <a:t>2</a:t>
            </a:r>
          </a:p>
          <a:p>
            <a:endParaRPr lang="en-US" sz="1400" dirty="0"/>
          </a:p>
          <a:p>
            <a:r>
              <a:rPr lang="en-US" sz="1400" dirty="0" smtClean="0"/>
              <a:t>b1 is head at well 1</a:t>
            </a:r>
            <a:endParaRPr lang="en-US" sz="1400" dirty="0"/>
          </a:p>
          <a:p>
            <a:endParaRPr lang="en-US" sz="1400" dirty="0" smtClean="0"/>
          </a:p>
          <a:p>
            <a:r>
              <a:rPr lang="en-US" sz="1400" dirty="0"/>
              <a:t>b</a:t>
            </a:r>
            <a:r>
              <a:rPr lang="en-US" sz="1400" dirty="0" smtClean="0"/>
              <a:t>2 </a:t>
            </a:r>
            <a:r>
              <a:rPr lang="en-US" sz="1400" dirty="0"/>
              <a:t>is head at well </a:t>
            </a:r>
            <a:r>
              <a:rPr lang="en-US" sz="1400" dirty="0" smtClean="0"/>
              <a:t>2</a:t>
            </a:r>
            <a:endParaRPr lang="en-US" sz="1400" dirty="0"/>
          </a:p>
          <a:p>
            <a:endParaRPr lang="en-US" sz="1400" dirty="0"/>
          </a:p>
        </p:txBody>
      </p:sp>
    </p:spTree>
    <p:extLst>
      <p:ext uri="{BB962C8B-B14F-4D97-AF65-F5344CB8AC3E}">
        <p14:creationId xmlns:p14="http://schemas.microsoft.com/office/powerpoint/2010/main" val="390932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in a Completely Confined Aquifer – Theis’ Solution</a:t>
            </a:r>
            <a:endParaRPr lang="en-US" dirty="0"/>
          </a:p>
        </p:txBody>
      </p:sp>
      <p:sp>
        <p:nvSpPr>
          <p:cNvPr id="3" name="Content Placeholder 2"/>
          <p:cNvSpPr>
            <a:spLocks noGrp="1"/>
          </p:cNvSpPr>
          <p:nvPr>
            <p:ph idx="1"/>
          </p:nvPr>
        </p:nvSpPr>
        <p:spPr/>
        <p:txBody>
          <a:bodyPr/>
          <a:lstStyle/>
          <a:p>
            <a:r>
              <a:rPr lang="en-US" dirty="0" smtClean="0"/>
              <a:t>Additional </a:t>
            </a:r>
            <a:r>
              <a:rPr lang="en-US" dirty="0" smtClean="0"/>
              <a:t>Assumptions (Again – know these)</a:t>
            </a:r>
            <a:endParaRPr lang="en-US" dirty="0" smtClean="0"/>
          </a:p>
          <a:p>
            <a:pPr lvl="1"/>
            <a:r>
              <a:rPr lang="en-US" dirty="0" smtClean="0"/>
              <a:t>Aquifer is confined on top and bottom</a:t>
            </a:r>
          </a:p>
          <a:p>
            <a:pPr lvl="1"/>
            <a:r>
              <a:rPr lang="en-US" dirty="0" smtClean="0"/>
              <a:t>No recharge</a:t>
            </a:r>
          </a:p>
          <a:p>
            <a:pPr lvl="1"/>
            <a:r>
              <a:rPr lang="en-US" dirty="0" smtClean="0"/>
              <a:t>Aquifer is compressible and water is released instantaneously</a:t>
            </a:r>
          </a:p>
          <a:p>
            <a:pPr lvl="1"/>
            <a:r>
              <a:rPr lang="en-US" dirty="0" smtClean="0"/>
              <a:t>Well is pumped at a constant rate</a:t>
            </a:r>
          </a:p>
          <a:p>
            <a:pPr lvl="1"/>
            <a:endParaRPr lang="en-US" dirty="0" smtClean="0"/>
          </a:p>
          <a:p>
            <a:pPr lvl="1"/>
            <a:endParaRPr lang="en-US" dirty="0" smtClean="0"/>
          </a:p>
          <a:p>
            <a:pPr marL="685800" lvl="3" indent="0">
              <a:buNone/>
            </a:pP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2767263" y="3867506"/>
            <a:ext cx="3857458" cy="25279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a pumping test </a:t>
            </a:r>
            <a:endParaRPr lang="en-US" dirty="0"/>
          </a:p>
        </p:txBody>
      </p:sp>
      <p:pic>
        <p:nvPicPr>
          <p:cNvPr id="4" name="Content Placeholder 3" descr="Screen shot 2011-09-19 at 4.18.31 PM.png"/>
          <p:cNvPicPr>
            <a:picLocks noGrp="1" noChangeAspect="1"/>
          </p:cNvPicPr>
          <p:nvPr>
            <p:ph idx="1"/>
          </p:nvPr>
        </p:nvPicPr>
        <p:blipFill>
          <a:blip r:embed="rId3"/>
          <a:srcRect l="-23908" r="-23908"/>
          <a:stretch>
            <a:fillRect/>
          </a:stretch>
        </p:blipFill>
        <p:spPr>
          <a:xfrm>
            <a:off x="-1139257" y="1314043"/>
            <a:ext cx="7129010" cy="3910569"/>
          </a:xfrm>
        </p:spPr>
      </p:pic>
      <p:graphicFrame>
        <p:nvGraphicFramePr>
          <p:cNvPr id="5" name="Object 3"/>
          <p:cNvGraphicFramePr>
            <a:graphicFrameLocks noChangeAspect="1"/>
          </p:cNvGraphicFramePr>
          <p:nvPr>
            <p:extLst>
              <p:ext uri="{D42A27DB-BD31-4B8C-83A1-F6EECF244321}">
                <p14:modId xmlns:p14="http://schemas.microsoft.com/office/powerpoint/2010/main" val="484820682"/>
              </p:ext>
            </p:extLst>
          </p:nvPr>
        </p:nvGraphicFramePr>
        <p:xfrm>
          <a:off x="1324226" y="5541963"/>
          <a:ext cx="2289175" cy="755650"/>
        </p:xfrm>
        <a:graphic>
          <a:graphicData uri="http://schemas.openxmlformats.org/presentationml/2006/ole">
            <mc:AlternateContent xmlns:mc="http://schemas.openxmlformats.org/markup-compatibility/2006">
              <mc:Choice xmlns:v="urn:schemas-microsoft-com:vml" Requires="v">
                <p:oleObj spid="_x0000_s1063" name="Equation" r:id="rId4" imgW="1308100" imgH="431800" progId="Equation.3">
                  <p:embed/>
                </p:oleObj>
              </mc:Choice>
              <mc:Fallback>
                <p:oleObj name="Equation" r:id="rId4" imgW="13081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226" y="5541963"/>
                        <a:ext cx="2289175"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2174599290"/>
              </p:ext>
            </p:extLst>
          </p:nvPr>
        </p:nvGraphicFramePr>
        <p:xfrm>
          <a:off x="5124450" y="5567363"/>
          <a:ext cx="1489075" cy="711200"/>
        </p:xfrm>
        <a:graphic>
          <a:graphicData uri="http://schemas.openxmlformats.org/presentationml/2006/ole">
            <mc:AlternateContent xmlns:mc="http://schemas.openxmlformats.org/markup-compatibility/2006">
              <mc:Choice xmlns:v="urn:schemas-microsoft-com:vml" Requires="v">
                <p:oleObj spid="_x0000_s1064" name="Equation" r:id="rId6" imgW="850900" imgH="406400" progId="Equation.3">
                  <p:embed/>
                </p:oleObj>
              </mc:Choice>
              <mc:Fallback>
                <p:oleObj name="Equation" r:id="rId6" imgW="8509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4450" y="5567363"/>
                        <a:ext cx="1489075"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613401" y="6343323"/>
            <a:ext cx="3800590" cy="276999"/>
          </a:xfrm>
          <a:prstGeom prst="rect">
            <a:avLst/>
          </a:prstGeom>
          <a:noFill/>
        </p:spPr>
        <p:txBody>
          <a:bodyPr wrap="none" rtlCol="0">
            <a:spAutoFit/>
          </a:bodyPr>
          <a:lstStyle/>
          <a:p>
            <a:r>
              <a:rPr lang="en-US" sz="1200" dirty="0" smtClean="0"/>
              <a:t>Change in drawdown over one decade on log scale</a:t>
            </a:r>
            <a:endParaRPr lang="en-US" sz="1200" dirty="0"/>
          </a:p>
        </p:txBody>
      </p:sp>
      <p:cxnSp>
        <p:nvCxnSpPr>
          <p:cNvPr id="8" name="Straight Arrow Connector 7"/>
          <p:cNvCxnSpPr/>
          <p:nvPr/>
        </p:nvCxnSpPr>
        <p:spPr>
          <a:xfrm rot="10800000" flipV="1">
            <a:off x="6449254" y="5567363"/>
            <a:ext cx="420602" cy="208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11273" y="5198031"/>
            <a:ext cx="2432727" cy="276999"/>
          </a:xfrm>
          <a:prstGeom prst="rect">
            <a:avLst/>
          </a:prstGeom>
          <a:noFill/>
        </p:spPr>
        <p:txBody>
          <a:bodyPr wrap="none" rtlCol="0">
            <a:spAutoFit/>
          </a:bodyPr>
          <a:lstStyle/>
          <a:p>
            <a:r>
              <a:rPr lang="en-US" sz="1200" dirty="0" smtClean="0"/>
              <a:t>Time when line intersects </a:t>
            </a:r>
            <a:r>
              <a:rPr lang="en-US" sz="1200" dirty="0" err="1" smtClean="0"/>
              <a:t>x</a:t>
            </a:r>
            <a:r>
              <a:rPr lang="en-US" sz="1200" dirty="0" smtClean="0"/>
              <a:t> axis</a:t>
            </a:r>
            <a:endParaRPr lang="en-US" sz="1200" dirty="0"/>
          </a:p>
        </p:txBody>
      </p:sp>
      <p:cxnSp>
        <p:nvCxnSpPr>
          <p:cNvPr id="10" name="Straight Arrow Connector 9"/>
          <p:cNvCxnSpPr/>
          <p:nvPr/>
        </p:nvCxnSpPr>
        <p:spPr>
          <a:xfrm rot="16200000" flipV="1">
            <a:off x="3434157" y="6327249"/>
            <a:ext cx="208880" cy="149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86753" y="2843555"/>
            <a:ext cx="3966206" cy="1169551"/>
          </a:xfrm>
          <a:prstGeom prst="rect">
            <a:avLst/>
          </a:prstGeom>
          <a:noFill/>
        </p:spPr>
        <p:txBody>
          <a:bodyPr wrap="square" rtlCol="0">
            <a:spAutoFit/>
          </a:bodyPr>
          <a:lstStyle/>
          <a:p>
            <a:r>
              <a:rPr lang="en-US" sz="1400" dirty="0" smtClean="0"/>
              <a:t>Q is volume flow rate of well</a:t>
            </a:r>
          </a:p>
          <a:p>
            <a:endParaRPr lang="en-US" sz="1400" dirty="0"/>
          </a:p>
          <a:p>
            <a:r>
              <a:rPr lang="en-US" sz="1400" dirty="0"/>
              <a:t>r</a:t>
            </a:r>
            <a:r>
              <a:rPr lang="en-US" sz="1400" dirty="0" smtClean="0"/>
              <a:t>1 is radius from pumping well to observation well 1</a:t>
            </a:r>
          </a:p>
          <a:p>
            <a:endParaRPr lang="en-US" sz="1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Overlay the Two and pick a match point (does not have to be on the curves – usually 1,1 on well function curve)</a:t>
            </a:r>
            <a:endParaRPr lang="en-US" sz="2400" dirty="0"/>
          </a:p>
        </p:txBody>
      </p:sp>
      <p:pic>
        <p:nvPicPr>
          <p:cNvPr id="4" name="Content Placeholder 3" descr="Screen shot 2011-09-20 at 10.19.59 AM.png"/>
          <p:cNvPicPr>
            <a:picLocks noGrp="1" noChangeAspect="1"/>
          </p:cNvPicPr>
          <p:nvPr>
            <p:ph idx="1"/>
          </p:nvPr>
        </p:nvPicPr>
        <p:blipFill>
          <a:blip r:embed="rId3"/>
          <a:srcRect l="-8540" r="-8540"/>
          <a:stretch>
            <a:fillRect/>
          </a:stretch>
        </p:blipFill>
        <p:spPr>
          <a:xfrm>
            <a:off x="-551592" y="2905929"/>
            <a:ext cx="6941791" cy="3807871"/>
          </a:xfrm>
        </p:spPr>
      </p:pic>
      <p:sp>
        <p:nvSpPr>
          <p:cNvPr id="5" name="TextBox 4"/>
          <p:cNvSpPr txBox="1"/>
          <p:nvPr/>
        </p:nvSpPr>
        <p:spPr>
          <a:xfrm>
            <a:off x="5906622" y="3181904"/>
            <a:ext cx="2928214" cy="523220"/>
          </a:xfrm>
          <a:prstGeom prst="rect">
            <a:avLst/>
          </a:prstGeom>
          <a:noFill/>
        </p:spPr>
        <p:txBody>
          <a:bodyPr wrap="square" rtlCol="0">
            <a:spAutoFit/>
          </a:bodyPr>
          <a:lstStyle/>
          <a:p>
            <a:r>
              <a:rPr lang="en-US" sz="1400" dirty="0" smtClean="0"/>
              <a:t>Typically we pick match point such that W(u)=1 and u=1</a:t>
            </a:r>
            <a:endParaRPr lang="en-US" sz="1400" dirty="0"/>
          </a:p>
        </p:txBody>
      </p:sp>
      <p:graphicFrame>
        <p:nvGraphicFramePr>
          <p:cNvPr id="6" name="Object 5"/>
          <p:cNvGraphicFramePr>
            <a:graphicFrameLocks noChangeAspect="1"/>
          </p:cNvGraphicFramePr>
          <p:nvPr>
            <p:extLst>
              <p:ext uri="{D42A27DB-BD31-4B8C-83A1-F6EECF244321}">
                <p14:modId xmlns:p14="http://schemas.microsoft.com/office/powerpoint/2010/main" val="3548651370"/>
              </p:ext>
            </p:extLst>
          </p:nvPr>
        </p:nvGraphicFramePr>
        <p:xfrm>
          <a:off x="2829935" y="1906892"/>
          <a:ext cx="2306079" cy="738841"/>
        </p:xfrm>
        <a:graphic>
          <a:graphicData uri="http://schemas.openxmlformats.org/presentationml/2006/ole">
            <mc:AlternateContent xmlns:mc="http://schemas.openxmlformats.org/markup-compatibility/2006">
              <mc:Choice xmlns:v="urn:schemas-microsoft-com:vml" Requires="v">
                <p:oleObj spid="_x0000_s85111" name="Equation" r:id="rId4" imgW="1308100" imgH="419100" progId="Equation.3">
                  <p:embed/>
                </p:oleObj>
              </mc:Choice>
              <mc:Fallback>
                <p:oleObj name="Equation" r:id="rId4" imgW="1308100" imgH="419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9935" y="1906892"/>
                        <a:ext cx="2306079" cy="738841"/>
                      </a:xfrm>
                      <a:prstGeom prst="rect">
                        <a:avLst/>
                      </a:prstGeom>
                      <a:noFill/>
                      <a:extLst/>
                    </p:spPr>
                  </p:pic>
                </p:oleObj>
              </mc:Fallback>
            </mc:AlternateContent>
          </a:graphicData>
        </a:graphic>
      </p:graphicFrame>
      <p:graphicFrame>
        <p:nvGraphicFramePr>
          <p:cNvPr id="84995" name="Object 3"/>
          <p:cNvGraphicFramePr>
            <a:graphicFrameLocks noChangeAspect="1"/>
          </p:cNvGraphicFramePr>
          <p:nvPr>
            <p:extLst>
              <p:ext uri="{D42A27DB-BD31-4B8C-83A1-F6EECF244321}">
                <p14:modId xmlns:p14="http://schemas.microsoft.com/office/powerpoint/2010/main" val="52875150"/>
              </p:ext>
            </p:extLst>
          </p:nvPr>
        </p:nvGraphicFramePr>
        <p:xfrm>
          <a:off x="5603028" y="1906892"/>
          <a:ext cx="1188248" cy="709229"/>
        </p:xfrm>
        <a:graphic>
          <a:graphicData uri="http://schemas.openxmlformats.org/presentationml/2006/ole">
            <mc:AlternateContent xmlns:mc="http://schemas.openxmlformats.org/markup-compatibility/2006">
              <mc:Choice xmlns:v="urn:schemas-microsoft-com:vml" Requires="v">
                <p:oleObj spid="_x0000_s85112" name="Equation" r:id="rId6" imgW="596900" imgH="355600" progId="Equation.3">
                  <p:embed/>
                </p:oleObj>
              </mc:Choice>
              <mc:Fallback>
                <p:oleObj name="Equation" r:id="rId6" imgW="596900" imgH="355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3028" y="1906892"/>
                        <a:ext cx="1188248" cy="709229"/>
                      </a:xfrm>
                      <a:prstGeom prst="rect">
                        <a:avLst/>
                      </a:prstGeom>
                      <a:noFill/>
                      <a:extLst/>
                    </p:spPr>
                  </p:pic>
                </p:oleObj>
              </mc:Fallback>
            </mc:AlternateContent>
          </a:graphicData>
        </a:graphic>
      </p:graphicFrame>
      <p:sp>
        <p:nvSpPr>
          <p:cNvPr id="7" name="TextBox 6"/>
          <p:cNvSpPr txBox="1"/>
          <p:nvPr/>
        </p:nvSpPr>
        <p:spPr>
          <a:xfrm>
            <a:off x="5906622" y="3866547"/>
            <a:ext cx="3023377" cy="2893100"/>
          </a:xfrm>
          <a:prstGeom prst="rect">
            <a:avLst/>
          </a:prstGeom>
          <a:noFill/>
        </p:spPr>
        <p:txBody>
          <a:bodyPr wrap="square" rtlCol="0">
            <a:spAutoFit/>
          </a:bodyPr>
          <a:lstStyle/>
          <a:p>
            <a:r>
              <a:rPr lang="en-US" sz="1400" dirty="0" smtClean="0"/>
              <a:t>Q is volume flow rate of well</a:t>
            </a:r>
          </a:p>
          <a:p>
            <a:endParaRPr lang="en-US" sz="1400" dirty="0"/>
          </a:p>
          <a:p>
            <a:r>
              <a:rPr lang="en-US" sz="1400" dirty="0" smtClean="0"/>
              <a:t>r is radius from pumping well to observation well </a:t>
            </a:r>
          </a:p>
          <a:p>
            <a:endParaRPr lang="en-US" sz="1400" dirty="0"/>
          </a:p>
          <a:p>
            <a:r>
              <a:rPr lang="en-US" sz="1400" dirty="0"/>
              <a:t>h</a:t>
            </a:r>
            <a:r>
              <a:rPr lang="en-US" sz="1400" dirty="0" smtClean="0"/>
              <a:t>-h0 is drawdown on data at match point</a:t>
            </a:r>
          </a:p>
          <a:p>
            <a:endParaRPr lang="en-US" sz="1400" dirty="0"/>
          </a:p>
          <a:p>
            <a:r>
              <a:rPr lang="en-US" sz="1400" dirty="0"/>
              <a:t>t</a:t>
            </a:r>
            <a:r>
              <a:rPr lang="en-US" sz="1400" dirty="0" smtClean="0"/>
              <a:t> is time on data plot at the match point</a:t>
            </a:r>
          </a:p>
          <a:p>
            <a:endParaRPr lang="en-US" sz="1400" dirty="0"/>
          </a:p>
          <a:p>
            <a:r>
              <a:rPr lang="en-US" sz="1400" dirty="0" smtClean="0"/>
              <a:t> </a:t>
            </a:r>
          </a:p>
          <a:p>
            <a:endParaRPr lang="en-US" sz="1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Slug Tests – The Poor Man’s Alternative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Pumping Tests are expensive for many many reasons (labor costs, well drilling costs, equipment, etc.). Sometime one way also not actually wish to extract water from an aquifer for fear that it may be contaminated.</a:t>
            </a:r>
          </a:p>
          <a:p>
            <a:r>
              <a:rPr lang="en-US" dirty="0" smtClean="0"/>
              <a:t>Slug Tests (or their counterpart bail-down tests) are a cheap and quick alternative</a:t>
            </a:r>
          </a:p>
          <a:p>
            <a:r>
              <a:rPr lang="en-US" dirty="0" smtClean="0"/>
              <a:t>A known quantity of water is quickly added or removed from a well and the response of water level in the well is measured.</a:t>
            </a:r>
          </a:p>
          <a:p>
            <a:r>
              <a:rPr lang="en-US" dirty="0" smtClean="0"/>
              <a:t>Water does not have to be added – instead a slug of known volume can be thrown in, displacing a known volume of water.</a:t>
            </a:r>
          </a:p>
          <a:p>
            <a:r>
              <a:rPr lang="en-US" dirty="0" smtClean="0"/>
              <a:t>Slug test responses can be overdamped or underdamped and different and appropriate methods must be chosen to properly analyse data. </a:t>
            </a:r>
            <a:endParaRPr lang="en-US" dirty="0"/>
          </a:p>
        </p:txBody>
      </p:sp>
    </p:spTree>
    <p:extLst>
      <p:ext uri="{BB962C8B-B14F-4D97-AF65-F5344CB8AC3E}">
        <p14:creationId xmlns:p14="http://schemas.microsoft.com/office/powerpoint/2010/main" val="11165814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smtClean="0"/>
              <a:t>Cooper-Bredehoeft-Papadopulos</a:t>
            </a:r>
            <a:endParaRPr lang="en-US" dirty="0"/>
          </a:p>
        </p:txBody>
      </p:sp>
      <p:pic>
        <p:nvPicPr>
          <p:cNvPr id="4" name="Content Placeholder 3" descr="Screen shot 2011-09-20 at 10.07.20 AM.png"/>
          <p:cNvPicPr>
            <a:picLocks noGrp="1" noChangeAspect="1"/>
          </p:cNvPicPr>
          <p:nvPr>
            <p:ph idx="1"/>
          </p:nvPr>
        </p:nvPicPr>
        <p:blipFill>
          <a:blip r:embed="rId3"/>
          <a:srcRect l="-44013" r="-44013"/>
          <a:stretch>
            <a:fillRect/>
          </a:stretch>
        </p:blipFill>
        <p:spPr>
          <a:xfrm>
            <a:off x="-1206754" y="2146055"/>
            <a:ext cx="7155664" cy="3925190"/>
          </a:xfrm>
          <a:scene3d>
            <a:camera prst="orthographicFront">
              <a:rot lat="0" lon="0" rev="10740000"/>
            </a:camera>
            <a:lightRig rig="threePt" dir="t"/>
          </a:scene3d>
        </p:spPr>
      </p:pic>
      <p:graphicFrame>
        <p:nvGraphicFramePr>
          <p:cNvPr id="5" name="Object 4"/>
          <p:cNvGraphicFramePr>
            <a:graphicFrameLocks noChangeAspect="1"/>
          </p:cNvGraphicFramePr>
          <p:nvPr>
            <p:extLst>
              <p:ext uri="{D42A27DB-BD31-4B8C-83A1-F6EECF244321}">
                <p14:modId xmlns:p14="http://schemas.microsoft.com/office/powerpoint/2010/main" val="1825869844"/>
              </p:ext>
            </p:extLst>
          </p:nvPr>
        </p:nvGraphicFramePr>
        <p:xfrm>
          <a:off x="5348452" y="2681474"/>
          <a:ext cx="1023938" cy="422275"/>
        </p:xfrm>
        <a:graphic>
          <a:graphicData uri="http://schemas.openxmlformats.org/presentationml/2006/ole">
            <mc:AlternateContent xmlns:mc="http://schemas.openxmlformats.org/markup-compatibility/2006">
              <mc:Choice xmlns:v="urn:schemas-microsoft-com:vml" Requires="v">
                <p:oleObj spid="_x0000_s94233" name="Equation" r:id="rId4" imgW="584200" imgH="241300" progId="Equation.3">
                  <p:embed/>
                </p:oleObj>
              </mc:Choice>
              <mc:Fallback>
                <p:oleObj name="Equation" r:id="rId4" imgW="584200" imgH="241300" progId="Equation.3">
                  <p:embed/>
                  <p:pic>
                    <p:nvPicPr>
                      <p:cNvPr id="0" name=""/>
                      <p:cNvPicPr>
                        <a:picLocks noChangeAspect="1" noChangeArrowheads="1"/>
                      </p:cNvPicPr>
                      <p:nvPr/>
                    </p:nvPicPr>
                    <p:blipFill>
                      <a:blip r:embed="rId5"/>
                      <a:srcRect/>
                      <a:stretch>
                        <a:fillRect/>
                      </a:stretch>
                    </p:blipFill>
                    <p:spPr bwMode="auto">
                      <a:xfrm>
                        <a:off x="5348452" y="2681474"/>
                        <a:ext cx="1023938"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15001718"/>
              </p:ext>
            </p:extLst>
          </p:nvPr>
        </p:nvGraphicFramePr>
        <p:xfrm>
          <a:off x="7493165" y="2682480"/>
          <a:ext cx="1425575" cy="511175"/>
        </p:xfrm>
        <a:graphic>
          <a:graphicData uri="http://schemas.openxmlformats.org/presentationml/2006/ole">
            <mc:AlternateContent xmlns:mc="http://schemas.openxmlformats.org/markup-compatibility/2006">
              <mc:Choice xmlns:v="urn:schemas-microsoft-com:vml" Requires="v">
                <p:oleObj spid="_x0000_s94234" name="Equation" r:id="rId6" imgW="812800" imgH="292100" progId="Equation.3">
                  <p:embed/>
                </p:oleObj>
              </mc:Choice>
              <mc:Fallback>
                <p:oleObj name="Equation" r:id="rId6" imgW="812800" imgH="292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3165" y="2682480"/>
                        <a:ext cx="142557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5348453" y="3631607"/>
            <a:ext cx="3330410" cy="3416320"/>
          </a:xfrm>
          <a:prstGeom prst="rect">
            <a:avLst/>
          </a:prstGeom>
          <a:noFill/>
        </p:spPr>
        <p:txBody>
          <a:bodyPr wrap="square" rtlCol="0">
            <a:spAutoFit/>
          </a:bodyPr>
          <a:lstStyle/>
          <a:p>
            <a:r>
              <a:rPr lang="en-US" dirty="0" err="1"/>
              <a:t>r</a:t>
            </a:r>
            <a:r>
              <a:rPr lang="en-US" dirty="0" err="1" smtClean="0"/>
              <a:t>c</a:t>
            </a:r>
            <a:r>
              <a:rPr lang="en-US" dirty="0" smtClean="0"/>
              <a:t> is well casing </a:t>
            </a:r>
            <a:r>
              <a:rPr lang="en-US" dirty="0" err="1" smtClean="0"/>
              <a:t>radiius</a:t>
            </a:r>
            <a:endParaRPr lang="en-US" dirty="0" smtClean="0"/>
          </a:p>
          <a:p>
            <a:endParaRPr lang="en-US" dirty="0"/>
          </a:p>
          <a:p>
            <a:r>
              <a:rPr lang="en-US" dirty="0" err="1"/>
              <a:t>r</a:t>
            </a:r>
            <a:r>
              <a:rPr lang="en-US" dirty="0" err="1" smtClean="0"/>
              <a:t>s</a:t>
            </a:r>
            <a:r>
              <a:rPr lang="en-US" dirty="0" smtClean="0"/>
              <a:t> is well screen radius</a:t>
            </a:r>
          </a:p>
          <a:p>
            <a:endParaRPr lang="en-US" dirty="0"/>
          </a:p>
          <a:p>
            <a:pPr marL="285750" indent="-285750">
              <a:buFont typeface="Symbol" charset="0"/>
              <a:buChar char="m"/>
            </a:pPr>
            <a:r>
              <a:rPr lang="en-US" dirty="0" smtClean="0"/>
              <a:t>corresponds to best match curve (log</a:t>
            </a:r>
            <a:r>
              <a:rPr lang="en-US" baseline="-25000" dirty="0" smtClean="0"/>
              <a:t>10</a:t>
            </a:r>
            <a:r>
              <a:rPr lang="en-US" dirty="0" smtClean="0"/>
              <a:t> mu=??)</a:t>
            </a:r>
          </a:p>
          <a:p>
            <a:pPr marL="285750" indent="-285750">
              <a:buFont typeface="Symbol" charset="0"/>
              <a:buChar char="m"/>
            </a:pPr>
            <a:endParaRPr lang="en-US" dirty="0"/>
          </a:p>
          <a:p>
            <a:r>
              <a:rPr lang="en-US" dirty="0"/>
              <a:t>t</a:t>
            </a:r>
            <a:r>
              <a:rPr lang="en-US" baseline="-25000" dirty="0"/>
              <a:t>1</a:t>
            </a:r>
            <a:r>
              <a:rPr lang="en-US" dirty="0"/>
              <a:t> is the time </a:t>
            </a:r>
            <a:r>
              <a:rPr lang="en-US" dirty="0" smtClean="0"/>
              <a:t>on real data curve where </a:t>
            </a:r>
            <a:r>
              <a:rPr lang="en-US" dirty="0"/>
              <a:t>on the type curve </a:t>
            </a:r>
            <a:r>
              <a:rPr lang="en-US" dirty="0" err="1"/>
              <a:t>Tt</a:t>
            </a:r>
            <a:r>
              <a:rPr lang="en-US" dirty="0"/>
              <a:t>/r</a:t>
            </a:r>
            <a:r>
              <a:rPr lang="en-US" baseline="-25000" dirty="0"/>
              <a:t>c</a:t>
            </a:r>
            <a:r>
              <a:rPr lang="en-US" baseline="30000" dirty="0"/>
              <a:t>2</a:t>
            </a:r>
            <a:r>
              <a:rPr lang="en-US" dirty="0"/>
              <a:t>=</a:t>
            </a:r>
            <a:r>
              <a:rPr lang="en-US" dirty="0" smtClean="0"/>
              <a:t>1 on best match type curve</a:t>
            </a:r>
            <a:endParaRPr lang="en-US" dirty="0"/>
          </a:p>
          <a:p>
            <a:pPr marL="285750" indent="-285750">
              <a:buFont typeface="Symbol" charset="0"/>
              <a:buChar char="m"/>
            </a:pPr>
            <a:endParaRPr lang="en-US" dirty="0"/>
          </a:p>
        </p:txBody>
      </p:sp>
    </p:spTree>
    <p:extLst>
      <p:ext uri="{BB962C8B-B14F-4D97-AF65-F5344CB8AC3E}">
        <p14:creationId xmlns:p14="http://schemas.microsoft.com/office/powerpoint/2010/main" val="40428347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1329</TotalTime>
  <Words>740</Words>
  <Application>Microsoft Macintosh PowerPoint</Application>
  <PresentationFormat>On-screen Show (4:3)</PresentationFormat>
  <Paragraphs>113</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Advantage</vt:lpstr>
      <vt:lpstr>Equation</vt:lpstr>
      <vt:lpstr>Review Session 2  Flow to Wells</vt:lpstr>
      <vt:lpstr>Know at least a few of these Basic Assumptions (3-5)</vt:lpstr>
      <vt:lpstr>Steady State Confined Aquifer (Thiem solution)</vt:lpstr>
      <vt:lpstr>Steady State Unconfined Aquifer (Thiem solution)</vt:lpstr>
      <vt:lpstr>Flow in a Completely Confined Aquifer – Theis’ Solution</vt:lpstr>
      <vt:lpstr>Data from a pumping test </vt:lpstr>
      <vt:lpstr>Overlay the Two and pick a match point (does not have to be on the curves – usually 1,1 on well function curve)</vt:lpstr>
      <vt:lpstr>Slug Tests – The Poor Man’s Alternative</vt:lpstr>
      <vt:lpstr>Overdamped  Cooper-Bredehoeft-Papadopulos</vt:lpstr>
      <vt:lpstr>Overlay Graphics</vt:lpstr>
      <vt:lpstr>Overlay Graphics</vt:lpstr>
      <vt:lpstr>Remove the Type Curve, but keep vertical line</vt:lpstr>
      <vt:lpstr>Overdamped  Hvorslev Method</vt:lpstr>
      <vt:lpstr>Overdamped  Hvorslev Method Interpretation</vt:lpstr>
      <vt:lpstr>PowerPoint Presentation</vt:lpstr>
      <vt:lpstr>Underdamped Van der Kamp</vt:lpstr>
      <vt:lpstr>Cautions and Guidelines for Slug Tests (Know these)</vt:lpstr>
    </vt:vector>
  </TitlesOfParts>
  <Company>University if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to Wells</dc:title>
  <dc:creator>Didio</dc:creator>
  <cp:lastModifiedBy>Diogo Bolster</cp:lastModifiedBy>
  <cp:revision>165</cp:revision>
  <cp:lastPrinted>2013-10-03T15:22:02Z</cp:lastPrinted>
  <dcterms:created xsi:type="dcterms:W3CDTF">2011-10-06T13:25:05Z</dcterms:created>
  <dcterms:modified xsi:type="dcterms:W3CDTF">2015-11-12T13:51:24Z</dcterms:modified>
</cp:coreProperties>
</file>