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ppt/embeddings/Microsoft_Equation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Microsoft_Equation2.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0" r:id="rId6"/>
    <p:sldId id="261" r:id="rId7"/>
    <p:sldId id="262" r:id="rId8"/>
    <p:sldId id="290" r:id="rId9"/>
    <p:sldId id="287" r:id="rId10"/>
    <p:sldId id="291" r:id="rId11"/>
    <p:sldId id="263" r:id="rId12"/>
    <p:sldId id="292"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5" r:id="rId32"/>
    <p:sldId id="286" r:id="rId33"/>
    <p:sldId id="282" r:id="rId34"/>
    <p:sldId id="288" r:id="rId35"/>
    <p:sldId id="289" r:id="rId36"/>
    <p:sldId id="283" r:id="rId37"/>
    <p:sldId id="28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4" d="100"/>
          <a:sy n="114" d="100"/>
        </p:scale>
        <p:origin x="-3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1" Type="http://schemas.openxmlformats.org/officeDocument/2006/relationships/image" Target="../media/image44.emf"/><Relationship Id="rId2"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emf"/><Relationship Id="rId3"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0949F-EADD-5644-89E0-DAAB0D85B8CE}" type="datetimeFigureOut">
              <a:rPr lang="en-US" smtClean="0"/>
              <a:pPr/>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61EAD-54B0-6743-B0A1-1BA9591AC734}"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4A0949F-EADD-5644-89E0-DAAB0D85B8CE}" type="datetimeFigureOut">
              <a:rPr lang="en-US" smtClean="0"/>
              <a:pPr/>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0949F-EADD-5644-89E0-DAAB0D85B8CE}" type="datetimeFigureOut">
              <a:rPr lang="en-US" smtClean="0"/>
              <a:pPr/>
              <a:t>9/3/15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4A0949F-EADD-5644-89E0-DAAB0D85B8CE}" type="datetimeFigureOut">
              <a:rPr lang="en-US" smtClean="0"/>
              <a:pPr/>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4A0949F-EADD-5644-89E0-DAAB0D85B8CE}" type="datetimeFigureOut">
              <a:rPr lang="en-US" smtClean="0"/>
              <a:pPr/>
              <a:t>9/3/15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4A0949F-EADD-5644-89E0-DAAB0D85B8CE}" type="datetimeFigureOut">
              <a:rPr lang="en-US" smtClean="0"/>
              <a:pPr/>
              <a:t>9/3/15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0949F-EADD-5644-89E0-DAAB0D85B8CE}" type="datetimeFigureOut">
              <a:rPr lang="en-US" smtClean="0"/>
              <a:pPr/>
              <a:t>9/3/15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0949F-EADD-5644-89E0-DAAB0D85B8CE}" type="datetimeFigureOut">
              <a:rPr lang="en-US" smtClean="0"/>
              <a:pPr/>
              <a:t>9/3/15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61EAD-54B0-6743-B0A1-1BA9591AC7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4A0949F-EADD-5644-89E0-DAAB0D85B8CE}" type="datetimeFigureOut">
              <a:rPr lang="en-US" smtClean="0"/>
              <a:pPr/>
              <a:t>9/3/15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1C61EAD-54B0-6743-B0A1-1BA9591AC7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wmf"/><Relationship Id="rId5" Type="http://schemas.openxmlformats.org/officeDocument/2006/relationships/oleObject" Target="../embeddings/Microsoft_Equation2.bin"/><Relationship Id="rId6" Type="http://schemas.openxmlformats.org/officeDocument/2006/relationships/image" Target="../media/image15.emf"/><Relationship Id="rId7"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oleObject" Target="../embeddings/oleObject8.bin"/><Relationship Id="rId5" Type="http://schemas.openxmlformats.org/officeDocument/2006/relationships/image" Target="../media/image26.emf"/><Relationship Id="rId6" Type="http://schemas.openxmlformats.org/officeDocument/2006/relationships/oleObject" Target="../embeddings/oleObject9.bin"/><Relationship Id="rId7"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9.emf"/><Relationship Id="rId5" Type="http://schemas.openxmlformats.org/officeDocument/2006/relationships/oleObject" Target="../embeddings/oleObject12.bin"/><Relationship Id="rId6" Type="http://schemas.openxmlformats.org/officeDocument/2006/relationships/image" Target="../media/image30.emf"/><Relationship Id="rId7" Type="http://schemas.openxmlformats.org/officeDocument/2006/relationships/oleObject" Target="../embeddings/oleObject13.bin"/><Relationship Id="rId8" Type="http://schemas.openxmlformats.org/officeDocument/2006/relationships/image" Target="../media/image3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32.emf"/><Relationship Id="rId5" Type="http://schemas.openxmlformats.org/officeDocument/2006/relationships/oleObject" Target="../embeddings/oleObject15.bin"/><Relationship Id="rId6" Type="http://schemas.openxmlformats.org/officeDocument/2006/relationships/image" Target="../media/image33.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oleObject" Target="../embeddings/oleObject16.bin"/><Relationship Id="rId5" Type="http://schemas.openxmlformats.org/officeDocument/2006/relationships/image" Target="../media/image35.emf"/><Relationship Id="rId6" Type="http://schemas.openxmlformats.org/officeDocument/2006/relationships/oleObject" Target="../embeddings/oleObject17.bin"/><Relationship Id="rId7" Type="http://schemas.openxmlformats.org/officeDocument/2006/relationships/image" Target="../media/image36.emf"/><Relationship Id="rId1" Type="http://schemas.openxmlformats.org/officeDocument/2006/relationships/vmlDrawing" Target="../drawings/vmlDrawing10.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oleObject" Target="../embeddings/oleObject18.bin"/><Relationship Id="rId5" Type="http://schemas.openxmlformats.org/officeDocument/2006/relationships/image" Target="../media/image38.emf"/><Relationship Id="rId1" Type="http://schemas.openxmlformats.org/officeDocument/2006/relationships/vmlDrawing" Target="../drawings/vmlDrawing11.vml"/><Relationship Id="rId2"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40.emf"/><Relationship Id="rId5" Type="http://schemas.openxmlformats.org/officeDocument/2006/relationships/oleObject" Target="../embeddings/oleObject20.bin"/><Relationship Id="rId6" Type="http://schemas.openxmlformats.org/officeDocument/2006/relationships/image" Target="../media/image41.emf"/><Relationship Id="rId1" Type="http://schemas.openxmlformats.org/officeDocument/2006/relationships/vmlDrawing" Target="../drawings/vmlDrawing12.vml"/><Relationship Id="rId2"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42.emf"/><Relationship Id="rId5" Type="http://schemas.openxmlformats.org/officeDocument/2006/relationships/oleObject" Target="../embeddings/oleObject22.bin"/><Relationship Id="rId6" Type="http://schemas.openxmlformats.org/officeDocument/2006/relationships/image" Target="../media/image43.emf"/><Relationship Id="rId1" Type="http://schemas.openxmlformats.org/officeDocument/2006/relationships/vmlDrawing" Target="../drawings/vmlDrawing13.vml"/><Relationship Id="rId2"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48.emf"/><Relationship Id="rId1" Type="http://schemas.openxmlformats.org/officeDocument/2006/relationships/vmlDrawing" Target="../drawings/vmlDrawing14.vml"/><Relationship Id="rId2" Type="http://schemas.openxmlformats.org/officeDocument/2006/relationships/slideLayout" Target="../slideLayouts/slideLayout5.xml"/><Relationship Id="rId3" Type="http://schemas.openxmlformats.org/officeDocument/2006/relationships/oleObject" Target="../embeddings/oleObject23.bin"/><Relationship Id="rId4" Type="http://schemas.openxmlformats.org/officeDocument/2006/relationships/image" Target="../media/image44.emf"/><Relationship Id="rId5" Type="http://schemas.openxmlformats.org/officeDocument/2006/relationships/oleObject" Target="../embeddings/oleObject24.bin"/><Relationship Id="rId6" Type="http://schemas.openxmlformats.org/officeDocument/2006/relationships/image" Target="../media/image45.emf"/><Relationship Id="rId7" Type="http://schemas.openxmlformats.org/officeDocument/2006/relationships/oleObject" Target="../embeddings/oleObject25.bin"/><Relationship Id="rId8" Type="http://schemas.openxmlformats.org/officeDocument/2006/relationships/image" Target="../media/image46.emf"/><Relationship Id="rId9" Type="http://schemas.openxmlformats.org/officeDocument/2006/relationships/oleObject" Target="../embeddings/oleObject26.bin"/><Relationship Id="rId10" Type="http://schemas.openxmlformats.org/officeDocument/2006/relationships/image" Target="../media/image4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49.emf"/><Relationship Id="rId1" Type="http://schemas.openxmlformats.org/officeDocument/2006/relationships/vmlDrawing" Target="../drawings/vmlDrawing15.vml"/><Relationship Id="rId2"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oleObject" Target="../embeddings/oleObject29.bin"/><Relationship Id="rId5" Type="http://schemas.openxmlformats.org/officeDocument/2006/relationships/image" Target="../media/image50.emf"/><Relationship Id="rId1" Type="http://schemas.openxmlformats.org/officeDocument/2006/relationships/vmlDrawing" Target="../drawings/vmlDrawing16.vml"/><Relationship Id="rId2"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52.emf"/><Relationship Id="rId5" Type="http://schemas.openxmlformats.org/officeDocument/2006/relationships/oleObject" Target="../embeddings/oleObject31.bin"/><Relationship Id="rId6" Type="http://schemas.openxmlformats.org/officeDocument/2006/relationships/image" Target="../media/image53.emf"/><Relationship Id="rId7" Type="http://schemas.openxmlformats.org/officeDocument/2006/relationships/image" Target="../media/image51.png"/><Relationship Id="rId1" Type="http://schemas.openxmlformats.org/officeDocument/2006/relationships/vmlDrawing" Target="../drawings/vmlDrawing17.v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oleObject" Target="../embeddings/Microsoft_Equation1.bin"/><Relationship Id="rId5" Type="http://schemas.openxmlformats.org/officeDocument/2006/relationships/image" Target="../media/image7.emf"/><Relationship Id="rId6" Type="http://schemas.openxmlformats.org/officeDocument/2006/relationships/slide" Target="slide20.xml"/><Relationship Id="rId7" Type="http://schemas.openxmlformats.org/officeDocument/2006/relationships/oleObject" Target="../embeddings/oleObject2.bin"/><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0.png"/><Relationship Id="rId5" Type="http://schemas.openxmlformats.org/officeDocument/2006/relationships/oleObject" Target="../embeddings/oleObject4.bin"/><Relationship Id="rId6" Type="http://schemas.openxmlformats.org/officeDocument/2006/relationships/image" Target="../media/image11.emf"/><Relationship Id="rId7" Type="http://schemas.openxmlformats.org/officeDocument/2006/relationships/oleObject" Target="../embeddings/oleObject5.bin"/><Relationship Id="rId8"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Properties of Aquifers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Central Point	</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b="1" dirty="0" smtClean="0"/>
          </a:p>
          <a:p>
            <a:pPr marL="0" indent="0" algn="ctr">
              <a:buNone/>
            </a:pPr>
            <a:r>
              <a:rPr lang="en-US" sz="3600" b="1" dirty="0" smtClean="0"/>
              <a:t>Porosity does not depend on the diameter of your grains!!!</a:t>
            </a:r>
            <a:endParaRPr lang="en-US" sz="3600" b="1" dirty="0"/>
          </a:p>
        </p:txBody>
      </p:sp>
    </p:spTree>
    <p:extLst>
      <p:ext uri="{BB962C8B-B14F-4D97-AF65-F5344CB8AC3E}">
        <p14:creationId xmlns:p14="http://schemas.microsoft.com/office/powerpoint/2010/main" val="388908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Particle Sizes</a:t>
            </a:r>
            <a:endParaRPr lang="en-US" dirty="0"/>
          </a:p>
        </p:txBody>
      </p:sp>
      <p:sp>
        <p:nvSpPr>
          <p:cNvPr id="3" name="Content Placeholder 2"/>
          <p:cNvSpPr>
            <a:spLocks noGrp="1"/>
          </p:cNvSpPr>
          <p:nvPr>
            <p:ph idx="1"/>
          </p:nvPr>
        </p:nvSpPr>
        <p:spPr/>
        <p:txBody>
          <a:bodyPr/>
          <a:lstStyle/>
          <a:p>
            <a:r>
              <a:rPr lang="en-US" dirty="0" smtClean="0"/>
              <a:t>Size and Shape of Grains makes a difference</a:t>
            </a:r>
            <a:endParaRPr lang="en-US" dirty="0"/>
          </a:p>
        </p:txBody>
      </p:sp>
      <p:pic>
        <p:nvPicPr>
          <p:cNvPr id="4" name="Picture 3"/>
          <p:cNvPicPr>
            <a:picLocks noChangeAspect="1"/>
          </p:cNvPicPr>
          <p:nvPr/>
        </p:nvPicPr>
        <p:blipFill>
          <a:blip r:embed="rId2"/>
          <a:stretch>
            <a:fillRect/>
          </a:stretch>
        </p:blipFill>
        <p:spPr>
          <a:xfrm>
            <a:off x="463551" y="2285970"/>
            <a:ext cx="8128000" cy="414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Rectangle 3"/>
          <p:cNvSpPr txBox="1">
            <a:spLocks noChangeArrowheads="1"/>
          </p:cNvSpPr>
          <p:nvPr/>
        </p:nvSpPr>
        <p:spPr>
          <a:xfrm>
            <a:off x="961587" y="1347077"/>
            <a:ext cx="7391400" cy="213360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1600" dirty="0" smtClean="0"/>
              <a:t>	Porous medium blended with three types of sediment fractions:</a:t>
            </a:r>
          </a:p>
          <a:p>
            <a:pPr lvl="1"/>
            <a:r>
              <a:rPr lang="en-GB" sz="1000" dirty="0" smtClean="0">
                <a:solidFill>
                  <a:srgbClr val="008080"/>
                </a:solidFill>
              </a:rPr>
              <a:t>Fine pebble gravel</a:t>
            </a:r>
            <a:r>
              <a:rPr lang="en-GB" sz="1000" dirty="0" smtClean="0">
                <a:solidFill>
                  <a:schemeClr val="folHlink"/>
                </a:solidFill>
              </a:rPr>
              <a:t> </a:t>
            </a:r>
          </a:p>
          <a:p>
            <a:pPr lvl="1">
              <a:buFontTx/>
              <a:buNone/>
            </a:pPr>
            <a:r>
              <a:rPr lang="en-GB" sz="1000" dirty="0" smtClean="0">
                <a:solidFill>
                  <a:schemeClr val="folHlink"/>
                </a:solidFill>
              </a:rPr>
              <a:t>     </a:t>
            </a:r>
            <a:r>
              <a:rPr lang="en-GB" sz="1000" dirty="0" smtClean="0"/>
              <a:t>with porosity (</a:t>
            </a:r>
            <a:r>
              <a:rPr lang="en-GB" sz="1000" dirty="0" smtClean="0">
                <a:sym typeface="Symbol" charset="0"/>
              </a:rPr>
              <a:t></a:t>
            </a:r>
            <a:r>
              <a:rPr lang="en-GB" sz="1000" baseline="-25000" dirty="0" smtClean="0">
                <a:sym typeface="Symbol" charset="0"/>
              </a:rPr>
              <a:t>pebble</a:t>
            </a:r>
            <a:r>
              <a:rPr lang="en-GB" sz="1000" dirty="0" smtClean="0">
                <a:sym typeface="Symbol" charset="0"/>
              </a:rPr>
              <a:t>=0,30</a:t>
            </a:r>
            <a:r>
              <a:rPr lang="en-GB" sz="1000" dirty="0" smtClean="0"/>
              <a:t>)</a:t>
            </a:r>
          </a:p>
          <a:p>
            <a:pPr lvl="1"/>
            <a:r>
              <a:rPr lang="en-GB" sz="1000" dirty="0" smtClean="0">
                <a:solidFill>
                  <a:srgbClr val="CC0000"/>
                </a:solidFill>
              </a:rPr>
              <a:t>Sand </a:t>
            </a:r>
            <a:r>
              <a:rPr lang="en-GB" sz="1000" dirty="0" smtClean="0"/>
              <a:t>(</a:t>
            </a:r>
            <a:r>
              <a:rPr lang="en-GB" sz="1000" dirty="0" smtClean="0">
                <a:sym typeface="Symbol" charset="0"/>
              </a:rPr>
              <a:t></a:t>
            </a:r>
            <a:r>
              <a:rPr lang="en-GB" sz="1000" baseline="-25000" dirty="0" smtClean="0">
                <a:sym typeface="Symbol" charset="0"/>
              </a:rPr>
              <a:t>sand</a:t>
            </a:r>
            <a:r>
              <a:rPr lang="en-GB" sz="1000" dirty="0" smtClean="0">
                <a:sym typeface="Symbol" charset="0"/>
              </a:rPr>
              <a:t>=0,38</a:t>
            </a:r>
            <a:r>
              <a:rPr lang="en-GB" sz="1000" dirty="0" smtClean="0"/>
              <a:t>)</a:t>
            </a:r>
          </a:p>
          <a:p>
            <a:pPr lvl="1"/>
            <a:r>
              <a:rPr lang="en-GB" sz="1000" dirty="0" smtClean="0">
                <a:solidFill>
                  <a:schemeClr val="hlink"/>
                </a:solidFill>
              </a:rPr>
              <a:t>Fine sand</a:t>
            </a:r>
            <a:r>
              <a:rPr lang="en-GB" sz="1000" dirty="0" smtClean="0">
                <a:solidFill>
                  <a:srgbClr val="339966"/>
                </a:solidFill>
              </a:rPr>
              <a:t> </a:t>
            </a:r>
            <a:r>
              <a:rPr lang="en-GB" sz="1000" dirty="0" smtClean="0"/>
              <a:t>(</a:t>
            </a:r>
            <a:r>
              <a:rPr lang="en-GB" sz="1000" dirty="0" smtClean="0">
                <a:sym typeface="Symbol" charset="0"/>
              </a:rPr>
              <a:t></a:t>
            </a:r>
            <a:r>
              <a:rPr lang="en-GB" sz="1000" baseline="-25000" dirty="0" err="1" smtClean="0">
                <a:sym typeface="Symbol" charset="0"/>
              </a:rPr>
              <a:t>f.sand</a:t>
            </a:r>
            <a:r>
              <a:rPr lang="en-GB" sz="1000" dirty="0" smtClean="0">
                <a:sym typeface="Symbol" charset="0"/>
              </a:rPr>
              <a:t>=0,33</a:t>
            </a:r>
            <a:r>
              <a:rPr lang="en-GB" sz="1000" dirty="0" smtClean="0"/>
              <a:t>)</a:t>
            </a:r>
            <a:endParaRPr lang="en-GB" sz="1400" dirty="0">
              <a:sym typeface="Symbol"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77933600"/>
              </p:ext>
            </p:extLst>
          </p:nvPr>
        </p:nvGraphicFramePr>
        <p:xfrm>
          <a:off x="1229875" y="3379433"/>
          <a:ext cx="6548437" cy="981075"/>
        </p:xfrm>
        <a:graphic>
          <a:graphicData uri="http://schemas.openxmlformats.org/presentationml/2006/ole">
            <mc:AlternateContent xmlns:mc="http://schemas.openxmlformats.org/markup-compatibility/2006">
              <mc:Choice xmlns:v="urn:schemas-microsoft-com:vml" Requires="v">
                <p:oleObj spid="_x0000_s62471" name="Formel" r:id="rId3" imgW="2628720" imgH="393480" progId="Equation.3">
                  <p:embed/>
                </p:oleObj>
              </mc:Choice>
              <mc:Fallback>
                <p:oleObj name="Formel" r:id="rId3" imgW="26287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875" y="3379433"/>
                        <a:ext cx="6548437"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3970253857"/>
              </p:ext>
            </p:extLst>
          </p:nvPr>
        </p:nvGraphicFramePr>
        <p:xfrm>
          <a:off x="803275" y="5091113"/>
          <a:ext cx="7534275" cy="920750"/>
        </p:xfrm>
        <a:graphic>
          <a:graphicData uri="http://schemas.openxmlformats.org/presentationml/2006/ole">
            <mc:AlternateContent xmlns:mc="http://schemas.openxmlformats.org/markup-compatibility/2006">
              <mc:Choice xmlns:v="urn:schemas-microsoft-com:vml" Requires="v">
                <p:oleObj spid="_x0000_s62472" name="Equation" r:id="rId5" imgW="5080000" imgH="622300" progId="Equation.3">
                  <p:embed/>
                </p:oleObj>
              </mc:Choice>
              <mc:Fallback>
                <p:oleObj name="Equation" r:id="rId5" imgW="5080000" imgH="622300" progId="Equation.3">
                  <p:embed/>
                  <p:pic>
                    <p:nvPicPr>
                      <p:cNvPr id="0" name=""/>
                      <p:cNvPicPr>
                        <a:picLocks noChangeAspect="1" noChangeArrowheads="1"/>
                      </p:cNvPicPr>
                      <p:nvPr/>
                    </p:nvPicPr>
                    <p:blipFill>
                      <a:blip r:embed="rId6"/>
                      <a:srcRect/>
                      <a:stretch>
                        <a:fillRect/>
                      </a:stretch>
                    </p:blipFill>
                    <p:spPr bwMode="auto">
                      <a:xfrm>
                        <a:off x="803275" y="5091113"/>
                        <a:ext cx="753427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 name="Picture 6" descr="Screen Shot 2015-09-03 at 8.15.5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2386" y="1655587"/>
            <a:ext cx="2001690" cy="1917850"/>
          </a:xfrm>
          <a:prstGeom prst="rect">
            <a:avLst/>
          </a:prstGeom>
        </p:spPr>
      </p:pic>
    </p:spTree>
    <p:extLst>
      <p:ext uri="{BB962C8B-B14F-4D97-AF65-F5344CB8AC3E}">
        <p14:creationId xmlns:p14="http://schemas.microsoft.com/office/powerpoint/2010/main" val="2579099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Sediments</a:t>
            </a:r>
            <a:endParaRPr lang="en-US" dirty="0"/>
          </a:p>
        </p:txBody>
      </p:sp>
      <p:sp>
        <p:nvSpPr>
          <p:cNvPr id="3" name="Content Placeholder 2"/>
          <p:cNvSpPr>
            <a:spLocks noGrp="1"/>
          </p:cNvSpPr>
          <p:nvPr>
            <p:ph idx="1"/>
          </p:nvPr>
        </p:nvSpPr>
        <p:spPr/>
        <p:txBody>
          <a:bodyPr/>
          <a:lstStyle/>
          <a:p>
            <a:r>
              <a:rPr lang="en-US" dirty="0" smtClean="0"/>
              <a:t>Engineering ASTM D2488 (Amer. Soc Testing Materials)</a:t>
            </a:r>
            <a:endParaRPr lang="en-US" dirty="0"/>
          </a:p>
        </p:txBody>
      </p:sp>
      <p:pic>
        <p:nvPicPr>
          <p:cNvPr id="4" name="Picture 3" descr="Screen shot 2011-08-19 at 12.54.04 PM.png"/>
          <p:cNvPicPr>
            <a:picLocks noChangeAspect="1"/>
          </p:cNvPicPr>
          <p:nvPr/>
        </p:nvPicPr>
        <p:blipFill>
          <a:blip r:embed="rId2"/>
          <a:stretch>
            <a:fillRect/>
          </a:stretch>
        </p:blipFill>
        <p:spPr>
          <a:xfrm>
            <a:off x="389344" y="3029505"/>
            <a:ext cx="8480307" cy="240897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Porosity Ranges </a:t>
            </a:r>
            <a:endParaRPr lang="en-US" dirty="0"/>
          </a:p>
        </p:txBody>
      </p:sp>
      <p:pic>
        <p:nvPicPr>
          <p:cNvPr id="4" name="Content Placeholder 3" descr="Screen shot 2011-08-19 at 12.54.13 PM.png"/>
          <p:cNvPicPr>
            <a:picLocks noGrp="1" noChangeAspect="1"/>
          </p:cNvPicPr>
          <p:nvPr>
            <p:ph idx="1"/>
          </p:nvPr>
        </p:nvPicPr>
        <p:blipFill>
          <a:blip r:embed="rId2"/>
          <a:srcRect t="-14767" b="-14767"/>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Size Distribution</a:t>
            </a:r>
            <a:endParaRPr lang="en-US" dirty="0"/>
          </a:p>
        </p:txBody>
      </p:sp>
      <p:pic>
        <p:nvPicPr>
          <p:cNvPr id="6" name="Content Placeholder 5" descr="Screen shot 2011-08-19 at 12.55.49 PM.png"/>
          <p:cNvPicPr>
            <a:picLocks noGrp="1" noChangeAspect="1"/>
          </p:cNvPicPr>
          <p:nvPr>
            <p:ph sz="half" idx="1"/>
          </p:nvPr>
        </p:nvPicPr>
        <p:blipFill>
          <a:blip r:embed="rId2"/>
          <a:srcRect l="-32278" r="-32278"/>
          <a:stretch>
            <a:fillRect/>
          </a:stretch>
        </p:blipFill>
        <p:spPr>
          <a:xfrm>
            <a:off x="150664" y="1526033"/>
            <a:ext cx="4373259" cy="4945948"/>
          </a:xfrm>
        </p:spPr>
      </p:pic>
      <p:sp>
        <p:nvSpPr>
          <p:cNvPr id="5" name="Content Placeholder 4"/>
          <p:cNvSpPr>
            <a:spLocks noGrp="1"/>
          </p:cNvSpPr>
          <p:nvPr>
            <p:ph sz="half" idx="2"/>
          </p:nvPr>
        </p:nvSpPr>
        <p:spPr>
          <a:xfrm>
            <a:off x="4074361" y="1609471"/>
            <a:ext cx="4639736" cy="4981995"/>
          </a:xfrm>
        </p:spPr>
        <p:txBody>
          <a:bodyPr>
            <a:normAutofit lnSpcReduction="10000"/>
          </a:bodyPr>
          <a:lstStyle/>
          <a:p>
            <a:r>
              <a:rPr lang="en-US" dirty="0" smtClean="0"/>
              <a:t>Very few materials have uniform grain sizes.</a:t>
            </a:r>
          </a:p>
          <a:p>
            <a:r>
              <a:rPr lang="en-US" dirty="0" smtClean="0"/>
              <a:t>In order to measure the distribution of grains successively sieve materials through sieves of different size and build grain size distribution</a:t>
            </a:r>
          </a:p>
          <a:p>
            <a:r>
              <a:rPr lang="en-US" dirty="0" smtClean="0"/>
              <a:t>Metrics – d</a:t>
            </a:r>
            <a:r>
              <a:rPr lang="en-US" baseline="-25000" dirty="0" smtClean="0"/>
              <a:t>10</a:t>
            </a:r>
            <a:r>
              <a:rPr lang="en-US" dirty="0" smtClean="0"/>
              <a:t> and d</a:t>
            </a:r>
            <a:r>
              <a:rPr lang="en-US" baseline="-25000" dirty="0" smtClean="0"/>
              <a:t>60 </a:t>
            </a:r>
            <a:r>
              <a:rPr lang="en-US" dirty="0" smtClean="0"/>
              <a:t>(ten and sixty percentile diameters)</a:t>
            </a:r>
          </a:p>
          <a:p>
            <a:r>
              <a:rPr lang="en-US" dirty="0" smtClean="0"/>
              <a:t>C</a:t>
            </a:r>
            <a:r>
              <a:rPr lang="en-US" baseline="-25000" dirty="0" smtClean="0"/>
              <a:t>U</a:t>
            </a:r>
            <a:r>
              <a:rPr lang="en-US" dirty="0" smtClean="0"/>
              <a:t>=d</a:t>
            </a:r>
            <a:r>
              <a:rPr lang="en-US" baseline="-25000" dirty="0" smtClean="0"/>
              <a:t>60</a:t>
            </a:r>
            <a:r>
              <a:rPr lang="en-US" dirty="0" smtClean="0"/>
              <a:t>/d</a:t>
            </a:r>
            <a:r>
              <a:rPr lang="en-US" baseline="-25000" dirty="0" smtClean="0"/>
              <a:t>10 </a:t>
            </a:r>
            <a:r>
              <a:rPr lang="en-US" dirty="0" smtClean="0"/>
              <a:t>– </a:t>
            </a:r>
            <a:r>
              <a:rPr lang="en-US" dirty="0" err="1" smtClean="0"/>
              <a:t>coeff</a:t>
            </a:r>
            <a:r>
              <a:rPr lang="en-US" dirty="0" smtClean="0"/>
              <a:t> of uniformity</a:t>
            </a:r>
          </a:p>
          <a:p>
            <a:r>
              <a:rPr lang="en-US" dirty="0" smtClean="0"/>
              <a:t>C</a:t>
            </a:r>
            <a:r>
              <a:rPr lang="en-US" baseline="-25000" dirty="0" smtClean="0"/>
              <a:t>U</a:t>
            </a:r>
            <a:r>
              <a:rPr lang="en-US" dirty="0" smtClean="0"/>
              <a:t>&lt;4 well sorted</a:t>
            </a:r>
          </a:p>
          <a:p>
            <a:r>
              <a:rPr lang="en-US" dirty="0" smtClean="0"/>
              <a:t>C</a:t>
            </a:r>
            <a:r>
              <a:rPr lang="en-US" baseline="-25000" dirty="0" smtClean="0"/>
              <a:t>U</a:t>
            </a:r>
            <a:r>
              <a:rPr lang="en-US" dirty="0" smtClean="0"/>
              <a:t>&gt;6 poorly sorted</a:t>
            </a:r>
          </a:p>
          <a:p>
            <a:r>
              <a:rPr lang="en-US" dirty="0" smtClean="0"/>
              <a:t>d10 is called effective grain size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GSD</a:t>
            </a:r>
            <a:endParaRPr lang="en-US" dirty="0"/>
          </a:p>
        </p:txBody>
      </p:sp>
      <p:pic>
        <p:nvPicPr>
          <p:cNvPr id="8" name="Content Placeholder 7" descr="Screen shot 2011-08-19 at 1.00.44 PM.png"/>
          <p:cNvPicPr>
            <a:picLocks noGrp="1" noChangeAspect="1"/>
          </p:cNvPicPr>
          <p:nvPr>
            <p:ph idx="1"/>
          </p:nvPr>
        </p:nvPicPr>
        <p:blipFill>
          <a:blip r:embed="rId2"/>
          <a:srcRect l="-7273" r="-7273"/>
          <a:stretch>
            <a:fillRect/>
          </a:stretch>
        </p:blipFill>
        <p:spPr/>
      </p:pic>
      <p:sp>
        <p:nvSpPr>
          <p:cNvPr id="9" name="TextBox 8"/>
          <p:cNvSpPr txBox="1"/>
          <p:nvPr/>
        </p:nvSpPr>
        <p:spPr>
          <a:xfrm>
            <a:off x="1186600" y="6202098"/>
            <a:ext cx="5305020" cy="369332"/>
          </a:xfrm>
          <a:prstGeom prst="rect">
            <a:avLst/>
          </a:prstGeom>
          <a:noFill/>
        </p:spPr>
        <p:txBody>
          <a:bodyPr wrap="none" rtlCol="0">
            <a:spAutoFit/>
          </a:bodyPr>
          <a:lstStyle/>
          <a:p>
            <a:r>
              <a:rPr lang="en-US" dirty="0" smtClean="0"/>
              <a:t>GSD of </a:t>
            </a:r>
            <a:r>
              <a:rPr lang="en-US" dirty="0" err="1" smtClean="0"/>
              <a:t>silty</a:t>
            </a:r>
            <a:r>
              <a:rPr lang="en-US" dirty="0" smtClean="0"/>
              <a:t> fine to medium sand – What is C</a:t>
            </a:r>
            <a:r>
              <a:rPr lang="en-US" baseline="-25000" dirty="0" smtClean="0"/>
              <a:t>U</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GSD</a:t>
            </a:r>
            <a:endParaRPr lang="en-US" dirty="0"/>
          </a:p>
        </p:txBody>
      </p:sp>
      <p:sp>
        <p:nvSpPr>
          <p:cNvPr id="9" name="TextBox 8"/>
          <p:cNvSpPr txBox="1"/>
          <p:nvPr/>
        </p:nvSpPr>
        <p:spPr>
          <a:xfrm>
            <a:off x="1186600" y="6202098"/>
            <a:ext cx="3463621" cy="369332"/>
          </a:xfrm>
          <a:prstGeom prst="rect">
            <a:avLst/>
          </a:prstGeom>
          <a:noFill/>
        </p:spPr>
        <p:txBody>
          <a:bodyPr wrap="none" rtlCol="0">
            <a:spAutoFit/>
          </a:bodyPr>
          <a:lstStyle/>
          <a:p>
            <a:r>
              <a:rPr lang="en-US" dirty="0" smtClean="0"/>
              <a:t>GSD of fine sand – What is C</a:t>
            </a:r>
            <a:r>
              <a:rPr lang="en-US" baseline="-25000" dirty="0" smtClean="0"/>
              <a:t>U</a:t>
            </a:r>
            <a:endParaRPr lang="en-US" dirty="0"/>
          </a:p>
        </p:txBody>
      </p:sp>
      <p:pic>
        <p:nvPicPr>
          <p:cNvPr id="6" name="Content Placeholder 5" descr="Screen shot 2011-08-19 at 1.02.35 PM.png"/>
          <p:cNvPicPr>
            <a:picLocks noGrp="1" noChangeAspect="1"/>
          </p:cNvPicPr>
          <p:nvPr>
            <p:ph idx="1"/>
          </p:nvPr>
        </p:nvPicPr>
        <p:blipFill>
          <a:blip r:embed="rId2"/>
          <a:srcRect l="-6904" r="-6904"/>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Yield</a:t>
            </a:r>
            <a:endParaRPr lang="en-US" dirty="0"/>
          </a:p>
        </p:txBody>
      </p:sp>
      <p:sp>
        <p:nvSpPr>
          <p:cNvPr id="3" name="Content Placeholder 2"/>
          <p:cNvSpPr>
            <a:spLocks noGrp="1"/>
          </p:cNvSpPr>
          <p:nvPr>
            <p:ph idx="1"/>
          </p:nvPr>
        </p:nvSpPr>
        <p:spPr/>
        <p:txBody>
          <a:bodyPr>
            <a:normAutofit fontScale="92500"/>
          </a:bodyPr>
          <a:lstStyle/>
          <a:p>
            <a:r>
              <a:rPr lang="en-US" dirty="0" smtClean="0"/>
              <a:t>Specific yield (</a:t>
            </a:r>
            <a:r>
              <a:rPr lang="en-US" dirty="0" err="1" smtClean="0"/>
              <a:t>Sy</a:t>
            </a:r>
            <a:r>
              <a:rPr lang="en-US" dirty="0" smtClean="0"/>
              <a:t>) is the ratio of the volume of water that drains from a saturated rock owing to the attraction of gravity to the total volume of the saturated aquifer. </a:t>
            </a:r>
          </a:p>
          <a:p>
            <a:r>
              <a:rPr lang="en-US" dirty="0" smtClean="0"/>
              <a:t>Specific retention (</a:t>
            </a:r>
            <a:r>
              <a:rPr lang="en-US" dirty="0" err="1" smtClean="0"/>
              <a:t>Sr</a:t>
            </a:r>
            <a:r>
              <a:rPr lang="en-US" dirty="0" smtClean="0"/>
              <a:t>) is the rest of the water that is retained</a:t>
            </a:r>
          </a:p>
          <a:p>
            <a:pPr>
              <a:buNone/>
            </a:pPr>
            <a:endParaRPr lang="en-US" dirty="0" smtClean="0"/>
          </a:p>
          <a:p>
            <a:r>
              <a:rPr lang="en-US" dirty="0" smtClean="0"/>
              <a:t>Question: You have two materials with cubic packing; one is made up of small spheres, the other of larger ones; which has the larger specific retention? Think about the physics of what is retaining the water?</a:t>
            </a:r>
            <a:endParaRPr lang="en-US" dirty="0"/>
          </a:p>
        </p:txBody>
      </p:sp>
      <p:graphicFrame>
        <p:nvGraphicFramePr>
          <p:cNvPr id="38915" name="Object 3"/>
          <p:cNvGraphicFramePr>
            <a:graphicFrameLocks noChangeAspect="1"/>
          </p:cNvGraphicFramePr>
          <p:nvPr/>
        </p:nvGraphicFramePr>
        <p:xfrm>
          <a:off x="3568331" y="3743277"/>
          <a:ext cx="1401763" cy="422275"/>
        </p:xfrm>
        <a:graphic>
          <a:graphicData uri="http://schemas.openxmlformats.org/presentationml/2006/ole">
            <mc:AlternateContent xmlns:mc="http://schemas.openxmlformats.org/markup-compatibility/2006">
              <mc:Choice xmlns:v="urn:schemas-microsoft-com:vml" Requires="v">
                <p:oleObj spid="_x0000_s38947" name="Equation" r:id="rId3" imgW="673100" imgH="203200" progId="Equation.3">
                  <p:embed/>
                </p:oleObj>
              </mc:Choice>
              <mc:Fallback>
                <p:oleObj name="Equation" r:id="rId3" imgW="673100" imgH="203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331" y="3743277"/>
                        <a:ext cx="1401763"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Specific Yields</a:t>
            </a:r>
            <a:endParaRPr lang="en-US" dirty="0"/>
          </a:p>
        </p:txBody>
      </p:sp>
      <p:pic>
        <p:nvPicPr>
          <p:cNvPr id="5" name="Content Placeholder 4" descr="Screen shot 2011-08-19 at 1.07.42 PM.png"/>
          <p:cNvPicPr>
            <a:picLocks noGrp="1" noChangeAspect="1"/>
          </p:cNvPicPr>
          <p:nvPr>
            <p:ph idx="1"/>
          </p:nvPr>
        </p:nvPicPr>
        <p:blipFill>
          <a:blip r:embed="rId2"/>
          <a:srcRect t="-19418" b="-19418"/>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Aquifer</a:t>
            </a:r>
            <a:endParaRPr lang="en-US" dirty="0"/>
          </a:p>
        </p:txBody>
      </p:sp>
      <p:sp>
        <p:nvSpPr>
          <p:cNvPr id="3" name="Content Placeholder 2"/>
          <p:cNvSpPr>
            <a:spLocks noGrp="1"/>
          </p:cNvSpPr>
          <p:nvPr>
            <p:ph idx="1"/>
          </p:nvPr>
        </p:nvSpPr>
        <p:spPr/>
        <p:txBody>
          <a:bodyPr>
            <a:normAutofit/>
          </a:bodyPr>
          <a:lstStyle/>
          <a:p>
            <a:r>
              <a:rPr lang="en-US" sz="2000" dirty="0" smtClean="0"/>
              <a:t>An </a:t>
            </a:r>
            <a:r>
              <a:rPr lang="en-US" sz="2000" b="1" dirty="0" smtClean="0"/>
              <a:t>aquifer</a:t>
            </a:r>
            <a:r>
              <a:rPr lang="en-US" sz="2000" dirty="0" smtClean="0"/>
              <a:t> is a wet underground layer of water-bearing permeable rock or unconsolidated </a:t>
            </a:r>
            <a:r>
              <a:rPr lang="en-US" sz="2000" dirty="0" smtClean="0"/>
              <a:t>materials from </a:t>
            </a:r>
            <a:r>
              <a:rPr lang="en-US" sz="2000" dirty="0" smtClean="0"/>
              <a:t>which groundwater can be usefully extracted using a water well. </a:t>
            </a:r>
            <a:endParaRPr lang="en-US" sz="2000" dirty="0"/>
          </a:p>
        </p:txBody>
      </p:sp>
      <p:pic>
        <p:nvPicPr>
          <p:cNvPr id="4" name="Picture 3"/>
          <p:cNvPicPr>
            <a:picLocks noChangeAspect="1"/>
          </p:cNvPicPr>
          <p:nvPr/>
        </p:nvPicPr>
        <p:blipFill>
          <a:blip r:embed="rId2"/>
          <a:stretch>
            <a:fillRect/>
          </a:stretch>
        </p:blipFill>
        <p:spPr>
          <a:xfrm>
            <a:off x="2106607" y="2948647"/>
            <a:ext cx="4991978" cy="34574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Conductivity</a:t>
            </a:r>
            <a:endParaRPr lang="en-US" dirty="0"/>
          </a:p>
        </p:txBody>
      </p:sp>
      <p:sp>
        <p:nvSpPr>
          <p:cNvPr id="3" name="Content Placeholder 2"/>
          <p:cNvSpPr>
            <a:spLocks noGrp="1"/>
          </p:cNvSpPr>
          <p:nvPr>
            <p:ph idx="1"/>
          </p:nvPr>
        </p:nvSpPr>
        <p:spPr/>
        <p:txBody>
          <a:bodyPr/>
          <a:lstStyle/>
          <a:p>
            <a:r>
              <a:rPr lang="en-US" dirty="0" smtClean="0"/>
              <a:t>Henry Darcy – the father of groundwater hydrology</a:t>
            </a:r>
            <a:endParaRPr lang="en-US" dirty="0"/>
          </a:p>
        </p:txBody>
      </p:sp>
      <p:pic>
        <p:nvPicPr>
          <p:cNvPr id="4" name="Picture 3"/>
          <p:cNvPicPr>
            <a:picLocks noChangeAspect="1"/>
          </p:cNvPicPr>
          <p:nvPr/>
        </p:nvPicPr>
        <p:blipFill>
          <a:blip r:embed="rId2"/>
          <a:stretch>
            <a:fillRect/>
          </a:stretch>
        </p:blipFill>
        <p:spPr>
          <a:xfrm>
            <a:off x="5723859" y="2303901"/>
            <a:ext cx="1905000" cy="2565400"/>
          </a:xfrm>
          <a:prstGeom prst="rect">
            <a:avLst/>
          </a:prstGeom>
        </p:spPr>
      </p:pic>
      <p:pic>
        <p:nvPicPr>
          <p:cNvPr id="6" name="Picture 5"/>
          <p:cNvPicPr>
            <a:picLocks noChangeAspect="1"/>
          </p:cNvPicPr>
          <p:nvPr/>
        </p:nvPicPr>
        <p:blipFill>
          <a:blip r:embed="rId3"/>
          <a:stretch>
            <a:fillRect/>
          </a:stretch>
        </p:blipFill>
        <p:spPr>
          <a:xfrm>
            <a:off x="938036" y="2583301"/>
            <a:ext cx="3467100" cy="228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Conductivity</a:t>
            </a:r>
            <a:endParaRPr lang="en-US" dirty="0"/>
          </a:p>
        </p:txBody>
      </p:sp>
      <p:sp>
        <p:nvSpPr>
          <p:cNvPr id="3" name="Content Placeholder 2"/>
          <p:cNvSpPr>
            <a:spLocks noGrp="1"/>
          </p:cNvSpPr>
          <p:nvPr>
            <p:ph idx="1"/>
          </p:nvPr>
        </p:nvSpPr>
        <p:spPr>
          <a:xfrm>
            <a:off x="4968885" y="1600201"/>
            <a:ext cx="3381638" cy="4343400"/>
          </a:xfrm>
        </p:spPr>
        <p:txBody>
          <a:bodyPr/>
          <a:lstStyle/>
          <a:p>
            <a:r>
              <a:rPr lang="en-US" dirty="0" smtClean="0"/>
              <a:t>Measure </a:t>
            </a:r>
            <a:r>
              <a:rPr lang="en-US" dirty="0" err="1" smtClean="0"/>
              <a:t>flowrate</a:t>
            </a:r>
            <a:r>
              <a:rPr lang="en-US" dirty="0" smtClean="0"/>
              <a:t> Q to estimate specific discharge (velocity)</a:t>
            </a:r>
          </a:p>
          <a:p>
            <a:pPr>
              <a:buNone/>
            </a:pPr>
            <a:r>
              <a:rPr lang="en-US" dirty="0" err="1" smtClean="0"/>
              <a:t>q</a:t>
            </a:r>
            <a:r>
              <a:rPr lang="en-US" dirty="0" smtClean="0"/>
              <a:t>=Q/Area</a:t>
            </a:r>
          </a:p>
          <a:p>
            <a:r>
              <a:rPr lang="en-US" dirty="0" smtClean="0"/>
              <a:t>Observations</a:t>
            </a:r>
          </a:p>
          <a:p>
            <a:endParaRPr lang="en-US" dirty="0" smtClean="0"/>
          </a:p>
          <a:p>
            <a:pPr>
              <a:buNone/>
            </a:pPr>
            <a:endParaRPr lang="en-US" dirty="0"/>
          </a:p>
        </p:txBody>
      </p:sp>
      <p:pic>
        <p:nvPicPr>
          <p:cNvPr id="6" name="Picture 5"/>
          <p:cNvPicPr>
            <a:picLocks noChangeAspect="1"/>
          </p:cNvPicPr>
          <p:nvPr/>
        </p:nvPicPr>
        <p:blipFill>
          <a:blip r:embed="rId3"/>
          <a:stretch>
            <a:fillRect/>
          </a:stretch>
        </p:blipFill>
        <p:spPr>
          <a:xfrm>
            <a:off x="938036" y="2583301"/>
            <a:ext cx="3467100" cy="2286000"/>
          </a:xfrm>
          <a:prstGeom prst="rect">
            <a:avLst/>
          </a:prstGeom>
        </p:spPr>
      </p:pic>
      <p:graphicFrame>
        <p:nvGraphicFramePr>
          <p:cNvPr id="41986" name="Object 2"/>
          <p:cNvGraphicFramePr>
            <a:graphicFrameLocks noChangeAspect="1"/>
          </p:cNvGraphicFramePr>
          <p:nvPr/>
        </p:nvGraphicFramePr>
        <p:xfrm>
          <a:off x="5283200" y="4376738"/>
          <a:ext cx="1031875" cy="342900"/>
        </p:xfrm>
        <a:graphic>
          <a:graphicData uri="http://schemas.openxmlformats.org/presentationml/2006/ole">
            <mc:AlternateContent xmlns:mc="http://schemas.openxmlformats.org/markup-compatibility/2006">
              <mc:Choice xmlns:v="urn:schemas-microsoft-com:vml" Requires="v">
                <p:oleObj spid="_x0000_s42047" name="Equation" r:id="rId4" imgW="495300" imgH="165100" progId="Equation.3">
                  <p:embed/>
                </p:oleObj>
              </mc:Choice>
              <mc:Fallback>
                <p:oleObj name="Equation" r:id="rId4" imgW="495300" imgH="165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4376738"/>
                        <a:ext cx="10318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7252465" y="4158927"/>
          <a:ext cx="900112" cy="738187"/>
        </p:xfrm>
        <a:graphic>
          <a:graphicData uri="http://schemas.openxmlformats.org/presentationml/2006/ole">
            <mc:AlternateContent xmlns:mc="http://schemas.openxmlformats.org/markup-compatibility/2006">
              <mc:Choice xmlns:v="urn:schemas-microsoft-com:vml" Requires="v">
                <p:oleObj spid="_x0000_s42048" name="Equation" r:id="rId6" imgW="431800" imgH="355600" progId="Equation.3">
                  <p:embed/>
                </p:oleObj>
              </mc:Choice>
              <mc:Fallback>
                <p:oleObj name="Equation" r:id="rId6" imgW="4318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2465" y="4158927"/>
                        <a:ext cx="900112"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Darcy’s Law</a:t>
            </a:r>
            <a:endParaRPr lang="en-US" dirty="0"/>
          </a:p>
        </p:txBody>
      </p:sp>
      <p:graphicFrame>
        <p:nvGraphicFramePr>
          <p:cNvPr id="43010" name="Object 2"/>
          <p:cNvGraphicFramePr>
            <a:graphicFrameLocks noChangeAspect="1"/>
          </p:cNvGraphicFramePr>
          <p:nvPr/>
        </p:nvGraphicFramePr>
        <p:xfrm>
          <a:off x="3120058" y="1937576"/>
          <a:ext cx="2612932" cy="827762"/>
        </p:xfrm>
        <a:graphic>
          <a:graphicData uri="http://schemas.openxmlformats.org/presentationml/2006/ole">
            <mc:AlternateContent xmlns:mc="http://schemas.openxmlformats.org/markup-compatibility/2006">
              <mc:Choice xmlns:v="urn:schemas-microsoft-com:vml" Requires="v">
                <p:oleObj spid="_x0000_s43042" name="Equation" r:id="rId3" imgW="596900" imgH="190500" progId="Equation.3">
                  <p:embed/>
                </p:oleObj>
              </mc:Choice>
              <mc:Fallback>
                <p:oleObj name="Equation" r:id="rId3" imgW="5969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058" y="1937576"/>
                        <a:ext cx="2612932" cy="82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rot="16200000" flipV="1">
            <a:off x="4738454" y="2856714"/>
            <a:ext cx="358888" cy="176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05966" y="3189869"/>
            <a:ext cx="2647405" cy="369332"/>
          </a:xfrm>
          <a:prstGeom prst="rect">
            <a:avLst/>
          </a:prstGeom>
          <a:noFill/>
        </p:spPr>
        <p:txBody>
          <a:bodyPr wrap="none" rtlCol="0">
            <a:spAutoFit/>
          </a:bodyPr>
          <a:lstStyle/>
          <a:p>
            <a:r>
              <a:rPr lang="en-US" dirty="0" smtClean="0"/>
              <a:t>Hydraulic Conductivity</a:t>
            </a:r>
          </a:p>
        </p:txBody>
      </p:sp>
      <p:sp>
        <p:nvSpPr>
          <p:cNvPr id="9" name="TextBox 8"/>
          <p:cNvSpPr txBox="1"/>
          <p:nvPr/>
        </p:nvSpPr>
        <p:spPr>
          <a:xfrm>
            <a:off x="2028177" y="4514831"/>
            <a:ext cx="4974326" cy="646331"/>
          </a:xfrm>
          <a:prstGeom prst="rect">
            <a:avLst/>
          </a:prstGeom>
          <a:noFill/>
        </p:spPr>
        <p:txBody>
          <a:bodyPr wrap="none" rtlCol="0">
            <a:spAutoFit/>
          </a:bodyPr>
          <a:lstStyle/>
          <a:p>
            <a:pPr algn="ctr"/>
            <a:r>
              <a:rPr lang="en-US" dirty="0" smtClean="0"/>
              <a:t>Hydraulic Conductivity depends on both the </a:t>
            </a:r>
          </a:p>
          <a:p>
            <a:pPr algn="ctr"/>
            <a:r>
              <a:rPr lang="en-US" dirty="0" smtClean="0"/>
              <a:t>fluid and the porous medium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Observations</a:t>
            </a:r>
            <a:endParaRPr lang="en-US" dirty="0"/>
          </a:p>
        </p:txBody>
      </p:sp>
      <p:sp>
        <p:nvSpPr>
          <p:cNvPr id="3" name="Content Placeholder 2"/>
          <p:cNvSpPr>
            <a:spLocks noGrp="1"/>
          </p:cNvSpPr>
          <p:nvPr>
            <p:ph idx="1"/>
          </p:nvPr>
        </p:nvSpPr>
        <p:spPr/>
        <p:txBody>
          <a:bodyPr/>
          <a:lstStyle/>
          <a:p>
            <a:r>
              <a:rPr lang="en-US" dirty="0" smtClean="0"/>
              <a:t>In a bed of packed beads the flow rate is proportional to the diameter squared</a:t>
            </a:r>
          </a:p>
          <a:p>
            <a:pPr>
              <a:buNone/>
            </a:pPr>
            <a:endParaRPr lang="en-US" dirty="0" smtClean="0"/>
          </a:p>
          <a:p>
            <a:r>
              <a:rPr lang="en-US" dirty="0" smtClean="0"/>
              <a:t>The flow rate is proportional to the specific weight of the fluid</a:t>
            </a:r>
          </a:p>
          <a:p>
            <a:endParaRPr lang="en-US" dirty="0" smtClean="0"/>
          </a:p>
          <a:p>
            <a:r>
              <a:rPr lang="en-US" dirty="0" smtClean="0"/>
              <a:t>The flow rate is inversely proportional to the viscosity of the fluid</a:t>
            </a:r>
          </a:p>
          <a:p>
            <a:endParaRPr lang="en-US" dirty="0" smtClean="0"/>
          </a:p>
          <a:p>
            <a:endParaRPr lang="en-US" dirty="0"/>
          </a:p>
        </p:txBody>
      </p:sp>
      <p:graphicFrame>
        <p:nvGraphicFramePr>
          <p:cNvPr id="44034" name="Object 2"/>
          <p:cNvGraphicFramePr>
            <a:graphicFrameLocks noChangeAspect="1"/>
          </p:cNvGraphicFramePr>
          <p:nvPr/>
        </p:nvGraphicFramePr>
        <p:xfrm>
          <a:off x="3452813" y="2614614"/>
          <a:ext cx="1228693" cy="522144"/>
        </p:xfrm>
        <a:graphic>
          <a:graphicData uri="http://schemas.openxmlformats.org/presentationml/2006/ole">
            <mc:AlternateContent xmlns:mc="http://schemas.openxmlformats.org/markup-compatibility/2006">
              <mc:Choice xmlns:v="urn:schemas-microsoft-com:vml" Requires="v">
                <p:oleObj spid="_x0000_s44124" name="Equation" r:id="rId3" imgW="444500" imgH="190500" progId="Equation.3">
                  <p:embed/>
                </p:oleObj>
              </mc:Choice>
              <mc:Fallback>
                <p:oleObj name="Equation" r:id="rId3" imgW="4445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813" y="2614614"/>
                        <a:ext cx="1228693" cy="522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3552825" y="4114800"/>
          <a:ext cx="1333500" cy="452438"/>
        </p:xfrm>
        <a:graphic>
          <a:graphicData uri="http://schemas.openxmlformats.org/presentationml/2006/ole">
            <mc:AlternateContent xmlns:mc="http://schemas.openxmlformats.org/markup-compatibility/2006">
              <mc:Choice xmlns:v="urn:schemas-microsoft-com:vml" Requires="v">
                <p:oleObj spid="_x0000_s44125" name="Equation" r:id="rId5" imgW="482600" imgH="165100" progId="Equation.3">
                  <p:embed/>
                </p:oleObj>
              </mc:Choice>
              <mc:Fallback>
                <p:oleObj name="Equation" r:id="rId5" imgW="482600" imgH="165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825" y="4114800"/>
                        <a:ext cx="133350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6" name="Object 4"/>
          <p:cNvGraphicFramePr>
            <a:graphicFrameLocks noChangeAspect="1"/>
          </p:cNvGraphicFramePr>
          <p:nvPr/>
        </p:nvGraphicFramePr>
        <p:xfrm>
          <a:off x="3675063" y="5534025"/>
          <a:ext cx="1193800" cy="1044575"/>
        </p:xfrm>
        <a:graphic>
          <a:graphicData uri="http://schemas.openxmlformats.org/presentationml/2006/ole">
            <mc:AlternateContent xmlns:mc="http://schemas.openxmlformats.org/markup-compatibility/2006">
              <mc:Choice xmlns:v="urn:schemas-microsoft-com:vml" Requires="v">
                <p:oleObj spid="_x0000_s44126" name="Equation" r:id="rId7" imgW="431800" imgH="381000" progId="Equation.3">
                  <p:embed/>
                </p:oleObj>
              </mc:Choice>
              <mc:Fallback>
                <p:oleObj name="Equation" r:id="rId7" imgW="431800" imgH="38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063" y="5534025"/>
                        <a:ext cx="119380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graphicFrame>
        <p:nvGraphicFramePr>
          <p:cNvPr id="45058" name="Object 2"/>
          <p:cNvGraphicFramePr>
            <a:graphicFrameLocks noChangeAspect="1"/>
          </p:cNvGraphicFramePr>
          <p:nvPr/>
        </p:nvGraphicFramePr>
        <p:xfrm>
          <a:off x="2481263" y="1687513"/>
          <a:ext cx="4279900" cy="1093787"/>
        </p:xfrm>
        <a:graphic>
          <a:graphicData uri="http://schemas.openxmlformats.org/presentationml/2006/ole">
            <mc:AlternateContent xmlns:mc="http://schemas.openxmlformats.org/markup-compatibility/2006">
              <mc:Choice xmlns:v="urn:schemas-microsoft-com:vml" Requires="v">
                <p:oleObj spid="_x0000_s45123" name="Equation" r:id="rId3" imgW="838200" imgH="215900" progId="Equation.3">
                  <p:embed/>
                </p:oleObj>
              </mc:Choice>
              <mc:Fallback>
                <p:oleObj name="Equation" r:id="rId3" imgW="8382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3" y="1687513"/>
                        <a:ext cx="4279900"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a:off x="4477545" y="2521712"/>
            <a:ext cx="546948" cy="936251"/>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e 5"/>
          <p:cNvSpPr/>
          <p:nvPr/>
        </p:nvSpPr>
        <p:spPr>
          <a:xfrm>
            <a:off x="5519865" y="2920268"/>
            <a:ext cx="546948" cy="625198"/>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p:cNvSpPr/>
          <p:nvPr/>
        </p:nvSpPr>
        <p:spPr>
          <a:xfrm>
            <a:off x="6219195" y="2915061"/>
            <a:ext cx="546948" cy="625198"/>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flipV="1">
            <a:off x="3476365" y="3337452"/>
            <a:ext cx="1205141" cy="621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44274" y="3988271"/>
            <a:ext cx="4180314" cy="1754327"/>
          </a:xfrm>
          <a:prstGeom prst="rect">
            <a:avLst/>
          </a:prstGeom>
          <a:noFill/>
        </p:spPr>
        <p:txBody>
          <a:bodyPr wrap="none" rtlCol="0">
            <a:spAutoFit/>
          </a:bodyPr>
          <a:lstStyle/>
          <a:p>
            <a:r>
              <a:rPr lang="en-US" dirty="0" smtClean="0"/>
              <a:t>Property of the porous medium</a:t>
            </a:r>
          </a:p>
          <a:p>
            <a:r>
              <a:rPr lang="en-US" dirty="0" smtClean="0"/>
              <a:t>only called intrinsic permeability</a:t>
            </a:r>
          </a:p>
          <a:p>
            <a:endParaRPr lang="en-US" dirty="0" smtClean="0"/>
          </a:p>
          <a:p>
            <a:r>
              <a:rPr lang="en-US" dirty="0" smtClean="0"/>
              <a:t>Denoted </a:t>
            </a:r>
            <a:r>
              <a:rPr lang="en-US" dirty="0" err="1" smtClean="0"/>
              <a:t>k</a:t>
            </a:r>
            <a:r>
              <a:rPr lang="en-US" baseline="-25000" dirty="0" err="1" smtClean="0"/>
              <a:t>i</a:t>
            </a:r>
            <a:r>
              <a:rPr lang="en-US" baseline="-25000" dirty="0" smtClean="0"/>
              <a:t> </a:t>
            </a:r>
            <a:r>
              <a:rPr lang="en-US" dirty="0" smtClean="0"/>
              <a:t>with units m</a:t>
            </a:r>
            <a:r>
              <a:rPr lang="en-US" baseline="30000" dirty="0" smtClean="0"/>
              <a:t>2</a:t>
            </a:r>
            <a:r>
              <a:rPr lang="en-US" dirty="0" smtClean="0"/>
              <a:t> (or Darcy’s)</a:t>
            </a:r>
          </a:p>
          <a:p>
            <a:endParaRPr lang="en-US" dirty="0" smtClean="0"/>
          </a:p>
          <a:p>
            <a:r>
              <a:rPr lang="en-US" dirty="0" smtClean="0"/>
              <a:t>1 Darcy=1x10</a:t>
            </a:r>
            <a:r>
              <a:rPr lang="en-US" baseline="30000" dirty="0" smtClean="0"/>
              <a:t>-8</a:t>
            </a:r>
            <a:r>
              <a:rPr lang="en-US" dirty="0" smtClean="0"/>
              <a:t>cm</a:t>
            </a:r>
            <a:r>
              <a:rPr lang="en-US" baseline="30000" dirty="0" smtClean="0"/>
              <a:t>2</a:t>
            </a:r>
            <a:endParaRPr lang="en-US" baseline="30000" dirty="0"/>
          </a:p>
        </p:txBody>
      </p:sp>
      <p:cxnSp>
        <p:nvCxnSpPr>
          <p:cNvPr id="11" name="Straight Arrow Connector 10"/>
          <p:cNvCxnSpPr/>
          <p:nvPr/>
        </p:nvCxnSpPr>
        <p:spPr>
          <a:xfrm rot="5400000" flipH="1" flipV="1">
            <a:off x="4769524" y="4393727"/>
            <a:ext cx="1746949" cy="246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041523" y="5488254"/>
            <a:ext cx="2956684" cy="369332"/>
          </a:xfrm>
          <a:prstGeom prst="rect">
            <a:avLst/>
          </a:prstGeom>
          <a:noFill/>
        </p:spPr>
        <p:txBody>
          <a:bodyPr wrap="none" rtlCol="0">
            <a:spAutoFit/>
          </a:bodyPr>
          <a:lstStyle/>
          <a:p>
            <a:r>
              <a:rPr lang="en-US" dirty="0" smtClean="0"/>
              <a:t>Property of the fluid only</a:t>
            </a:r>
            <a:endParaRPr lang="en-US" dirty="0"/>
          </a:p>
        </p:txBody>
      </p:sp>
      <p:cxnSp>
        <p:nvCxnSpPr>
          <p:cNvPr id="14" name="Straight Arrow Connector 13"/>
          <p:cNvCxnSpPr/>
          <p:nvPr/>
        </p:nvCxnSpPr>
        <p:spPr>
          <a:xfrm rot="16200000" flipV="1">
            <a:off x="6554185" y="3717647"/>
            <a:ext cx="556241" cy="4077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19195" y="4265270"/>
            <a:ext cx="2390398" cy="369332"/>
          </a:xfrm>
          <a:prstGeom prst="rect">
            <a:avLst/>
          </a:prstGeom>
          <a:noFill/>
        </p:spPr>
        <p:txBody>
          <a:bodyPr wrap="none" rtlCol="0">
            <a:spAutoFit/>
          </a:bodyPr>
          <a:lstStyle/>
          <a:p>
            <a:r>
              <a:rPr lang="en-US" dirty="0" smtClean="0"/>
              <a:t>What drives the flow</a:t>
            </a:r>
            <a:endParaRPr lang="en-US" dirty="0"/>
          </a:p>
        </p:txBody>
      </p:sp>
      <p:graphicFrame>
        <p:nvGraphicFramePr>
          <p:cNvPr id="45061" name="Object 5"/>
          <p:cNvGraphicFramePr>
            <a:graphicFrameLocks noChangeAspect="1"/>
          </p:cNvGraphicFramePr>
          <p:nvPr>
            <p:extLst>
              <p:ext uri="{D42A27DB-BD31-4B8C-83A1-F6EECF244321}">
                <p14:modId xmlns:p14="http://schemas.microsoft.com/office/powerpoint/2010/main" val="238403946"/>
              </p:ext>
            </p:extLst>
          </p:nvPr>
        </p:nvGraphicFramePr>
        <p:xfrm>
          <a:off x="962025" y="5951550"/>
          <a:ext cx="1825625" cy="701675"/>
        </p:xfrm>
        <a:graphic>
          <a:graphicData uri="http://schemas.openxmlformats.org/presentationml/2006/ole">
            <mc:AlternateContent xmlns:mc="http://schemas.openxmlformats.org/markup-compatibility/2006">
              <mc:Choice xmlns:v="urn:schemas-microsoft-com:vml" Requires="v">
                <p:oleObj spid="_x0000_s45124" name="Equation" r:id="rId5" imgW="622300" imgH="241300" progId="Equation.3">
                  <p:embed/>
                </p:oleObj>
              </mc:Choice>
              <mc:Fallback>
                <p:oleObj name="Equation" r:id="rId5" imgW="622300" imgH="241300" progId="Equation.3">
                  <p:embed/>
                  <p:pic>
                    <p:nvPicPr>
                      <p:cNvPr id="0" name="Picture 5"/>
                      <p:cNvPicPr>
                        <a:picLocks noChangeAspect="1" noChangeArrowheads="1"/>
                      </p:cNvPicPr>
                      <p:nvPr/>
                    </p:nvPicPr>
                    <p:blipFill>
                      <a:blip r:embed="rId6"/>
                      <a:srcRect/>
                      <a:stretch>
                        <a:fillRect/>
                      </a:stretch>
                    </p:blipFill>
                    <p:spPr bwMode="auto">
                      <a:xfrm>
                        <a:off x="962025" y="5951550"/>
                        <a:ext cx="182562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Hydraulic Conductivities (for water)</a:t>
            </a:r>
            <a:endParaRPr lang="en-US" dirty="0"/>
          </a:p>
        </p:txBody>
      </p:sp>
      <p:pic>
        <p:nvPicPr>
          <p:cNvPr id="4" name="Content Placeholder 3" descr="Screen shot 2011-08-19 at 3.01.22 PM.png"/>
          <p:cNvPicPr>
            <a:picLocks noGrp="1" noChangeAspect="1"/>
          </p:cNvPicPr>
          <p:nvPr>
            <p:ph idx="1"/>
          </p:nvPr>
        </p:nvPicPr>
        <p:blipFill>
          <a:blip r:embed="rId2"/>
          <a:srcRect t="-1409" b="-1409"/>
          <a:stretch>
            <a:fillRect/>
          </a:stretch>
        </p:blipFill>
        <p:spPr>
          <a:xfrm>
            <a:off x="438031" y="1748532"/>
            <a:ext cx="8042276" cy="4343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Hazen Formula for Hydraulic Conductivity</a:t>
            </a:r>
            <a:endParaRPr lang="en-US" dirty="0"/>
          </a:p>
        </p:txBody>
      </p:sp>
      <p:sp>
        <p:nvSpPr>
          <p:cNvPr id="4" name="Content Placeholder 3"/>
          <p:cNvSpPr>
            <a:spLocks noGrp="1"/>
          </p:cNvSpPr>
          <p:nvPr>
            <p:ph sz="half" idx="1"/>
          </p:nvPr>
        </p:nvSpPr>
        <p:spPr>
          <a:xfrm>
            <a:off x="549275" y="1600200"/>
            <a:ext cx="3840480" cy="4982547"/>
          </a:xfrm>
        </p:spPr>
        <p:txBody>
          <a:bodyPr>
            <a:normAutofit fontScale="92500" lnSpcReduction="10000"/>
          </a:bodyPr>
          <a:lstStyle/>
          <a:p>
            <a:r>
              <a:rPr lang="en-US" dirty="0" smtClean="0"/>
              <a:t>Recall from our classification of soils</a:t>
            </a:r>
          </a:p>
          <a:p>
            <a:r>
              <a:rPr lang="en-US" dirty="0" smtClean="0"/>
              <a:t>Effective diameter d</a:t>
            </a:r>
            <a:r>
              <a:rPr lang="en-US" baseline="-25000" dirty="0" smtClean="0"/>
              <a:t>10</a:t>
            </a:r>
            <a:endParaRPr lang="en-US" dirty="0" smtClean="0"/>
          </a:p>
          <a:p>
            <a:r>
              <a:rPr lang="en-US" dirty="0" smtClean="0"/>
              <a:t>Hazen proposed that </a:t>
            </a:r>
            <a:r>
              <a:rPr lang="en-US" b="1" dirty="0" smtClean="0"/>
              <a:t>hydraulic conductivity </a:t>
            </a:r>
            <a:r>
              <a:rPr lang="en-US" dirty="0" smtClean="0"/>
              <a:t>is given by</a:t>
            </a:r>
          </a:p>
          <a:p>
            <a:endParaRPr lang="en-US" baseline="-25000" dirty="0" smtClean="0"/>
          </a:p>
          <a:p>
            <a:pPr>
              <a:buNone/>
            </a:pPr>
            <a:r>
              <a:rPr lang="en-US" baseline="-25000" dirty="0" smtClean="0"/>
              <a:t>   </a:t>
            </a:r>
            <a:r>
              <a:rPr lang="en-US" dirty="0" smtClean="0"/>
              <a:t> 		</a:t>
            </a:r>
            <a:r>
              <a:rPr lang="en-US" sz="2400" b="1" dirty="0" smtClean="0"/>
              <a:t>K=C (d</a:t>
            </a:r>
            <a:r>
              <a:rPr lang="en-US" sz="2400" b="1" baseline="-25000" dirty="0" smtClean="0"/>
              <a:t>10</a:t>
            </a:r>
            <a:r>
              <a:rPr lang="en-US" sz="2400" b="1" dirty="0" smtClean="0"/>
              <a:t>)</a:t>
            </a:r>
            <a:r>
              <a:rPr lang="en-US" sz="2400" b="1" baseline="30000" dirty="0" smtClean="0"/>
              <a:t>2</a:t>
            </a:r>
          </a:p>
          <a:p>
            <a:pPr>
              <a:buNone/>
            </a:pPr>
            <a:endParaRPr lang="en-US" sz="1514" b="1" dirty="0" smtClean="0"/>
          </a:p>
          <a:p>
            <a:pPr>
              <a:buNone/>
            </a:pPr>
            <a:r>
              <a:rPr lang="en-US" sz="1514" b="1" dirty="0" smtClean="0"/>
              <a:t>This is for water!!!!</a:t>
            </a:r>
          </a:p>
          <a:p>
            <a:pPr>
              <a:buNone/>
            </a:pPr>
            <a:r>
              <a:rPr lang="en-US" sz="1514" dirty="0" smtClean="0"/>
              <a:t>C – shape factor (see adjacent table)</a:t>
            </a:r>
          </a:p>
          <a:p>
            <a:pPr>
              <a:buNone/>
            </a:pPr>
            <a:r>
              <a:rPr lang="en-US" sz="1514" dirty="0" smtClean="0"/>
              <a:t>d</a:t>
            </a:r>
            <a:r>
              <a:rPr lang="en-US" sz="1514" baseline="-25000" dirty="0" smtClean="0"/>
              <a:t>10</a:t>
            </a:r>
            <a:r>
              <a:rPr lang="en-US" sz="1514" dirty="0" smtClean="0"/>
              <a:t> in cm</a:t>
            </a:r>
          </a:p>
          <a:p>
            <a:pPr>
              <a:buNone/>
            </a:pPr>
            <a:r>
              <a:rPr lang="en-US" sz="1514" dirty="0" smtClean="0"/>
              <a:t>K is given in cm/s</a:t>
            </a:r>
            <a:endParaRPr lang="en-US" sz="1514" dirty="0"/>
          </a:p>
        </p:txBody>
      </p:sp>
      <p:sp>
        <p:nvSpPr>
          <p:cNvPr id="5" name="Content Placeholder 4"/>
          <p:cNvSpPr>
            <a:spLocks noGrp="1"/>
          </p:cNvSpPr>
          <p:nvPr>
            <p:ph sz="half" idx="2"/>
          </p:nvPr>
        </p:nvSpPr>
        <p:spPr/>
        <p:txBody>
          <a:bodyPr>
            <a:normAutofit fontScale="92500" lnSpcReduction="10000"/>
          </a:bodyPr>
          <a:lstStyle/>
          <a:p>
            <a:pPr algn="ctr">
              <a:buNone/>
            </a:pPr>
            <a:r>
              <a:rPr lang="en-US" b="1" dirty="0" smtClean="0"/>
              <a:t>C shape factor</a:t>
            </a:r>
          </a:p>
          <a:p>
            <a:pPr algn="ctr">
              <a:buNone/>
            </a:pPr>
            <a:r>
              <a:rPr lang="en-US" dirty="0" smtClean="0"/>
              <a:t>Very fine sand:  C=40-80</a:t>
            </a:r>
          </a:p>
          <a:p>
            <a:pPr algn="ctr">
              <a:buNone/>
            </a:pPr>
            <a:r>
              <a:rPr lang="en-US" dirty="0" smtClean="0"/>
              <a:t>Fine sand:  C=40-80</a:t>
            </a:r>
          </a:p>
          <a:p>
            <a:pPr algn="ctr">
              <a:buNone/>
            </a:pPr>
            <a:r>
              <a:rPr lang="en-US" dirty="0" smtClean="0"/>
              <a:t>Medium sand:  C=80-120</a:t>
            </a:r>
          </a:p>
          <a:p>
            <a:pPr algn="ctr">
              <a:buNone/>
            </a:pPr>
            <a:r>
              <a:rPr lang="en-US" dirty="0" smtClean="0"/>
              <a:t>Coarse sand:  C=80-120</a:t>
            </a:r>
            <a:br>
              <a:rPr lang="en-US" dirty="0" smtClean="0"/>
            </a:br>
            <a:r>
              <a:rPr lang="en-US" dirty="0" smtClean="0"/>
              <a:t>(poorly sorted)</a:t>
            </a:r>
          </a:p>
          <a:p>
            <a:pPr algn="ctr">
              <a:buNone/>
            </a:pPr>
            <a:r>
              <a:rPr lang="en-US" dirty="0" smtClean="0"/>
              <a:t>Coarse sand:  C=120-50</a:t>
            </a:r>
            <a:br>
              <a:rPr lang="en-US" dirty="0" smtClean="0"/>
            </a:br>
            <a:r>
              <a:rPr lang="en-US" dirty="0" smtClean="0"/>
              <a:t>(well sorted, clean)</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Permeability</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smtClean="0"/>
          </a:p>
          <a:p>
            <a:pPr>
              <a:buNone/>
            </a:pPr>
            <a:endParaRPr lang="en-US" dirty="0"/>
          </a:p>
        </p:txBody>
      </p:sp>
      <p:pic>
        <p:nvPicPr>
          <p:cNvPr id="5" name="Picture 4"/>
          <p:cNvPicPr>
            <a:picLocks noChangeAspect="1"/>
          </p:cNvPicPr>
          <p:nvPr/>
        </p:nvPicPr>
        <p:blipFill>
          <a:blip r:embed="rId3"/>
          <a:stretch>
            <a:fillRect/>
          </a:stretch>
        </p:blipFill>
        <p:spPr>
          <a:xfrm>
            <a:off x="367426" y="1553846"/>
            <a:ext cx="4272405" cy="4498848"/>
          </a:xfrm>
          <a:prstGeom prst="rect">
            <a:avLst/>
          </a:prstGeom>
        </p:spPr>
      </p:pic>
      <p:graphicFrame>
        <p:nvGraphicFramePr>
          <p:cNvPr id="48130" name="Object 2"/>
          <p:cNvGraphicFramePr>
            <a:graphicFrameLocks noChangeAspect="1"/>
          </p:cNvGraphicFramePr>
          <p:nvPr/>
        </p:nvGraphicFramePr>
        <p:xfrm>
          <a:off x="5700713" y="2065338"/>
          <a:ext cx="1925637" cy="596900"/>
        </p:xfrm>
        <a:graphic>
          <a:graphicData uri="http://schemas.openxmlformats.org/presentationml/2006/ole">
            <mc:AlternateContent xmlns:mc="http://schemas.openxmlformats.org/markup-compatibility/2006">
              <mc:Choice xmlns:v="urn:schemas-microsoft-com:vml" Requires="v">
                <p:oleObj spid="_x0000_s48191" name="Equation" r:id="rId4" imgW="609600" imgH="190500" progId="Equation.3">
                  <p:embed/>
                </p:oleObj>
              </mc:Choice>
              <mc:Fallback>
                <p:oleObj name="Equation" r:id="rId4" imgW="6096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713" y="2065338"/>
                        <a:ext cx="192563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5829181" y="4431618"/>
          <a:ext cx="2152864" cy="889535"/>
        </p:xfrm>
        <a:graphic>
          <a:graphicData uri="http://schemas.openxmlformats.org/presentationml/2006/ole">
            <mc:AlternateContent xmlns:mc="http://schemas.openxmlformats.org/markup-compatibility/2006">
              <mc:Choice xmlns:v="urn:schemas-microsoft-com:vml" Requires="v">
                <p:oleObj spid="_x0000_s48192" name="Equation" r:id="rId6" imgW="457200" imgH="190500" progId="Equation.3">
                  <p:embed/>
                </p:oleObj>
              </mc:Choice>
              <mc:Fallback>
                <p:oleObj name="Equation" r:id="rId6" imgW="457200" imgH="1905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181" y="4431618"/>
                        <a:ext cx="2152864" cy="8895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185375" y="3300369"/>
            <a:ext cx="3865161" cy="923330"/>
          </a:xfrm>
          <a:prstGeom prst="rect">
            <a:avLst/>
          </a:prstGeom>
          <a:noFill/>
        </p:spPr>
        <p:txBody>
          <a:bodyPr wrap="none" rtlCol="0">
            <a:spAutoFit/>
          </a:bodyPr>
          <a:lstStyle/>
          <a:p>
            <a:r>
              <a:rPr lang="en-US" dirty="0" smtClean="0"/>
              <a:t>Measure Volume V over time </a:t>
            </a:r>
            <a:r>
              <a:rPr lang="en-US" dirty="0" err="1" smtClean="0"/>
              <a:t>t</a:t>
            </a:r>
            <a:endParaRPr lang="en-US" dirty="0" smtClean="0"/>
          </a:p>
          <a:p>
            <a:endParaRPr lang="en-US" dirty="0" smtClean="0"/>
          </a:p>
          <a:p>
            <a:r>
              <a:rPr lang="en-US" dirty="0" smtClean="0"/>
              <a:t>Hydraulic Conductivity is given by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Head </a:t>
            </a:r>
            <a:r>
              <a:rPr lang="en-US" dirty="0" err="1" smtClean="0"/>
              <a:t>Permeameter</a:t>
            </a:r>
            <a:endParaRPr lang="en-US" dirty="0"/>
          </a:p>
        </p:txBody>
      </p:sp>
      <p:sp>
        <p:nvSpPr>
          <p:cNvPr id="3" name="Content Placeholder 2"/>
          <p:cNvSpPr>
            <a:spLocks noGrp="1"/>
          </p:cNvSpPr>
          <p:nvPr>
            <p:ph sz="half"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614165" y="1470407"/>
            <a:ext cx="3840480" cy="5055326"/>
          </a:xfrm>
          <a:prstGeom prst="rect">
            <a:avLst/>
          </a:prstGeom>
        </p:spPr>
      </p:pic>
      <p:graphicFrame>
        <p:nvGraphicFramePr>
          <p:cNvPr id="49155" name="Object 3"/>
          <p:cNvGraphicFramePr>
            <a:graphicFrameLocks noChangeAspect="1"/>
          </p:cNvGraphicFramePr>
          <p:nvPr/>
        </p:nvGraphicFramePr>
        <p:xfrm>
          <a:off x="5026555" y="3618411"/>
          <a:ext cx="3722591" cy="1351764"/>
        </p:xfrm>
        <a:graphic>
          <a:graphicData uri="http://schemas.openxmlformats.org/presentationml/2006/ole">
            <mc:AlternateContent xmlns:mc="http://schemas.openxmlformats.org/markup-compatibility/2006">
              <mc:Choice xmlns:v="urn:schemas-microsoft-com:vml" Requires="v">
                <p:oleObj spid="_x0000_s49187" name="Equation" r:id="rId4" imgW="1282700" imgH="469900" progId="Equation.3">
                  <p:embed/>
                </p:oleObj>
              </mc:Choice>
              <mc:Fallback>
                <p:oleObj name="Equation" r:id="rId4" imgW="1282700" imgH="4699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555" y="3618411"/>
                        <a:ext cx="3722591" cy="1351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868960" y="2085907"/>
            <a:ext cx="4072299" cy="369332"/>
          </a:xfrm>
          <a:prstGeom prst="rect">
            <a:avLst/>
          </a:prstGeom>
          <a:noFill/>
        </p:spPr>
        <p:txBody>
          <a:bodyPr wrap="none" rtlCol="0">
            <a:spAutoFit/>
          </a:bodyPr>
          <a:lstStyle/>
          <a:p>
            <a:r>
              <a:rPr lang="en-US" dirty="0" smtClean="0"/>
              <a:t>Measure the drop in H over a time </a:t>
            </a:r>
            <a:r>
              <a:rPr lang="en-US" dirty="0" err="1" smtClean="0"/>
              <a:t>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Transmissivity</a:t>
            </a:r>
            <a:endParaRPr lang="en-US" dirty="0"/>
          </a:p>
        </p:txBody>
      </p:sp>
      <p:sp>
        <p:nvSpPr>
          <p:cNvPr id="3" name="Content Placeholder 2"/>
          <p:cNvSpPr>
            <a:spLocks noGrp="1"/>
          </p:cNvSpPr>
          <p:nvPr>
            <p:ph sz="half" idx="1"/>
          </p:nvPr>
        </p:nvSpPr>
        <p:spPr>
          <a:xfrm>
            <a:off x="549275" y="1600201"/>
            <a:ext cx="7293406" cy="4343400"/>
          </a:xfrm>
        </p:spPr>
        <p:txBody>
          <a:bodyPr>
            <a:normAutofit/>
          </a:bodyPr>
          <a:lstStyle/>
          <a:p>
            <a:r>
              <a:rPr lang="en-US" dirty="0" smtClean="0"/>
              <a:t>We like to think about groundwater in 2-dimensions (like a map).</a:t>
            </a:r>
          </a:p>
          <a:p>
            <a:endParaRPr lang="en-US" dirty="0" smtClean="0"/>
          </a:p>
          <a:p>
            <a:r>
              <a:rPr lang="en-US" dirty="0" smtClean="0"/>
              <a:t>Therefore we like to define the permeability over the depth of the aquifer (depth </a:t>
            </a:r>
            <a:r>
              <a:rPr lang="en-US" dirty="0" err="1" smtClean="0"/>
              <a:t>b</a:t>
            </a:r>
            <a:r>
              <a:rPr lang="en-US" dirty="0" smtClean="0"/>
              <a:t>)</a:t>
            </a:r>
          </a:p>
          <a:p>
            <a:endParaRPr lang="en-US" dirty="0" smtClean="0"/>
          </a:p>
          <a:p>
            <a:r>
              <a:rPr lang="en-US" dirty="0" err="1" smtClean="0"/>
              <a:t>Tranmissivity</a:t>
            </a:r>
            <a:endParaRPr lang="en-US" dirty="0" smtClean="0"/>
          </a:p>
          <a:p>
            <a:pPr>
              <a:buNone/>
            </a:pPr>
            <a:r>
              <a:rPr lang="en-US" dirty="0" smtClean="0"/>
              <a:t>				</a:t>
            </a:r>
            <a:r>
              <a:rPr lang="en-US" sz="3200" b="1" dirty="0" smtClean="0"/>
              <a:t>T=</a:t>
            </a:r>
            <a:r>
              <a:rPr lang="en-US" sz="3200" b="1" dirty="0" err="1" smtClean="0"/>
              <a:t>bK</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Definitions</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Confining Layer – geologic unit with little or no intrinsic permeability</a:t>
            </a:r>
          </a:p>
          <a:p>
            <a:r>
              <a:rPr lang="en-US" sz="1800" dirty="0" err="1" smtClean="0"/>
              <a:t>Aquifuge</a:t>
            </a:r>
            <a:r>
              <a:rPr lang="en-US" sz="1800" dirty="0" smtClean="0"/>
              <a:t> – Absolutely impermeable unit that will not transfer water</a:t>
            </a:r>
          </a:p>
          <a:p>
            <a:r>
              <a:rPr lang="en-US" sz="1800" dirty="0" err="1" smtClean="0"/>
              <a:t>Aquitard</a:t>
            </a:r>
            <a:r>
              <a:rPr lang="en-US" sz="1800" dirty="0" smtClean="0"/>
              <a:t> – a layer of low permeability that can store ground water and transmit it slowly from one aquifer to another</a:t>
            </a:r>
          </a:p>
          <a:p>
            <a:r>
              <a:rPr lang="en-US" sz="1800" dirty="0" smtClean="0"/>
              <a:t>Unconfined/Confined Aquifer – an aquifer without/with a confining layer on top.</a:t>
            </a:r>
          </a:p>
          <a:p>
            <a:r>
              <a:rPr lang="en-US" sz="1800" dirty="0" smtClean="0"/>
              <a:t>Leaky Confined Aquifer – a confined aquifer with an </a:t>
            </a:r>
            <a:r>
              <a:rPr lang="en-US" sz="1800" dirty="0" err="1" smtClean="0"/>
              <a:t>aquitard</a:t>
            </a:r>
            <a:r>
              <a:rPr lang="en-US" sz="1800" dirty="0" smtClean="0"/>
              <a:t> as one of its boundaries</a:t>
            </a:r>
          </a:p>
          <a:p>
            <a:r>
              <a:rPr lang="en-US" sz="1800" dirty="0" smtClean="0"/>
              <a:t>Perched Aquifer – a layer of saturated water that forms due to accumulation above an impermeable lens (e.g. clay)</a:t>
            </a:r>
          </a:p>
          <a:p>
            <a:r>
              <a:rPr lang="en-US" sz="1800" dirty="0" smtClean="0"/>
              <a:t>Water Table – depth where the soil becomes completely saturated</a:t>
            </a: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a:t>
            </a:r>
            <a:endParaRPr lang="en-US" dirty="0"/>
          </a:p>
        </p:txBody>
      </p:sp>
      <p:sp>
        <p:nvSpPr>
          <p:cNvPr id="3" name="Content Placeholder 2"/>
          <p:cNvSpPr>
            <a:spLocks noGrp="1"/>
          </p:cNvSpPr>
          <p:nvPr>
            <p:ph sz="half" idx="1"/>
          </p:nvPr>
        </p:nvSpPr>
        <p:spPr>
          <a:xfrm>
            <a:off x="549275" y="1600201"/>
            <a:ext cx="8257518" cy="4343400"/>
          </a:xfrm>
        </p:spPr>
        <p:txBody>
          <a:bodyPr>
            <a:normAutofit fontScale="92500" lnSpcReduction="10000"/>
          </a:bodyPr>
          <a:lstStyle/>
          <a:p>
            <a:r>
              <a:rPr lang="en-US" dirty="0" smtClean="0"/>
              <a:t>Effective Hydraulic Conductivity – We like to replace heterogeneous blocks with analogous homogeneous ones</a:t>
            </a:r>
          </a:p>
          <a:p>
            <a:endParaRPr lang="en-US" dirty="0" smtClean="0"/>
          </a:p>
          <a:p>
            <a:endParaRPr lang="en-US" dirty="0" smtClean="0"/>
          </a:p>
          <a:p>
            <a:endParaRPr lang="en-US" dirty="0" smtClean="0"/>
          </a:p>
          <a:p>
            <a:endParaRPr lang="en-US" dirty="0" smtClean="0"/>
          </a:p>
          <a:p>
            <a:r>
              <a:rPr lang="en-US" dirty="0" smtClean="0"/>
              <a:t>Replace with</a:t>
            </a:r>
          </a:p>
          <a:p>
            <a:endParaRPr lang="en-US" dirty="0" smtClean="0"/>
          </a:p>
          <a:p>
            <a:endParaRPr lang="en-US" dirty="0" smtClean="0"/>
          </a:p>
          <a:p>
            <a:r>
              <a:rPr lang="en-US" dirty="0" smtClean="0"/>
              <a:t>Are they the same for the two – how would you do it?</a:t>
            </a:r>
            <a:endParaRPr lang="en-US" dirty="0"/>
          </a:p>
        </p:txBody>
      </p:sp>
      <p:sp>
        <p:nvSpPr>
          <p:cNvPr id="5" name="Rectangle 4"/>
          <p:cNvSpPr/>
          <p:nvPr/>
        </p:nvSpPr>
        <p:spPr>
          <a:xfrm>
            <a:off x="908490" y="2734856"/>
            <a:ext cx="2577146" cy="5747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6" name="Rectangle 5"/>
          <p:cNvSpPr/>
          <p:nvPr/>
        </p:nvSpPr>
        <p:spPr>
          <a:xfrm>
            <a:off x="912570" y="3322993"/>
            <a:ext cx="2577146" cy="574784"/>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7" name="TextBox 6"/>
          <p:cNvSpPr txBox="1"/>
          <p:nvPr/>
        </p:nvSpPr>
        <p:spPr>
          <a:xfrm>
            <a:off x="4467020" y="3124974"/>
            <a:ext cx="545680" cy="369332"/>
          </a:xfrm>
          <a:prstGeom prst="rect">
            <a:avLst/>
          </a:prstGeom>
          <a:noFill/>
        </p:spPr>
        <p:txBody>
          <a:bodyPr wrap="none" rtlCol="0">
            <a:spAutoFit/>
          </a:bodyPr>
          <a:lstStyle/>
          <a:p>
            <a:r>
              <a:rPr lang="en-US" dirty="0" smtClean="0"/>
              <a:t>VS.</a:t>
            </a:r>
            <a:endParaRPr lang="en-US" dirty="0"/>
          </a:p>
        </p:txBody>
      </p:sp>
      <p:sp>
        <p:nvSpPr>
          <p:cNvPr id="8" name="Rectangle 7"/>
          <p:cNvSpPr/>
          <p:nvPr/>
        </p:nvSpPr>
        <p:spPr>
          <a:xfrm>
            <a:off x="6014405" y="2748209"/>
            <a:ext cx="1285407" cy="114956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9" name="Rectangle 8"/>
          <p:cNvSpPr/>
          <p:nvPr/>
        </p:nvSpPr>
        <p:spPr>
          <a:xfrm>
            <a:off x="7299812" y="2734857"/>
            <a:ext cx="1285407" cy="116292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10" name="Right Arrow 9"/>
          <p:cNvSpPr/>
          <p:nvPr/>
        </p:nvSpPr>
        <p:spPr>
          <a:xfrm>
            <a:off x="148325"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654250"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161025"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8806793"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70445" y="4607538"/>
            <a:ext cx="2620961" cy="88998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a:t>
            </a:r>
            <a:r>
              <a:rPr lang="en-US" baseline="-25000" dirty="0" err="1" smtClean="0"/>
              <a:t>eff</a:t>
            </a:r>
            <a:endParaRPr lang="en-US" baseline="-25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a:t>
            </a:r>
            <a:endParaRPr lang="en-US" dirty="0"/>
          </a:p>
        </p:txBody>
      </p:sp>
      <p:sp>
        <p:nvSpPr>
          <p:cNvPr id="3" name="Content Placeholder 2"/>
          <p:cNvSpPr>
            <a:spLocks noGrp="1"/>
          </p:cNvSpPr>
          <p:nvPr>
            <p:ph sz="half" idx="1"/>
          </p:nvPr>
        </p:nvSpPr>
        <p:spPr>
          <a:xfrm>
            <a:off x="549275" y="1600201"/>
            <a:ext cx="8257518" cy="4343400"/>
          </a:xfrm>
        </p:spPr>
        <p:txBody>
          <a:bodyPr>
            <a:normAutofit/>
          </a:bodyPr>
          <a:lstStyle/>
          <a:p>
            <a:r>
              <a:rPr lang="en-US" dirty="0" smtClean="0"/>
              <a:t>Effective Hydraulic Conductivity – We like to replace heterogeneous blocks with analogous homogeneous ones</a:t>
            </a:r>
          </a:p>
          <a:p>
            <a:endParaRPr lang="en-US" dirty="0" smtClean="0"/>
          </a:p>
          <a:p>
            <a:endParaRPr lang="en-US" dirty="0" smtClean="0"/>
          </a:p>
          <a:p>
            <a:endParaRPr lang="en-US" dirty="0" smtClean="0"/>
          </a:p>
          <a:p>
            <a:endParaRPr lang="en-US" dirty="0" smtClean="0"/>
          </a:p>
        </p:txBody>
      </p:sp>
      <p:sp>
        <p:nvSpPr>
          <p:cNvPr id="5" name="Rectangle 4"/>
          <p:cNvSpPr/>
          <p:nvPr/>
        </p:nvSpPr>
        <p:spPr>
          <a:xfrm>
            <a:off x="908490" y="2734856"/>
            <a:ext cx="2577146" cy="57478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6" name="Rectangle 5"/>
          <p:cNvSpPr/>
          <p:nvPr/>
        </p:nvSpPr>
        <p:spPr>
          <a:xfrm>
            <a:off x="912570" y="3322993"/>
            <a:ext cx="2577146" cy="574784"/>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8" name="Rectangle 7"/>
          <p:cNvSpPr/>
          <p:nvPr/>
        </p:nvSpPr>
        <p:spPr>
          <a:xfrm>
            <a:off x="6014405" y="2748209"/>
            <a:ext cx="1285407" cy="114956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9" name="Rectangle 8"/>
          <p:cNvSpPr/>
          <p:nvPr/>
        </p:nvSpPr>
        <p:spPr>
          <a:xfrm>
            <a:off x="7299812" y="2734857"/>
            <a:ext cx="1285407" cy="116292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10" name="Right Arrow 9"/>
          <p:cNvSpPr/>
          <p:nvPr/>
        </p:nvSpPr>
        <p:spPr>
          <a:xfrm>
            <a:off x="148325"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654250" y="3124974"/>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161024"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8806793" y="3138327"/>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68755" y="4607538"/>
            <a:ext cx="2620961" cy="88998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a:t>
            </a:r>
            <a:r>
              <a:rPr lang="en-US" baseline="-25000" dirty="0" err="1" smtClean="0"/>
              <a:t>eff</a:t>
            </a:r>
            <a:endParaRPr lang="en-US" baseline="-25000" dirty="0"/>
          </a:p>
        </p:txBody>
      </p:sp>
      <p:sp>
        <p:nvSpPr>
          <p:cNvPr id="15" name="Rectangle 14"/>
          <p:cNvSpPr/>
          <p:nvPr/>
        </p:nvSpPr>
        <p:spPr>
          <a:xfrm>
            <a:off x="6014405" y="4676499"/>
            <a:ext cx="2620961" cy="88998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a:t>
            </a:r>
            <a:r>
              <a:rPr lang="en-US" baseline="-25000" dirty="0" err="1" smtClean="0"/>
              <a:t>eff</a:t>
            </a:r>
            <a:endParaRPr lang="en-US" baseline="-25000" dirty="0"/>
          </a:p>
        </p:txBody>
      </p:sp>
      <p:cxnSp>
        <p:nvCxnSpPr>
          <p:cNvPr id="17" name="Straight Connector 16"/>
          <p:cNvCxnSpPr/>
          <p:nvPr/>
        </p:nvCxnSpPr>
        <p:spPr>
          <a:xfrm rot="5400000">
            <a:off x="2557714" y="4441459"/>
            <a:ext cx="4264522" cy="1588"/>
          </a:xfrm>
          <a:prstGeom prst="line">
            <a:avLst/>
          </a:prstGeom>
          <a:ln w="136525"/>
        </p:spPr>
        <p:style>
          <a:lnRef idx="2">
            <a:schemeClr val="accent1"/>
          </a:lnRef>
          <a:fillRef idx="0">
            <a:schemeClr val="accent1"/>
          </a:fillRef>
          <a:effectRef idx="1">
            <a:schemeClr val="accent1"/>
          </a:effectRef>
          <a:fontRef idx="minor">
            <a:schemeClr val="tx1"/>
          </a:fontRef>
        </p:style>
      </p:cxnSp>
      <p:graphicFrame>
        <p:nvGraphicFramePr>
          <p:cNvPr id="55298" name="Object 2"/>
          <p:cNvGraphicFramePr>
            <a:graphicFrameLocks noChangeAspect="1"/>
          </p:cNvGraphicFramePr>
          <p:nvPr/>
        </p:nvGraphicFramePr>
        <p:xfrm>
          <a:off x="1225550" y="5965825"/>
          <a:ext cx="1976438" cy="449263"/>
        </p:xfrm>
        <a:graphic>
          <a:graphicData uri="http://schemas.openxmlformats.org/presentationml/2006/ole">
            <mc:AlternateContent xmlns:mc="http://schemas.openxmlformats.org/markup-compatibility/2006">
              <mc:Choice xmlns:v="urn:schemas-microsoft-com:vml" Requires="v">
                <p:oleObj spid="_x0000_s55359" name="Equation" r:id="rId3" imgW="1054100" imgH="241300" progId="Equation.3">
                  <p:embed/>
                </p:oleObj>
              </mc:Choice>
              <mc:Fallback>
                <p:oleObj name="Equation" r:id="rId3" imgW="10541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5965825"/>
                        <a:ext cx="1976438"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9" name="Object 3"/>
          <p:cNvGraphicFramePr>
            <a:graphicFrameLocks noChangeAspect="1"/>
          </p:cNvGraphicFramePr>
          <p:nvPr/>
        </p:nvGraphicFramePr>
        <p:xfrm>
          <a:off x="6204437" y="5762625"/>
          <a:ext cx="2190750" cy="854075"/>
        </p:xfrm>
        <a:graphic>
          <a:graphicData uri="http://schemas.openxmlformats.org/presentationml/2006/ole">
            <mc:AlternateContent xmlns:mc="http://schemas.openxmlformats.org/markup-compatibility/2006">
              <mc:Choice xmlns:v="urn:schemas-microsoft-com:vml" Requires="v">
                <p:oleObj spid="_x0000_s55360" name="Equation" r:id="rId5" imgW="1168400" imgH="457200" progId="Equation.3">
                  <p:embed/>
                </p:oleObj>
              </mc:Choice>
              <mc:Fallback>
                <p:oleObj name="Equation" r:id="rId5" imgW="116840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4437" y="5762625"/>
                        <a:ext cx="2190750"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Generally</a:t>
            </a:r>
            <a:endParaRPr lang="en-US" dirty="0"/>
          </a:p>
        </p:txBody>
      </p:sp>
      <p:sp>
        <p:nvSpPr>
          <p:cNvPr id="3" name="Content Placeholder 2"/>
          <p:cNvSpPr>
            <a:spLocks noGrp="1"/>
          </p:cNvSpPr>
          <p:nvPr>
            <p:ph sz="half" idx="1"/>
          </p:nvPr>
        </p:nvSpPr>
        <p:spPr>
          <a:xfrm>
            <a:off x="549275" y="1484743"/>
            <a:ext cx="3840480" cy="4343400"/>
          </a:xfrm>
        </p:spPr>
        <p:txBody>
          <a:bodyPr/>
          <a:lstStyle/>
          <a:p>
            <a:r>
              <a:rPr lang="en-US" dirty="0" smtClean="0"/>
              <a:t>N parallel layers, each with conductivity </a:t>
            </a:r>
            <a:r>
              <a:rPr lang="en-US" dirty="0" err="1" smtClean="0"/>
              <a:t>K</a:t>
            </a:r>
            <a:r>
              <a:rPr lang="en-US" baseline="-25000" dirty="0" err="1" smtClean="0"/>
              <a:t>i</a:t>
            </a:r>
            <a:r>
              <a:rPr lang="en-US" dirty="0" smtClean="0"/>
              <a:t>  of thickness b</a:t>
            </a:r>
            <a:r>
              <a:rPr lang="en-US" baseline="-25000" dirty="0" smtClean="0"/>
              <a:t>i</a:t>
            </a:r>
            <a:endParaRPr lang="en-US" baseline="-25000" dirty="0"/>
          </a:p>
        </p:txBody>
      </p:sp>
      <p:sp>
        <p:nvSpPr>
          <p:cNvPr id="4" name="Content Placeholder 3"/>
          <p:cNvSpPr>
            <a:spLocks noGrp="1"/>
          </p:cNvSpPr>
          <p:nvPr>
            <p:ph sz="half" idx="2"/>
          </p:nvPr>
        </p:nvSpPr>
        <p:spPr>
          <a:xfrm>
            <a:off x="4751071" y="1600201"/>
            <a:ext cx="4230048" cy="4343400"/>
          </a:xfrm>
        </p:spPr>
        <p:txBody>
          <a:bodyPr/>
          <a:lstStyle/>
          <a:p>
            <a:pPr>
              <a:buNone/>
            </a:pPr>
            <a:r>
              <a:rPr lang="en-US" dirty="0" smtClean="0"/>
              <a:t>N perpendicular to flow layers, each with conductivity </a:t>
            </a:r>
            <a:r>
              <a:rPr lang="en-US" dirty="0" err="1" smtClean="0"/>
              <a:t>K</a:t>
            </a:r>
            <a:r>
              <a:rPr lang="en-US" baseline="-25000" dirty="0" err="1" smtClean="0"/>
              <a:t>i</a:t>
            </a:r>
            <a:r>
              <a:rPr lang="en-US" dirty="0" smtClean="0"/>
              <a:t>  of thickness b</a:t>
            </a:r>
            <a:r>
              <a:rPr lang="en-US" baseline="-25000" dirty="0" smtClean="0"/>
              <a:t>i</a:t>
            </a:r>
          </a:p>
          <a:p>
            <a:pPr>
              <a:buNone/>
            </a:pPr>
            <a:endParaRPr lang="en-US" dirty="0"/>
          </a:p>
        </p:txBody>
      </p:sp>
      <p:graphicFrame>
        <p:nvGraphicFramePr>
          <p:cNvPr id="58370" name="Object 2"/>
          <p:cNvGraphicFramePr>
            <a:graphicFrameLocks noChangeAspect="1"/>
          </p:cNvGraphicFramePr>
          <p:nvPr/>
        </p:nvGraphicFramePr>
        <p:xfrm>
          <a:off x="1428091" y="5162011"/>
          <a:ext cx="1619250" cy="1631950"/>
        </p:xfrm>
        <a:graphic>
          <a:graphicData uri="http://schemas.openxmlformats.org/presentationml/2006/ole">
            <mc:AlternateContent xmlns:mc="http://schemas.openxmlformats.org/markup-compatibility/2006">
              <mc:Choice xmlns:v="urn:schemas-microsoft-com:vml" Requires="v">
                <p:oleObj spid="_x0000_s58433" name="Equation" r:id="rId3" imgW="863600" imgH="876300" progId="Equation.3">
                  <p:embed/>
                </p:oleObj>
              </mc:Choice>
              <mc:Fallback>
                <p:oleObj name="Equation" r:id="rId3" imgW="863600" imgH="876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091" y="5162011"/>
                        <a:ext cx="1619250"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1077104" y="2680107"/>
            <a:ext cx="2577146" cy="51407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7" name="Rectangle 6"/>
          <p:cNvSpPr/>
          <p:nvPr/>
        </p:nvSpPr>
        <p:spPr>
          <a:xfrm>
            <a:off x="1077104" y="3194182"/>
            <a:ext cx="2577146" cy="36933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8" name="Right Arrow 7"/>
          <p:cNvSpPr/>
          <p:nvPr/>
        </p:nvSpPr>
        <p:spPr>
          <a:xfrm>
            <a:off x="316939" y="3194182"/>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822864" y="3194182"/>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77104" y="3563514"/>
            <a:ext cx="2577146" cy="692707"/>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3</a:t>
            </a:r>
            <a:endParaRPr lang="en-US" baseline="-25000" dirty="0"/>
          </a:p>
        </p:txBody>
      </p:sp>
      <p:sp>
        <p:nvSpPr>
          <p:cNvPr id="11" name="Oval 10"/>
          <p:cNvSpPr/>
          <p:nvPr/>
        </p:nvSpPr>
        <p:spPr>
          <a:xfrm>
            <a:off x="1946319" y="4362381"/>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90472" y="4366335"/>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238918" y="4366335"/>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573828" y="4366335"/>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717981" y="4370289"/>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04207" y="4370289"/>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041785" y="4615513"/>
            <a:ext cx="2577146" cy="369332"/>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N</a:t>
            </a:r>
            <a:endParaRPr lang="en-US" baseline="-25000" dirty="0"/>
          </a:p>
        </p:txBody>
      </p:sp>
      <p:cxnSp>
        <p:nvCxnSpPr>
          <p:cNvPr id="18" name="Straight Connector 17"/>
          <p:cNvCxnSpPr/>
          <p:nvPr/>
        </p:nvCxnSpPr>
        <p:spPr>
          <a:xfrm rot="5400000">
            <a:off x="2202025" y="4087357"/>
            <a:ext cx="4974313" cy="1588"/>
          </a:xfrm>
          <a:prstGeom prst="line">
            <a:avLst/>
          </a:prstGeom>
          <a:ln w="136525"/>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721232" y="2932875"/>
            <a:ext cx="513596" cy="114956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1</a:t>
            </a:r>
            <a:endParaRPr lang="en-US" baseline="-25000" dirty="0"/>
          </a:p>
        </p:txBody>
      </p:sp>
      <p:sp>
        <p:nvSpPr>
          <p:cNvPr id="21" name="Rectangle 20"/>
          <p:cNvSpPr/>
          <p:nvPr/>
        </p:nvSpPr>
        <p:spPr>
          <a:xfrm>
            <a:off x="6234828" y="2932875"/>
            <a:ext cx="676263" cy="1149568"/>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a:t>
            </a:r>
            <a:r>
              <a:rPr lang="en-US" baseline="-25000" dirty="0" smtClean="0"/>
              <a:t>2</a:t>
            </a:r>
            <a:endParaRPr lang="en-US" baseline="-25000" dirty="0"/>
          </a:p>
        </p:txBody>
      </p:sp>
      <p:sp>
        <p:nvSpPr>
          <p:cNvPr id="22" name="Right Arrow 21"/>
          <p:cNvSpPr/>
          <p:nvPr/>
        </p:nvSpPr>
        <p:spPr>
          <a:xfrm>
            <a:off x="4867850" y="3322993"/>
            <a:ext cx="630381"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8591551" y="3309640"/>
            <a:ext cx="552449"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911091" y="2932875"/>
            <a:ext cx="513596" cy="1149568"/>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3</a:t>
            </a:r>
            <a:endParaRPr lang="en-US" baseline="-25000" dirty="0"/>
          </a:p>
        </p:txBody>
      </p:sp>
      <p:sp>
        <p:nvSpPr>
          <p:cNvPr id="28" name="Oval 27"/>
          <p:cNvSpPr/>
          <p:nvPr/>
        </p:nvSpPr>
        <p:spPr>
          <a:xfrm>
            <a:off x="7463272" y="3443379"/>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607425" y="3447333"/>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55871" y="3447333"/>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847311" y="2932875"/>
            <a:ext cx="666308" cy="1149568"/>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a:t>
            </a:r>
            <a:r>
              <a:rPr lang="en-US" baseline="-25000" dirty="0" smtClean="0"/>
              <a:t>4</a:t>
            </a:r>
            <a:endParaRPr lang="en-US" baseline="-25000" dirty="0"/>
          </a:p>
        </p:txBody>
      </p:sp>
      <p:graphicFrame>
        <p:nvGraphicFramePr>
          <p:cNvPr id="58371" name="Object 3"/>
          <p:cNvGraphicFramePr>
            <a:graphicFrameLocks noChangeAspect="1"/>
          </p:cNvGraphicFramePr>
          <p:nvPr/>
        </p:nvGraphicFramePr>
        <p:xfrm>
          <a:off x="6370936" y="4485747"/>
          <a:ext cx="1476375" cy="1631950"/>
        </p:xfrm>
        <a:graphic>
          <a:graphicData uri="http://schemas.openxmlformats.org/presentationml/2006/ole">
            <mc:AlternateContent xmlns:mc="http://schemas.openxmlformats.org/markup-compatibility/2006">
              <mc:Choice xmlns:v="urn:schemas-microsoft-com:vml" Requires="v">
                <p:oleObj spid="_x0000_s58434" name="Equation" r:id="rId5" imgW="787400" imgH="876300" progId="Equation.3">
                  <p:embed/>
                </p:oleObj>
              </mc:Choice>
              <mc:Fallback>
                <p:oleObj name="Equation" r:id="rId5" imgW="787400" imgH="876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0936" y="4485747"/>
                        <a:ext cx="1476375"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Anisotropy</a:t>
            </a:r>
            <a:endParaRPr lang="en-US" dirty="0"/>
          </a:p>
        </p:txBody>
      </p:sp>
      <p:sp>
        <p:nvSpPr>
          <p:cNvPr id="5" name="Oval 4"/>
          <p:cNvSpPr/>
          <p:nvPr/>
        </p:nvSpPr>
        <p:spPr>
          <a:xfrm>
            <a:off x="1093896" y="2197155"/>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644906" y="2210490"/>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195916" y="2205283"/>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746926" y="2218618"/>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107246" y="2766750"/>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658256" y="2780085"/>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209266" y="2774878"/>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760276" y="2788213"/>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102056" y="3336345"/>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653066" y="3349680"/>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204076" y="3344473"/>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755086" y="3357808"/>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115406" y="3915211"/>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666416" y="3928546"/>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217426" y="3923339"/>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768436" y="3936674"/>
            <a:ext cx="482056" cy="4913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866907" y="259352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16554" y="259352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766201" y="259352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715848" y="2591241"/>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898797" y="28386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848444" y="28386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798091" y="28386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747738" y="2836351"/>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921417" y="3093013"/>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71064" y="3093013"/>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820711" y="3093013"/>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7770358" y="3090732"/>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934767" y="33566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884414" y="33566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34061" y="33566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783708" y="3354384"/>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948117" y="3611046"/>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897764" y="3611046"/>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847411" y="3611046"/>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797058" y="3608765"/>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989277" y="38746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938924" y="38746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888571" y="38746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7838218" y="3872417"/>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947007" y="4129079"/>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896654" y="4129079"/>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846301" y="4129079"/>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795948" y="4126798"/>
            <a:ext cx="797247" cy="1546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069665" y="3239433"/>
            <a:ext cx="545680" cy="369332"/>
          </a:xfrm>
          <a:prstGeom prst="rect">
            <a:avLst/>
          </a:prstGeom>
          <a:noFill/>
        </p:spPr>
        <p:txBody>
          <a:bodyPr wrap="none" rtlCol="0">
            <a:spAutoFit/>
          </a:bodyPr>
          <a:lstStyle/>
          <a:p>
            <a:r>
              <a:rPr lang="en-US" dirty="0" smtClean="0"/>
              <a:t>VS.</a:t>
            </a:r>
            <a:endParaRPr lang="en-US" dirty="0"/>
          </a:p>
        </p:txBody>
      </p:sp>
      <p:sp>
        <p:nvSpPr>
          <p:cNvPr id="51" name="TextBox 50"/>
          <p:cNvSpPr txBox="1"/>
          <p:nvPr/>
        </p:nvSpPr>
        <p:spPr>
          <a:xfrm>
            <a:off x="700404" y="4976519"/>
            <a:ext cx="8333005" cy="1569660"/>
          </a:xfrm>
          <a:prstGeom prst="rect">
            <a:avLst/>
          </a:prstGeom>
          <a:noFill/>
        </p:spPr>
        <p:txBody>
          <a:bodyPr wrap="none" rtlCol="0">
            <a:spAutoFit/>
          </a:bodyPr>
          <a:lstStyle/>
          <a:p>
            <a:r>
              <a:rPr lang="en-US" dirty="0" smtClean="0"/>
              <a:t>We therefore usually define a horizontal and vertical hydraulic conductivity</a:t>
            </a:r>
          </a:p>
          <a:p>
            <a:endParaRPr lang="en-US" dirty="0" smtClean="0"/>
          </a:p>
          <a:p>
            <a:r>
              <a:rPr lang="en-US" dirty="0" err="1" smtClean="0"/>
              <a:t>K</a:t>
            </a:r>
            <a:r>
              <a:rPr lang="en-US" baseline="-25000" dirty="0" err="1" smtClean="0"/>
              <a:t>h</a:t>
            </a:r>
            <a:r>
              <a:rPr lang="en-US" dirty="0" smtClean="0"/>
              <a:t> and </a:t>
            </a:r>
            <a:r>
              <a:rPr lang="en-US" dirty="0" err="1" smtClean="0"/>
              <a:t>K</a:t>
            </a:r>
            <a:r>
              <a:rPr lang="en-US" baseline="-25000" dirty="0" err="1" smtClean="0"/>
              <a:t>v</a:t>
            </a:r>
            <a:endParaRPr lang="en-US" baseline="-25000" dirty="0" smtClean="0"/>
          </a:p>
          <a:p>
            <a:endParaRPr lang="en-US" baseline="-25000" dirty="0" smtClean="0"/>
          </a:p>
          <a:p>
            <a:endParaRPr lang="en-US" baseline="-25000" dirty="0" smtClean="0"/>
          </a:p>
          <a:p>
            <a:r>
              <a:rPr lang="en-US" dirty="0" smtClean="0"/>
              <a:t>Coefficient of Anisotropy </a:t>
            </a:r>
            <a:r>
              <a:rPr lang="en-US" dirty="0" err="1" smtClean="0"/>
              <a:t>K</a:t>
            </a:r>
            <a:r>
              <a:rPr lang="en-US" baseline="-25000" dirty="0" err="1" smtClean="0"/>
              <a:t>v</a:t>
            </a:r>
            <a:r>
              <a:rPr lang="en-US" dirty="0" err="1" smtClean="0"/>
              <a:t>/K</a:t>
            </a:r>
            <a:r>
              <a:rPr lang="en-US" baseline="-25000" dirty="0" err="1" smtClean="0"/>
              <a:t>h</a:t>
            </a:r>
            <a:r>
              <a:rPr lang="en-US" baseline="-25000" dirty="0" smtClean="0"/>
              <a:t>   </a:t>
            </a:r>
            <a:r>
              <a:rPr lang="en-US" dirty="0" smtClean="0"/>
              <a:t>- typically less than 1</a:t>
            </a:r>
            <a:endParaRPr lang="en-US" baseline="-25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Formally</a:t>
            </a:r>
            <a:endParaRPr lang="en-US" dirty="0"/>
          </a:p>
        </p:txBody>
      </p:sp>
      <p:sp>
        <p:nvSpPr>
          <p:cNvPr id="3" name="Content Placeholder 2"/>
          <p:cNvSpPr>
            <a:spLocks noGrp="1"/>
          </p:cNvSpPr>
          <p:nvPr>
            <p:ph sz="half" idx="1"/>
          </p:nvPr>
        </p:nvSpPr>
        <p:spPr/>
        <p:txBody>
          <a:bodyPr/>
          <a:lstStyle/>
          <a:p>
            <a:r>
              <a:rPr lang="en-US" dirty="0" smtClean="0"/>
              <a:t>Darcy’s Law</a:t>
            </a:r>
          </a:p>
          <a:p>
            <a:endParaRPr lang="en-US" dirty="0"/>
          </a:p>
          <a:p>
            <a:endParaRPr lang="en-US" dirty="0" smtClean="0"/>
          </a:p>
          <a:p>
            <a:pPr marL="0" indent="0">
              <a:buNone/>
            </a:pPr>
            <a:r>
              <a:rPr lang="en-US" dirty="0" smtClean="0"/>
              <a:t>where</a:t>
            </a:r>
          </a:p>
          <a:p>
            <a:pPr marL="0" indent="0">
              <a:buNone/>
            </a:pPr>
            <a:endParaRPr lang="en-US" dirty="0"/>
          </a:p>
        </p:txBody>
      </p:sp>
      <p:sp>
        <p:nvSpPr>
          <p:cNvPr id="4" name="Content Placeholder 3"/>
          <p:cNvSpPr>
            <a:spLocks noGrp="1"/>
          </p:cNvSpPr>
          <p:nvPr>
            <p:ph sz="half" idx="2"/>
          </p:nvPr>
        </p:nvSpPr>
        <p:spPr/>
        <p:txBody>
          <a:bodyPr/>
          <a:lstStyle/>
          <a:p>
            <a:r>
              <a:rPr lang="en-US" dirty="0"/>
              <a:t>q</a:t>
            </a:r>
            <a:r>
              <a:rPr lang="en-US" dirty="0" smtClean="0"/>
              <a:t> is a vector</a:t>
            </a:r>
          </a:p>
          <a:p>
            <a:endParaRPr lang="en-US" dirty="0"/>
          </a:p>
          <a:p>
            <a:r>
              <a:rPr lang="en-US" dirty="0" smtClean="0"/>
              <a:t>K is a symmetric tensor (matrix) </a:t>
            </a:r>
            <a:r>
              <a:rPr lang="en-US" dirty="0" err="1" smtClean="0"/>
              <a:t>K</a:t>
            </a:r>
            <a:r>
              <a:rPr lang="en-US" baseline="-25000" dirty="0" err="1" smtClean="0"/>
              <a:t>xy</a:t>
            </a:r>
            <a:r>
              <a:rPr lang="en-US" dirty="0" smtClean="0"/>
              <a:t>=</a:t>
            </a:r>
            <a:r>
              <a:rPr lang="en-US" dirty="0" err="1" smtClean="0"/>
              <a:t>K</a:t>
            </a:r>
            <a:r>
              <a:rPr lang="en-US" baseline="-25000" dirty="0" err="1" smtClean="0"/>
              <a:t>yx</a:t>
            </a:r>
            <a:endParaRPr lang="en-US" baseline="-25000" dirty="0" smtClean="0"/>
          </a:p>
          <a:p>
            <a:endParaRPr lang="en-US" dirty="0"/>
          </a:p>
          <a:p>
            <a:r>
              <a:rPr lang="en-US" dirty="0" smtClean="0"/>
              <a:t>      is a vector</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3615896094"/>
              </p:ext>
            </p:extLst>
          </p:nvPr>
        </p:nvGraphicFramePr>
        <p:xfrm>
          <a:off x="1776413" y="2293938"/>
          <a:ext cx="1214437" cy="427037"/>
        </p:xfrm>
        <a:graphic>
          <a:graphicData uri="http://schemas.openxmlformats.org/presentationml/2006/ole">
            <mc:AlternateContent xmlns:mc="http://schemas.openxmlformats.org/markup-compatibility/2006">
              <mc:Choice xmlns:v="urn:schemas-microsoft-com:vml" Requires="v">
                <p:oleObj spid="_x0000_s60534" name="Equation" r:id="rId3" imgW="647700" imgH="228600" progId="Equation.3">
                  <p:embed/>
                </p:oleObj>
              </mc:Choice>
              <mc:Fallback>
                <p:oleObj name="Equation" r:id="rId3" imgW="647700" imgH="228600" progId="Equation.3">
                  <p:embed/>
                  <p:pic>
                    <p:nvPicPr>
                      <p:cNvPr id="0" name=""/>
                      <p:cNvPicPr>
                        <a:picLocks noChangeAspect="1" noChangeArrowheads="1"/>
                      </p:cNvPicPr>
                      <p:nvPr/>
                    </p:nvPicPr>
                    <p:blipFill>
                      <a:blip r:embed="rId4"/>
                      <a:srcRect/>
                      <a:stretch>
                        <a:fillRect/>
                      </a:stretch>
                    </p:blipFill>
                    <p:spPr bwMode="auto">
                      <a:xfrm>
                        <a:off x="1776413" y="2293938"/>
                        <a:ext cx="12144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222494329"/>
              </p:ext>
            </p:extLst>
          </p:nvPr>
        </p:nvGraphicFramePr>
        <p:xfrm>
          <a:off x="658508" y="3856494"/>
          <a:ext cx="793625" cy="699001"/>
        </p:xfrm>
        <a:graphic>
          <a:graphicData uri="http://schemas.openxmlformats.org/presentationml/2006/ole">
            <mc:AlternateContent xmlns:mc="http://schemas.openxmlformats.org/markup-compatibility/2006">
              <mc:Choice xmlns:v="urn:schemas-microsoft-com:vml" Requires="v">
                <p:oleObj spid="_x0000_s60535" name="Equation" r:id="rId5" imgW="660400" imgH="584200" progId="Equation.3">
                  <p:embed/>
                </p:oleObj>
              </mc:Choice>
              <mc:Fallback>
                <p:oleObj name="Equation" r:id="rId5" imgW="660400" imgH="584200" progId="Equation.3">
                  <p:embed/>
                  <p:pic>
                    <p:nvPicPr>
                      <p:cNvPr id="0" name=""/>
                      <p:cNvPicPr>
                        <a:picLocks noChangeAspect="1" noChangeArrowheads="1"/>
                      </p:cNvPicPr>
                      <p:nvPr/>
                    </p:nvPicPr>
                    <p:blipFill>
                      <a:blip r:embed="rId6"/>
                      <a:srcRect/>
                      <a:stretch>
                        <a:fillRect/>
                      </a:stretch>
                    </p:blipFill>
                    <p:spPr bwMode="auto">
                      <a:xfrm>
                        <a:off x="658508" y="3856494"/>
                        <a:ext cx="793625" cy="699001"/>
                      </a:xfrm>
                      <a:prstGeom prst="rect">
                        <a:avLst/>
                      </a:prstGeom>
                      <a:noFill/>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721028271"/>
              </p:ext>
            </p:extLst>
          </p:nvPr>
        </p:nvGraphicFramePr>
        <p:xfrm>
          <a:off x="1638300" y="3878263"/>
          <a:ext cx="1355725" cy="728662"/>
        </p:xfrm>
        <a:graphic>
          <a:graphicData uri="http://schemas.openxmlformats.org/presentationml/2006/ole">
            <mc:AlternateContent xmlns:mc="http://schemas.openxmlformats.org/markup-compatibility/2006">
              <mc:Choice xmlns:v="urn:schemas-microsoft-com:vml" Requires="v">
                <p:oleObj spid="_x0000_s60536" name="Equation" r:id="rId7" imgW="1130300" imgH="609600" progId="Equation.3">
                  <p:embed/>
                </p:oleObj>
              </mc:Choice>
              <mc:Fallback>
                <p:oleObj name="Equation" r:id="rId7" imgW="1130300" imgH="609600" progId="Equation.3">
                  <p:embed/>
                  <p:pic>
                    <p:nvPicPr>
                      <p:cNvPr id="0" name=""/>
                      <p:cNvPicPr>
                        <a:picLocks noChangeAspect="1" noChangeArrowheads="1"/>
                      </p:cNvPicPr>
                      <p:nvPr/>
                    </p:nvPicPr>
                    <p:blipFill>
                      <a:blip r:embed="rId8"/>
                      <a:srcRect/>
                      <a:stretch>
                        <a:fillRect/>
                      </a:stretch>
                    </p:blipFill>
                    <p:spPr bwMode="auto">
                      <a:xfrm>
                        <a:off x="1638300" y="3878263"/>
                        <a:ext cx="1355725" cy="728662"/>
                      </a:xfrm>
                      <a:prstGeom prst="rect">
                        <a:avLst/>
                      </a:prstGeom>
                      <a:no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182187505"/>
              </p:ext>
            </p:extLst>
          </p:nvPr>
        </p:nvGraphicFramePr>
        <p:xfrm>
          <a:off x="3127375" y="3819525"/>
          <a:ext cx="1146175" cy="912813"/>
        </p:xfrm>
        <a:graphic>
          <a:graphicData uri="http://schemas.openxmlformats.org/presentationml/2006/ole">
            <mc:AlternateContent xmlns:mc="http://schemas.openxmlformats.org/markup-compatibility/2006">
              <mc:Choice xmlns:v="urn:schemas-microsoft-com:vml" Requires="v">
                <p:oleObj spid="_x0000_s60537" name="Equation" r:id="rId9" imgW="952500" imgH="762000" progId="Equation.3">
                  <p:embed/>
                </p:oleObj>
              </mc:Choice>
              <mc:Fallback>
                <p:oleObj name="Equation" r:id="rId9" imgW="952500" imgH="762000" progId="Equation.3">
                  <p:embed/>
                  <p:pic>
                    <p:nvPicPr>
                      <p:cNvPr id="0" name=""/>
                      <p:cNvPicPr>
                        <a:picLocks noChangeAspect="1" noChangeArrowheads="1"/>
                      </p:cNvPicPr>
                      <p:nvPr/>
                    </p:nvPicPr>
                    <p:blipFill>
                      <a:blip r:embed="rId10"/>
                      <a:srcRect/>
                      <a:stretch>
                        <a:fillRect/>
                      </a:stretch>
                    </p:blipFill>
                    <p:spPr bwMode="auto">
                      <a:xfrm>
                        <a:off x="3127375" y="3819525"/>
                        <a:ext cx="1146175" cy="912813"/>
                      </a:xfrm>
                      <a:prstGeom prst="rect">
                        <a:avLst/>
                      </a:prstGeom>
                      <a:noFill/>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387157177"/>
              </p:ext>
            </p:extLst>
          </p:nvPr>
        </p:nvGraphicFramePr>
        <p:xfrm>
          <a:off x="5139476" y="3976046"/>
          <a:ext cx="428625" cy="331787"/>
        </p:xfrm>
        <a:graphic>
          <a:graphicData uri="http://schemas.openxmlformats.org/presentationml/2006/ole">
            <mc:AlternateContent xmlns:mc="http://schemas.openxmlformats.org/markup-compatibility/2006">
              <mc:Choice xmlns:v="urn:schemas-microsoft-com:vml" Requires="v">
                <p:oleObj spid="_x0000_s60538" name="Equation" r:id="rId11" imgW="228600" imgH="177800" progId="Equation.3">
                  <p:embed/>
                </p:oleObj>
              </mc:Choice>
              <mc:Fallback>
                <p:oleObj name="Equation" r:id="rId11" imgW="228600" imgH="177800" progId="Equation.3">
                  <p:embed/>
                  <p:pic>
                    <p:nvPicPr>
                      <p:cNvPr id="0" name=""/>
                      <p:cNvPicPr>
                        <a:picLocks noChangeAspect="1" noChangeArrowheads="1"/>
                      </p:cNvPicPr>
                      <p:nvPr/>
                    </p:nvPicPr>
                    <p:blipFill>
                      <a:blip r:embed="rId12"/>
                      <a:srcRect/>
                      <a:stretch>
                        <a:fillRect/>
                      </a:stretch>
                    </p:blipFill>
                    <p:spPr bwMode="auto">
                      <a:xfrm>
                        <a:off x="5139476" y="3976046"/>
                        <a:ext cx="428625"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6223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sz="half" idx="1"/>
          </p:nvPr>
        </p:nvSpPr>
        <p:spPr>
          <a:xfrm>
            <a:off x="549275" y="1600201"/>
            <a:ext cx="7466744" cy="4343400"/>
          </a:xfrm>
        </p:spPr>
        <p:txBody>
          <a:bodyPr>
            <a:normAutofit/>
          </a:bodyPr>
          <a:lstStyle/>
          <a:p>
            <a:pPr marL="0" lvl="0" indent="0">
              <a:buNone/>
            </a:pPr>
            <a:r>
              <a:rPr lang="en-US" dirty="0"/>
              <a:t>You are provided with the following tensor for the hydraulic conductivity and the following hydraulic gradient.  Determine the magnitude and direction of the resulting Darcy velocity. Units on the conductivity tensor are meters/second.  Provide the final magnitude in </a:t>
            </a:r>
            <a:r>
              <a:rPr lang="en-US" dirty="0" smtClean="0"/>
              <a:t>meter </a:t>
            </a:r>
            <a:r>
              <a:rPr lang="en-US" dirty="0"/>
              <a:t>per year.</a:t>
            </a:r>
          </a:p>
          <a:p>
            <a:pPr marL="0" indent="0">
              <a:buNone/>
            </a:pPr>
            <a:endParaRPr lang="en-US" dirty="0" smtClean="0"/>
          </a:p>
          <a:p>
            <a:pPr marL="0" indent="0">
              <a:buNone/>
            </a:pPr>
            <a:r>
              <a:rPr lang="en-US" dirty="0"/>
              <a:t> </a:t>
            </a:r>
            <a:endParaRPr lang="en-US" dirty="0" smtClean="0"/>
          </a:p>
          <a:p>
            <a:pPr marL="0" indent="0">
              <a:buNone/>
            </a:pPr>
            <a:endParaRPr lang="en-US" dirty="0"/>
          </a:p>
          <a:p>
            <a:pPr marL="0" indent="0">
              <a:buNone/>
            </a:pPr>
            <a:r>
              <a:rPr lang="en-US" dirty="0" smtClean="0"/>
              <a:t>dh/</a:t>
            </a:r>
            <a:r>
              <a:rPr lang="en-US" dirty="0"/>
              <a:t>dx = 0.0013</a:t>
            </a:r>
          </a:p>
          <a:p>
            <a:pPr marL="0" indent="0">
              <a:buNone/>
            </a:pPr>
            <a:r>
              <a:rPr lang="en-US" dirty="0" smtClean="0"/>
              <a:t>dh/</a:t>
            </a:r>
            <a:r>
              <a:rPr lang="en-US" dirty="0" err="1"/>
              <a:t>dy</a:t>
            </a:r>
            <a:r>
              <a:rPr lang="en-US" dirty="0"/>
              <a:t> = -0.0021</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66196985"/>
              </p:ext>
            </p:extLst>
          </p:nvPr>
        </p:nvGraphicFramePr>
        <p:xfrm>
          <a:off x="3214688" y="3468688"/>
          <a:ext cx="2419350" cy="773112"/>
        </p:xfrm>
        <a:graphic>
          <a:graphicData uri="http://schemas.openxmlformats.org/presentationml/2006/ole">
            <mc:AlternateContent xmlns:mc="http://schemas.openxmlformats.org/markup-compatibility/2006">
              <mc:Choice xmlns:v="urn:schemas-microsoft-com:vml" Requires="v">
                <p:oleObj spid="_x0000_s61454" name="Equation" r:id="rId3" imgW="1549400" imgH="495300" progId="Equation.3">
                  <p:embed/>
                </p:oleObj>
              </mc:Choice>
              <mc:Fallback>
                <p:oleObj name="Equation" r:id="rId3" imgW="1549400" imgH="495300" progId="Equation.3">
                  <p:embed/>
                  <p:pic>
                    <p:nvPicPr>
                      <p:cNvPr id="0" name=""/>
                      <p:cNvPicPr/>
                      <p:nvPr/>
                    </p:nvPicPr>
                    <p:blipFill>
                      <a:blip r:embed="rId4"/>
                      <a:stretch>
                        <a:fillRect/>
                      </a:stretch>
                    </p:blipFill>
                    <p:spPr>
                      <a:xfrm>
                        <a:off x="3214688" y="3468688"/>
                        <a:ext cx="2419350" cy="773112"/>
                      </a:xfrm>
                      <a:prstGeom prst="rect">
                        <a:avLst/>
                      </a:prstGeom>
                    </p:spPr>
                  </p:pic>
                </p:oleObj>
              </mc:Fallback>
            </mc:AlternateContent>
          </a:graphicData>
        </a:graphic>
      </p:graphicFrame>
    </p:spTree>
    <p:extLst>
      <p:ext uri="{BB962C8B-B14F-4D97-AF65-F5344CB8AC3E}">
        <p14:creationId xmlns:p14="http://schemas.microsoft.com/office/powerpoint/2010/main" val="100933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Gradient and </a:t>
            </a:r>
            <a:r>
              <a:rPr lang="en-US" dirty="0" err="1" smtClean="0"/>
              <a:t>Potentiometric</a:t>
            </a:r>
            <a:r>
              <a:rPr lang="en-US" dirty="0" smtClean="0"/>
              <a:t> Surface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3 well setup</a:t>
            </a:r>
          </a:p>
          <a:p>
            <a:pPr marL="457200" indent="-457200">
              <a:buAutoNum type="arabicParenBoth"/>
            </a:pPr>
            <a:r>
              <a:rPr lang="en-US" dirty="0" smtClean="0"/>
              <a:t>Draw lines connecting wells</a:t>
            </a:r>
          </a:p>
          <a:p>
            <a:pPr marL="457200" indent="-457200">
              <a:buAutoNum type="arabicParenBoth"/>
            </a:pPr>
            <a:r>
              <a:rPr lang="en-US" dirty="0" smtClean="0"/>
              <a:t>Note elevation at each well</a:t>
            </a:r>
          </a:p>
          <a:p>
            <a:pPr marL="457200" indent="-457200">
              <a:buAutoNum type="arabicParenBoth"/>
            </a:pPr>
            <a:r>
              <a:rPr lang="en-US" dirty="0" smtClean="0"/>
              <a:t>Map distances between wells</a:t>
            </a:r>
          </a:p>
          <a:p>
            <a:pPr marL="457200" indent="-457200">
              <a:buAutoNum type="arabicParenBoth"/>
            </a:pPr>
            <a:r>
              <a:rPr lang="en-US" dirty="0" smtClean="0"/>
              <a:t>Note difference in elevations</a:t>
            </a:r>
          </a:p>
          <a:p>
            <a:pPr marL="457200" indent="-457200">
              <a:buAutoNum type="arabicParenBoth"/>
            </a:pPr>
            <a:r>
              <a:rPr lang="en-US" dirty="0" smtClean="0"/>
              <a:t>Find distance for unit head drop between wells</a:t>
            </a:r>
          </a:p>
          <a:p>
            <a:pPr marL="457200" indent="-457200">
              <a:buAutoNum type="arabicParenBoth"/>
            </a:pPr>
            <a:r>
              <a:rPr lang="en-US" dirty="0" smtClean="0"/>
              <a:t>Mark even increments</a:t>
            </a:r>
          </a:p>
          <a:p>
            <a:pPr marL="457200" indent="-457200">
              <a:buAutoNum type="arabicParenBoth"/>
            </a:pPr>
            <a:r>
              <a:rPr lang="en-US" dirty="0" smtClean="0"/>
              <a:t>Repeat for all well pairs</a:t>
            </a:r>
          </a:p>
          <a:p>
            <a:pPr marL="457200" indent="-457200">
              <a:buAutoNum type="arabicParenBoth"/>
            </a:pPr>
            <a:r>
              <a:rPr lang="en-US" dirty="0" smtClean="0"/>
              <a:t>Create Contour Lines</a:t>
            </a:r>
          </a:p>
          <a:p>
            <a:pPr marL="457200" indent="-457200">
              <a:buAutoNum type="arabicParenBoth"/>
            </a:pPr>
            <a:r>
              <a:rPr lang="en-US" dirty="0" smtClean="0"/>
              <a:t>Gradient normal to these lines</a:t>
            </a:r>
            <a:endParaRPr lang="en-US" dirty="0"/>
          </a:p>
        </p:txBody>
      </p:sp>
      <p:pic>
        <p:nvPicPr>
          <p:cNvPr id="6" name="Content Placeholder 5" descr="Screen shot 2011-08-30 at 4.15.31 PM.png"/>
          <p:cNvPicPr>
            <a:picLocks noGrp="1" noChangeAspect="1"/>
          </p:cNvPicPr>
          <p:nvPr>
            <p:ph sz="half" idx="2"/>
          </p:nvPr>
        </p:nvPicPr>
        <p:blipFill>
          <a:blip r:embed="rId3"/>
          <a:srcRect t="-31413" b="-31413"/>
          <a:stretch>
            <a:fillRect/>
          </a:stretch>
        </p:blipFill>
        <p:spPr>
          <a:scene3d>
            <a:camera prst="orthographicFront">
              <a:rot lat="0" lon="0" rev="10800000"/>
            </a:camera>
            <a:lightRig rig="threePt" dir="t"/>
          </a:scene3d>
        </p:spPr>
      </p:pic>
      <p:graphicFrame>
        <p:nvGraphicFramePr>
          <p:cNvPr id="53251" name="Object 3"/>
          <p:cNvGraphicFramePr>
            <a:graphicFrameLocks noChangeAspect="1"/>
          </p:cNvGraphicFramePr>
          <p:nvPr/>
        </p:nvGraphicFramePr>
        <p:xfrm>
          <a:off x="5884863" y="5697538"/>
          <a:ext cx="1905000" cy="495300"/>
        </p:xfrm>
        <a:graphic>
          <a:graphicData uri="http://schemas.openxmlformats.org/presentationml/2006/ole">
            <mc:AlternateContent xmlns:mc="http://schemas.openxmlformats.org/markup-compatibility/2006">
              <mc:Choice xmlns:v="urn:schemas-microsoft-com:vml" Requires="v">
                <p:oleObj spid="_x0000_s53284" name="Equation" r:id="rId4" imgW="1016000" imgH="266700" progId="Equation.3">
                  <p:embed/>
                </p:oleObj>
              </mc:Choice>
              <mc:Fallback>
                <p:oleObj name="Equation" r:id="rId4" imgW="1016000" imgH="2667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5697538"/>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Gradient and </a:t>
            </a:r>
            <a:r>
              <a:rPr lang="en-US" dirty="0" err="1" smtClean="0"/>
              <a:t>Potentiometric</a:t>
            </a:r>
            <a:r>
              <a:rPr lang="en-US" dirty="0" smtClean="0"/>
              <a:t> Surface</a:t>
            </a:r>
            <a:endParaRPr lang="en-US" dirty="0"/>
          </a:p>
        </p:txBody>
      </p:sp>
      <p:sp>
        <p:nvSpPr>
          <p:cNvPr id="3" name="Content Placeholder 2"/>
          <p:cNvSpPr>
            <a:spLocks noGrp="1"/>
          </p:cNvSpPr>
          <p:nvPr>
            <p:ph sz="half" idx="1"/>
          </p:nvPr>
        </p:nvSpPr>
        <p:spPr/>
        <p:txBody>
          <a:bodyPr>
            <a:normAutofit/>
          </a:bodyPr>
          <a:lstStyle/>
          <a:p>
            <a:r>
              <a:rPr lang="en-US" dirty="0" smtClean="0"/>
              <a:t>Right Angled Triangle</a:t>
            </a:r>
            <a:endParaRPr lang="en-US" dirty="0"/>
          </a:p>
        </p:txBody>
      </p:sp>
      <p:graphicFrame>
        <p:nvGraphicFramePr>
          <p:cNvPr id="53250" name="Object 2"/>
          <p:cNvGraphicFramePr>
            <a:graphicFrameLocks noChangeAspect="1"/>
          </p:cNvGraphicFramePr>
          <p:nvPr/>
        </p:nvGraphicFramePr>
        <p:xfrm>
          <a:off x="432387" y="2540172"/>
          <a:ext cx="3811389" cy="471935"/>
        </p:xfrm>
        <a:graphic>
          <a:graphicData uri="http://schemas.openxmlformats.org/presentationml/2006/ole">
            <mc:AlternateContent xmlns:mc="http://schemas.openxmlformats.org/markup-compatibility/2006">
              <mc:Choice xmlns:v="urn:schemas-microsoft-com:vml" Requires="v">
                <p:oleObj spid="_x0000_s54335" name="Equation" r:id="rId3" imgW="2032000" imgH="254000" progId="Equation.3">
                  <p:embed/>
                </p:oleObj>
              </mc:Choice>
              <mc:Fallback>
                <p:oleObj name="Equation" r:id="rId3" imgW="2032000" imgH="254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87" y="2540172"/>
                        <a:ext cx="3811389" cy="471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1" name="Object 3"/>
          <p:cNvGraphicFramePr>
            <a:graphicFrameLocks noChangeAspect="1"/>
          </p:cNvGraphicFramePr>
          <p:nvPr/>
        </p:nvGraphicFramePr>
        <p:xfrm>
          <a:off x="1537088" y="3296427"/>
          <a:ext cx="1905000" cy="495300"/>
        </p:xfrm>
        <a:graphic>
          <a:graphicData uri="http://schemas.openxmlformats.org/presentationml/2006/ole">
            <mc:AlternateContent xmlns:mc="http://schemas.openxmlformats.org/markup-compatibility/2006">
              <mc:Choice xmlns:v="urn:schemas-microsoft-com:vml" Requires="v">
                <p:oleObj spid="_x0000_s54336" name="Equation" r:id="rId5" imgW="1016000" imgH="266700" progId="Equation.3">
                  <p:embed/>
                </p:oleObj>
              </mc:Choice>
              <mc:Fallback>
                <p:oleObj name="Equation" r:id="rId5" imgW="1016000" imgH="266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088" y="3296427"/>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Content Placeholder 5" descr="Screen shot 2011-08-30 at 4.15.31 PM.png"/>
          <p:cNvPicPr>
            <a:picLocks noChangeAspect="1"/>
          </p:cNvPicPr>
          <p:nvPr/>
        </p:nvPicPr>
        <p:blipFill>
          <a:blip r:embed="rId7"/>
          <a:srcRect t="-31413" b="-31413"/>
          <a:stretch>
            <a:fillRect/>
          </a:stretch>
        </p:blipFill>
        <p:spPr>
          <a:xfrm>
            <a:off x="4903471" y="1752601"/>
            <a:ext cx="3840480" cy="4343400"/>
          </a:xfrm>
          <a:prstGeom prst="rect">
            <a:avLst/>
          </a:prstGeom>
          <a:scene3d>
            <a:camera prst="orthographicFront">
              <a:rot lat="0" lon="0" rev="10800000"/>
            </a:camera>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Aquifers are essentially porous media and so the properties relate to the properties of porous media:</a:t>
            </a:r>
          </a:p>
          <a:p>
            <a:r>
              <a:rPr lang="en-US" dirty="0" smtClean="0"/>
              <a:t>Porosity</a:t>
            </a:r>
          </a:p>
          <a:p>
            <a:r>
              <a:rPr lang="en-US" dirty="0" smtClean="0"/>
              <a:t>Grain Size Distribution</a:t>
            </a:r>
          </a:p>
          <a:p>
            <a:r>
              <a:rPr lang="en-US" dirty="0" smtClean="0"/>
              <a:t>Specific Yield</a:t>
            </a:r>
          </a:p>
          <a:p>
            <a:r>
              <a:rPr lang="en-US" dirty="0" smtClean="0"/>
              <a:t>Hydraulic Conductivity and Permeability</a:t>
            </a:r>
          </a:p>
          <a:p>
            <a:r>
              <a:rPr lang="en-US" dirty="0" smtClean="0"/>
              <a:t>Compressibility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Porosity</a:t>
            </a:r>
            <a:endParaRPr lang="en-US" dirty="0"/>
          </a:p>
        </p:txBody>
      </p:sp>
      <p:sp>
        <p:nvSpPr>
          <p:cNvPr id="3" name="Content Placeholder 2"/>
          <p:cNvSpPr>
            <a:spLocks noGrp="1"/>
          </p:cNvSpPr>
          <p:nvPr>
            <p:ph idx="1"/>
          </p:nvPr>
        </p:nvSpPr>
        <p:spPr/>
        <p:txBody>
          <a:bodyPr/>
          <a:lstStyle/>
          <a:p>
            <a:r>
              <a:rPr lang="en-US" dirty="0" smtClean="0"/>
              <a:t>Porosity is the ratio of the volume of voids to the total volume</a:t>
            </a:r>
          </a:p>
          <a:p>
            <a:endParaRPr lang="en-US" dirty="0" smtClean="0"/>
          </a:p>
          <a:p>
            <a:endParaRPr lang="en-US" dirty="0" smtClean="0"/>
          </a:p>
          <a:p>
            <a:r>
              <a:rPr lang="en-US" dirty="0" smtClean="0"/>
              <a:t>0&lt;</a:t>
            </a:r>
            <a:r>
              <a:rPr lang="en-US" dirty="0" err="1" smtClean="0"/>
              <a:t>n</a:t>
            </a:r>
            <a:r>
              <a:rPr lang="en-US" dirty="0" smtClean="0"/>
              <a:t>&lt;1, although sometimes we express it as a percentage by multiplying by 100</a:t>
            </a:r>
          </a:p>
          <a:p>
            <a:r>
              <a:rPr lang="en-US" dirty="0" smtClean="0"/>
              <a:t>Question: How would you measure this?</a:t>
            </a:r>
            <a:endParaRPr lang="en-US" dirty="0"/>
          </a:p>
        </p:txBody>
      </p:sp>
      <p:graphicFrame>
        <p:nvGraphicFramePr>
          <p:cNvPr id="4" name="Object 3"/>
          <p:cNvGraphicFramePr>
            <a:graphicFrameLocks noChangeAspect="1"/>
          </p:cNvGraphicFramePr>
          <p:nvPr/>
        </p:nvGraphicFramePr>
        <p:xfrm>
          <a:off x="3685208" y="2583201"/>
          <a:ext cx="951266" cy="819146"/>
        </p:xfrm>
        <a:graphic>
          <a:graphicData uri="http://schemas.openxmlformats.org/presentationml/2006/ole">
            <mc:AlternateContent xmlns:mc="http://schemas.openxmlformats.org/markup-compatibility/2006">
              <mc:Choice xmlns:v="urn:schemas-microsoft-com:vml" Requires="v">
                <p:oleObj spid="_x0000_s29730" name="Equation" r:id="rId3" imgW="457200" imgH="393700" progId="Equation.3">
                  <p:embed/>
                </p:oleObj>
              </mc:Choice>
              <mc:Fallback>
                <p:oleObj name="Equation" r:id="rId3" imgW="4572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208" y="2583201"/>
                        <a:ext cx="951266" cy="8191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porosity depend on</a:t>
            </a:r>
            <a:endParaRPr lang="en-US" dirty="0"/>
          </a:p>
        </p:txBody>
      </p:sp>
      <p:sp>
        <p:nvSpPr>
          <p:cNvPr id="3" name="Content Placeholder 2"/>
          <p:cNvSpPr>
            <a:spLocks noGrp="1"/>
          </p:cNvSpPr>
          <p:nvPr>
            <p:ph idx="1"/>
          </p:nvPr>
        </p:nvSpPr>
        <p:spPr/>
        <p:txBody>
          <a:bodyPr/>
          <a:lstStyle/>
          <a:p>
            <a:r>
              <a:rPr lang="en-US" dirty="0" smtClean="0"/>
              <a:t>Packing</a:t>
            </a:r>
          </a:p>
          <a:p>
            <a:r>
              <a:rPr lang="en-US" dirty="0" smtClean="0"/>
              <a:t>Cubic Packing – Calculate the porosity….</a:t>
            </a: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1483254" y="2861800"/>
            <a:ext cx="2209800" cy="2209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porosity depend on</a:t>
            </a:r>
            <a:endParaRPr lang="en-US" dirty="0"/>
          </a:p>
        </p:txBody>
      </p:sp>
      <p:sp>
        <p:nvSpPr>
          <p:cNvPr id="3" name="Content Placeholder 2"/>
          <p:cNvSpPr>
            <a:spLocks noGrp="1"/>
          </p:cNvSpPr>
          <p:nvPr>
            <p:ph idx="1"/>
          </p:nvPr>
        </p:nvSpPr>
        <p:spPr/>
        <p:txBody>
          <a:bodyPr/>
          <a:lstStyle/>
          <a:p>
            <a:r>
              <a:rPr lang="en-US" dirty="0" smtClean="0"/>
              <a:t>Packing – what is we switch it up</a:t>
            </a:r>
          </a:p>
          <a:p>
            <a:endParaRPr lang="en-US" dirty="0" smtClean="0"/>
          </a:p>
          <a:p>
            <a:endParaRPr lang="en-US" dirty="0" smtClean="0"/>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1033559" y="2425569"/>
            <a:ext cx="2794000" cy="2247900"/>
          </a:xfrm>
          <a:prstGeom prst="rect">
            <a:avLst/>
          </a:prstGeom>
        </p:spPr>
      </p:pic>
      <p:pic>
        <p:nvPicPr>
          <p:cNvPr id="6" name="Picture 5"/>
          <p:cNvPicPr>
            <a:picLocks noChangeAspect="1"/>
          </p:cNvPicPr>
          <p:nvPr/>
        </p:nvPicPr>
        <p:blipFill>
          <a:blip r:embed="rId3"/>
          <a:stretch>
            <a:fillRect/>
          </a:stretch>
        </p:blipFill>
        <p:spPr>
          <a:xfrm>
            <a:off x="6077897" y="2595115"/>
            <a:ext cx="2235200" cy="1816100"/>
          </a:xfrm>
          <a:prstGeom prst="rect">
            <a:avLst/>
          </a:prstGeom>
        </p:spPr>
      </p:pic>
      <p:sp>
        <p:nvSpPr>
          <p:cNvPr id="7" name="TextBox 6"/>
          <p:cNvSpPr txBox="1"/>
          <p:nvPr/>
        </p:nvSpPr>
        <p:spPr>
          <a:xfrm>
            <a:off x="4635154" y="3245493"/>
            <a:ext cx="545680" cy="369332"/>
          </a:xfrm>
          <a:prstGeom prst="rect">
            <a:avLst/>
          </a:prstGeom>
          <a:noFill/>
        </p:spPr>
        <p:txBody>
          <a:bodyPr wrap="none" rtlCol="0">
            <a:spAutoFit/>
          </a:bodyPr>
          <a:lstStyle/>
          <a:p>
            <a:r>
              <a:rPr lang="en-US" dirty="0" smtClean="0"/>
              <a:t>VS.</a:t>
            </a:r>
            <a:endParaRPr lang="en-US" dirty="0"/>
          </a:p>
        </p:txBody>
      </p:sp>
      <p:sp>
        <p:nvSpPr>
          <p:cNvPr id="8" name="TextBox 7"/>
          <p:cNvSpPr txBox="1"/>
          <p:nvPr/>
        </p:nvSpPr>
        <p:spPr>
          <a:xfrm>
            <a:off x="2398576" y="5386276"/>
            <a:ext cx="5422427" cy="923330"/>
          </a:xfrm>
          <a:prstGeom prst="rect">
            <a:avLst/>
          </a:prstGeom>
          <a:noFill/>
        </p:spPr>
        <p:txBody>
          <a:bodyPr wrap="square" rtlCol="0">
            <a:spAutoFit/>
          </a:bodyPr>
          <a:lstStyle/>
          <a:p>
            <a:pPr algn="ctr"/>
            <a:r>
              <a:rPr lang="en-US" dirty="0" smtClean="0"/>
              <a:t>Cubic      </a:t>
            </a:r>
            <a:r>
              <a:rPr lang="en-US" dirty="0" err="1" smtClean="0"/>
              <a:t>vs</a:t>
            </a:r>
            <a:r>
              <a:rPr lang="en-US" dirty="0" smtClean="0"/>
              <a:t>      Hexagonal    </a:t>
            </a:r>
            <a:r>
              <a:rPr lang="en-US" dirty="0" err="1" smtClean="0"/>
              <a:t>vs</a:t>
            </a:r>
            <a:r>
              <a:rPr lang="en-US" dirty="0" smtClean="0"/>
              <a:t>    </a:t>
            </a:r>
            <a:r>
              <a:rPr lang="en-US" dirty="0" err="1" smtClean="0"/>
              <a:t>Rhombohedral</a:t>
            </a:r>
            <a:endParaRPr lang="en-US" dirty="0" smtClean="0"/>
          </a:p>
          <a:p>
            <a:pPr algn="ctr"/>
            <a:endParaRPr lang="en-US" dirty="0" smtClean="0"/>
          </a:p>
          <a:p>
            <a:pPr algn="ctr"/>
            <a:r>
              <a:rPr lang="en-US" dirty="0" smtClean="0"/>
              <a:t>(47.65%</a:t>
            </a:r>
            <a:r>
              <a:rPr lang="en-US" dirty="0" smtClean="0"/>
              <a:t>)           (39.5%)             </a:t>
            </a:r>
            <a:r>
              <a:rPr lang="en-US" dirty="0" smtClean="0"/>
              <a:t>(25.95%)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Hexagonal Packing</a:t>
            </a:r>
            <a:endParaRPr lang="en-US" dirty="0"/>
          </a:p>
        </p:txBody>
      </p:sp>
      <p:sp>
        <p:nvSpPr>
          <p:cNvPr id="3" name="Content Placeholder 2"/>
          <p:cNvSpPr>
            <a:spLocks noGrp="1"/>
          </p:cNvSpPr>
          <p:nvPr>
            <p:ph idx="1"/>
          </p:nvPr>
        </p:nvSpPr>
        <p:spPr/>
        <p:txBody>
          <a:bodyPr/>
          <a:lstStyle/>
          <a:p>
            <a:r>
              <a:rPr lang="en-US" dirty="0" smtClean="0"/>
              <a:t>Shift All Spheres on top layer one radius to the right</a:t>
            </a:r>
          </a:p>
          <a:p>
            <a:endParaRPr lang="en-US" dirty="0"/>
          </a:p>
        </p:txBody>
      </p:sp>
      <p:pic>
        <p:nvPicPr>
          <p:cNvPr id="5" name="Picture 4" descr="Screen Shot 2015-09-03 at 6.33.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103" y="2541823"/>
            <a:ext cx="3181771" cy="2479440"/>
          </a:xfrm>
          <a:prstGeom prst="rect">
            <a:avLst/>
          </a:prstGeom>
        </p:spPr>
      </p:pic>
      <p:graphicFrame>
        <p:nvGraphicFramePr>
          <p:cNvPr id="6" name="Object 3"/>
          <p:cNvGraphicFramePr>
            <a:graphicFrameLocks noChangeAspect="1"/>
          </p:cNvGraphicFramePr>
          <p:nvPr>
            <p:extLst>
              <p:ext uri="{D42A27DB-BD31-4B8C-83A1-F6EECF244321}">
                <p14:modId xmlns:p14="http://schemas.microsoft.com/office/powerpoint/2010/main" val="3039655144"/>
              </p:ext>
            </p:extLst>
          </p:nvPr>
        </p:nvGraphicFramePr>
        <p:xfrm>
          <a:off x="554038" y="5021263"/>
          <a:ext cx="8091487" cy="1331912"/>
        </p:xfrm>
        <a:graphic>
          <a:graphicData uri="http://schemas.openxmlformats.org/presentationml/2006/ole">
            <mc:AlternateContent xmlns:mc="http://schemas.openxmlformats.org/markup-compatibility/2006">
              <mc:Choice xmlns:v="urn:schemas-microsoft-com:vml" Requires="v">
                <p:oleObj spid="_x0000_s1037" name="Equation" r:id="rId4" imgW="3784600" imgH="622300" progId="Equation.3">
                  <p:embed/>
                </p:oleObj>
              </mc:Choice>
              <mc:Fallback>
                <p:oleObj name="Equation" r:id="rId4" imgW="3784600" imgH="622300" progId="Equation.3">
                  <p:embed/>
                  <p:pic>
                    <p:nvPicPr>
                      <p:cNvPr id="0" name=""/>
                      <p:cNvPicPr>
                        <a:picLocks noChangeAspect="1" noChangeArrowheads="1"/>
                      </p:cNvPicPr>
                      <p:nvPr/>
                    </p:nvPicPr>
                    <p:blipFill>
                      <a:blip r:embed="rId5"/>
                      <a:srcRect/>
                      <a:stretch>
                        <a:fillRect/>
                      </a:stretch>
                    </p:blipFill>
                    <p:spPr bwMode="auto">
                      <a:xfrm>
                        <a:off x="554038" y="5021263"/>
                        <a:ext cx="8091487" cy="13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12">
            <a:hlinkClick r:id="rId6" action="ppaction://hlinksldjump"/>
          </p:cNvPr>
          <p:cNvGraphicFramePr>
            <a:graphicFrameLocks noChangeAspect="1"/>
          </p:cNvGraphicFramePr>
          <p:nvPr>
            <p:extLst>
              <p:ext uri="{D42A27DB-BD31-4B8C-83A1-F6EECF244321}">
                <p14:modId xmlns:p14="http://schemas.microsoft.com/office/powerpoint/2010/main" val="1970143"/>
              </p:ext>
            </p:extLst>
          </p:nvPr>
        </p:nvGraphicFramePr>
        <p:xfrm>
          <a:off x="5253390" y="2633774"/>
          <a:ext cx="2371068" cy="2118154"/>
        </p:xfrm>
        <a:graphic>
          <a:graphicData uri="http://schemas.openxmlformats.org/presentationml/2006/ole">
            <mc:AlternateContent xmlns:mc="http://schemas.openxmlformats.org/markup-compatibility/2006">
              <mc:Choice xmlns:v="urn:schemas-microsoft-com:vml" Requires="v">
                <p:oleObj spid="_x0000_s1038" name="Photo Editor-foto" r:id="rId7" imgW="2933333" imgH="2619048" progId="MSPhotoEd.3">
                  <p:embed/>
                </p:oleObj>
              </mc:Choice>
              <mc:Fallback>
                <p:oleObj name="Photo Editor-foto" r:id="rId7" imgW="2933333" imgH="261904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3390" y="2633774"/>
                        <a:ext cx="2371068" cy="21181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911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GB" sz="3600" dirty="0" err="1"/>
              <a:t>Rhombohedral</a:t>
            </a:r>
            <a:r>
              <a:rPr lang="en-GB" sz="3600" dirty="0"/>
              <a:t>-Packed Spheres</a:t>
            </a:r>
            <a:endParaRPr lang="en-US" sz="3600" dirty="0"/>
          </a:p>
        </p:txBody>
      </p:sp>
      <p:graphicFrame>
        <p:nvGraphicFramePr>
          <p:cNvPr id="4" name="Object 2"/>
          <p:cNvGraphicFramePr>
            <a:graphicFrameLocks noChangeAspect="1"/>
          </p:cNvGraphicFramePr>
          <p:nvPr>
            <p:extLst>
              <p:ext uri="{D42A27DB-BD31-4B8C-83A1-F6EECF244321}">
                <p14:modId xmlns:p14="http://schemas.microsoft.com/office/powerpoint/2010/main" val="3429185899"/>
              </p:ext>
            </p:extLst>
          </p:nvPr>
        </p:nvGraphicFramePr>
        <p:xfrm>
          <a:off x="2580550" y="1832163"/>
          <a:ext cx="3924300" cy="2582863"/>
        </p:xfrm>
        <a:graphic>
          <a:graphicData uri="http://schemas.openxmlformats.org/presentationml/2006/ole">
            <mc:AlternateContent xmlns:mc="http://schemas.openxmlformats.org/markup-compatibility/2006">
              <mc:Choice xmlns:v="urn:schemas-microsoft-com:vml" Requires="v">
                <p:oleObj spid="_x0000_s59476" name="Photo Editor-foto" r:id="rId3" imgW="4761905" imgH="3134162" progId="MSPhotoEd.3">
                  <p:embed/>
                </p:oleObj>
              </mc:Choice>
              <mc:Fallback>
                <p:oleObj name="Photo Editor-foto" r:id="rId3" imgW="4761905" imgH="313416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550" y="1832163"/>
                        <a:ext cx="3924300" cy="258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686165436"/>
              </p:ext>
            </p:extLst>
          </p:nvPr>
        </p:nvGraphicFramePr>
        <p:xfrm>
          <a:off x="1606550" y="4800847"/>
          <a:ext cx="7142163" cy="923925"/>
        </p:xfrm>
        <a:graphic>
          <a:graphicData uri="http://schemas.openxmlformats.org/presentationml/2006/ole">
            <mc:AlternateContent xmlns:mc="http://schemas.openxmlformats.org/markup-compatibility/2006">
              <mc:Choice xmlns:v="urn:schemas-microsoft-com:vml" Requires="v">
                <p:oleObj spid="_x0000_s59477" name="Equation" r:id="rId5" imgW="3340100" imgH="431800" progId="Equation.3">
                  <p:embed/>
                </p:oleObj>
              </mc:Choice>
              <mc:Fallback>
                <p:oleObj name="Equation" r:id="rId5" imgW="3340100" imgH="431800" progId="Equation.3">
                  <p:embed/>
                  <p:pic>
                    <p:nvPicPr>
                      <p:cNvPr id="0" name=""/>
                      <p:cNvPicPr>
                        <a:picLocks noChangeAspect="1" noChangeArrowheads="1"/>
                      </p:cNvPicPr>
                      <p:nvPr/>
                    </p:nvPicPr>
                    <p:blipFill>
                      <a:blip r:embed="rId6"/>
                      <a:srcRect/>
                      <a:stretch>
                        <a:fillRect/>
                      </a:stretch>
                    </p:blipFill>
                    <p:spPr bwMode="auto">
                      <a:xfrm>
                        <a:off x="1606550" y="4800847"/>
                        <a:ext cx="7142163"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Rectangle 4"/>
          <p:cNvSpPr txBox="1">
            <a:spLocks noChangeArrowheads="1"/>
          </p:cNvSpPr>
          <p:nvPr/>
        </p:nvSpPr>
        <p:spPr>
          <a:xfrm>
            <a:off x="1068388" y="4415026"/>
            <a:ext cx="7391400" cy="2590800"/>
          </a:xfrm>
          <a:prstGeom prst="rect">
            <a:avLst/>
          </a:prstGeom>
        </p:spPr>
        <p:txBody>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Estimation of porosity accounting to this model:</a:t>
            </a:r>
            <a:endParaRPr lang="en-GB" sz="1800" dirty="0"/>
          </a:p>
        </p:txBody>
      </p:sp>
      <p:sp>
        <p:nvSpPr>
          <p:cNvPr id="7" name="Rectangle 6"/>
          <p:cNvSpPr txBox="1">
            <a:spLocks noChangeArrowheads="1"/>
          </p:cNvSpPr>
          <p:nvPr/>
        </p:nvSpPr>
        <p:spPr>
          <a:xfrm>
            <a:off x="1752600" y="228600"/>
            <a:ext cx="7391400" cy="6858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GB" dirty="0" smtClean="0"/>
              <a:t> </a:t>
            </a:r>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268208557"/>
              </p:ext>
            </p:extLst>
          </p:nvPr>
        </p:nvGraphicFramePr>
        <p:xfrm>
          <a:off x="4999038" y="5624513"/>
          <a:ext cx="2687637" cy="857250"/>
        </p:xfrm>
        <a:graphic>
          <a:graphicData uri="http://schemas.openxmlformats.org/presentationml/2006/ole">
            <mc:AlternateContent xmlns:mc="http://schemas.openxmlformats.org/markup-compatibility/2006">
              <mc:Choice xmlns:v="urn:schemas-microsoft-com:vml" Requires="v">
                <p:oleObj spid="_x0000_s59478" name="Equation" r:id="rId7" imgW="2908300" imgH="927100" progId="Equation.3">
                  <p:embed/>
                </p:oleObj>
              </mc:Choice>
              <mc:Fallback>
                <p:oleObj name="Equation" r:id="rId7" imgW="2908300" imgH="927100" progId="Equation.3">
                  <p:embed/>
                  <p:pic>
                    <p:nvPicPr>
                      <p:cNvPr id="0" name=""/>
                      <p:cNvPicPr>
                        <a:picLocks noChangeAspect="1" noChangeArrowheads="1"/>
                      </p:cNvPicPr>
                      <p:nvPr/>
                    </p:nvPicPr>
                    <p:blipFill>
                      <a:blip r:embed="rId8"/>
                      <a:srcRect/>
                      <a:stretch>
                        <a:fillRect/>
                      </a:stretch>
                    </p:blipFill>
                    <p:spPr bwMode="auto">
                      <a:xfrm>
                        <a:off x="4999038" y="5624513"/>
                        <a:ext cx="2687637"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Rectangle 2"/>
          <p:cNvSpPr/>
          <p:nvPr/>
        </p:nvSpPr>
        <p:spPr>
          <a:xfrm>
            <a:off x="1372435" y="1096713"/>
            <a:ext cx="6214606" cy="646331"/>
          </a:xfrm>
          <a:prstGeom prst="rect">
            <a:avLst/>
          </a:prstGeom>
        </p:spPr>
        <p:txBody>
          <a:bodyPr wrap="square">
            <a:spAutoFit/>
          </a:bodyPr>
          <a:lstStyle/>
          <a:p>
            <a:r>
              <a:rPr lang="en-US" dirty="0"/>
              <a:t>Shift All Spheres on top layer one radius to the </a:t>
            </a:r>
            <a:r>
              <a:rPr lang="en-US" dirty="0" smtClean="0"/>
              <a:t>right and the shift forward one radius also</a:t>
            </a:r>
            <a:endParaRPr lang="en-US" dirty="0"/>
          </a:p>
        </p:txBody>
      </p:sp>
    </p:spTree>
    <p:extLst>
      <p:ext uri="{BB962C8B-B14F-4D97-AF65-F5344CB8AC3E}">
        <p14:creationId xmlns:p14="http://schemas.microsoft.com/office/powerpoint/2010/main" val="1316156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3092</TotalTime>
  <Words>1024</Words>
  <Application>Microsoft Macintosh PowerPoint</Application>
  <PresentationFormat>On-screen Show (4:3)</PresentationFormat>
  <Paragraphs>205</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37</vt:i4>
      </vt:variant>
    </vt:vector>
  </HeadingPairs>
  <TitlesOfParts>
    <vt:vector size="43" baseType="lpstr">
      <vt:lpstr>Breeze</vt:lpstr>
      <vt:lpstr>Equation</vt:lpstr>
      <vt:lpstr>Photo Editor-foto</vt:lpstr>
      <vt:lpstr>Microsoft Equation</vt:lpstr>
      <vt:lpstr>Microsoft Photo Editor 3.0-fotografi</vt:lpstr>
      <vt:lpstr>Microsoft Formelredigering 3.0</vt:lpstr>
      <vt:lpstr>Properties of Aquifers</vt:lpstr>
      <vt:lpstr>Aquifer</vt:lpstr>
      <vt:lpstr>Useful Definitions</vt:lpstr>
      <vt:lpstr>Topics</vt:lpstr>
      <vt:lpstr>Porosity</vt:lpstr>
      <vt:lpstr>What does porosity depend on</vt:lpstr>
      <vt:lpstr>What does porosity depend on</vt:lpstr>
      <vt:lpstr>Hexagonal Packing</vt:lpstr>
      <vt:lpstr>Rhombohedral-Packed Spheres</vt:lpstr>
      <vt:lpstr>Key Central Point </vt:lpstr>
      <vt:lpstr>Heterogeneous Particle Sizes</vt:lpstr>
      <vt:lpstr>Example</vt:lpstr>
      <vt:lpstr>Classification of Sediments</vt:lpstr>
      <vt:lpstr>Typical Porosity Ranges </vt:lpstr>
      <vt:lpstr>Grain Size Distribution</vt:lpstr>
      <vt:lpstr>Typical GSD</vt:lpstr>
      <vt:lpstr>Typical GSD</vt:lpstr>
      <vt:lpstr>Specific Yield</vt:lpstr>
      <vt:lpstr>Typical Specific Yields</vt:lpstr>
      <vt:lpstr>Hydraulic Conductivity</vt:lpstr>
      <vt:lpstr>Hydraulic Conductivity</vt:lpstr>
      <vt:lpstr>Darcy’s Law</vt:lpstr>
      <vt:lpstr>Further Observations</vt:lpstr>
      <vt:lpstr>Therefore</vt:lpstr>
      <vt:lpstr>Typical Hydraulic Conductivities (for water)</vt:lpstr>
      <vt:lpstr>Hazen Formula for Hydraulic Conductivity</vt:lpstr>
      <vt:lpstr>How to Measure Permeability</vt:lpstr>
      <vt:lpstr>Falling Head Permeameter</vt:lpstr>
      <vt:lpstr>Transmissivity</vt:lpstr>
      <vt:lpstr>Heterogeneity</vt:lpstr>
      <vt:lpstr>Heterogeneity</vt:lpstr>
      <vt:lpstr>More Generally</vt:lpstr>
      <vt:lpstr>Anisotropy</vt:lpstr>
      <vt:lpstr>Formally</vt:lpstr>
      <vt:lpstr>Sample Problem</vt:lpstr>
      <vt:lpstr>Hydraulic Gradient and Potentiometric Surface</vt:lpstr>
      <vt:lpstr>Hydraulic Gradient and Potentiometric Surface</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Aquifers</dc:title>
  <dc:creator>Didio</dc:creator>
  <cp:lastModifiedBy>Diogo Bolster</cp:lastModifiedBy>
  <cp:revision>79</cp:revision>
  <dcterms:created xsi:type="dcterms:W3CDTF">2012-09-17T18:56:06Z</dcterms:created>
  <dcterms:modified xsi:type="dcterms:W3CDTF">2015-09-03T14:17:21Z</dcterms:modified>
</cp:coreProperties>
</file>