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6" r:id="rId4"/>
    <p:sldId id="267" r:id="rId5"/>
    <p:sldId id="258" r:id="rId6"/>
    <p:sldId id="263" r:id="rId7"/>
    <p:sldId id="259" r:id="rId8"/>
    <p:sldId id="260" r:id="rId9"/>
    <p:sldId id="261" r:id="rId10"/>
    <p:sldId id="268" r:id="rId11"/>
    <p:sldId id="264" r:id="rId12"/>
    <p:sldId id="271" r:id="rId13"/>
    <p:sldId id="265" r:id="rId14"/>
    <p:sldId id="270" r:id="rId15"/>
    <p:sldId id="272" r:id="rId16"/>
    <p:sldId id="273" r:id="rId17"/>
    <p:sldId id="274" r:id="rId18"/>
    <p:sldId id="275" r:id="rId19"/>
    <p:sldId id="276" r:id="rId20"/>
    <p:sldId id="277" r:id="rId21"/>
    <p:sldId id="278" r:id="rId22"/>
    <p:sldId id="285" r:id="rId23"/>
    <p:sldId id="279" r:id="rId24"/>
    <p:sldId id="280" r:id="rId25"/>
    <p:sldId id="282" r:id="rId26"/>
    <p:sldId id="28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19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emf"/><Relationship Id="rId2"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image" Target="../media/image35.emf"/><Relationship Id="rId2"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7"/>
          <p:cNvGrpSpPr/>
          <p:nvPr/>
        </p:nvGrpSpPr>
        <p:grpSpPr>
          <a:xfrm>
            <a:off x="486873" y="411480"/>
            <a:ext cx="8170255" cy="6035040"/>
            <a:chOff x="486873" y="411480"/>
            <a:chExt cx="8170255" cy="6035040"/>
          </a:xfrm>
        </p:grpSpPr>
        <p:pic>
          <p:nvPicPr>
            <p:cNvPr id="12" name="Picture 11"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14" name="Rectangle 13"/>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3741" y="6122894"/>
            <a:ext cx="2133600" cy="259317"/>
          </a:xfrm>
        </p:spPr>
        <p:txBody>
          <a:bodyPr/>
          <a:lstStyle/>
          <a:p>
            <a:fld id="{857BD20A-CE0C-6549-937F-BE9A84F691C5}" type="datetimeFigureOut">
              <a:rPr lang="en-US" smtClean="0"/>
              <a:pPr/>
              <a:t>9/25/14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47A32E8D-F179-CC4C-85E7-B4D0631938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
        <p:nvSpPr>
          <p:cNvPr id="15" name="Rectangle 1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32"/>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5" name="Rectangle 34"/>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26"/>
          <p:cNvGrpSpPr/>
          <p:nvPr/>
        </p:nvGrpSpPr>
        <p:grpSpPr>
          <a:xfrm>
            <a:off x="182880" y="173699"/>
            <a:ext cx="8778240" cy="6510602"/>
            <a:chOff x="182880" y="173699"/>
            <a:chExt cx="8778240" cy="6510602"/>
          </a:xfrm>
        </p:grpSpPr>
        <p:pic>
          <p:nvPicPr>
            <p:cNvPr id="36" name="Picture 35"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38" name="Rectangle 37"/>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9" name="Straight Connector 38"/>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
        <p:nvSpPr>
          <p:cNvPr id="15" name="Rectangle 14"/>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7BD20A-CE0C-6549-937F-BE9A84F691C5}" type="datetimeFigureOut">
              <a:rPr lang="en-US" smtClean="0"/>
              <a:pPr/>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9"/>
          <p:cNvGrpSpPr/>
          <p:nvPr/>
        </p:nvGrpSpPr>
        <p:grpSpPr>
          <a:xfrm>
            <a:off x="182880" y="173699"/>
            <a:ext cx="8778240" cy="6510602"/>
            <a:chOff x="182880" y="173699"/>
            <a:chExt cx="8778240" cy="6510602"/>
          </a:xfrm>
        </p:grpSpPr>
        <p:pic>
          <p:nvPicPr>
            <p:cNvPr id="21" name="Picture 20"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7BD20A-CE0C-6549-937F-BE9A84F691C5}" type="datetimeFigureOut">
              <a:rPr lang="en-US" smtClean="0"/>
              <a:pPr/>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
        <p:nvSpPr>
          <p:cNvPr id="26" name="Rectangle 25"/>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15"/>
          <p:cNvGrpSpPr/>
          <p:nvPr/>
        </p:nvGrpSpPr>
        <p:grpSpPr>
          <a:xfrm>
            <a:off x="182880" y="173699"/>
            <a:ext cx="8778240" cy="6510602"/>
            <a:chOff x="182880" y="173699"/>
            <a:chExt cx="8778240" cy="6510602"/>
          </a:xfrm>
        </p:grpSpPr>
        <p:pic>
          <p:nvPicPr>
            <p:cNvPr id="17" name="Picture 16"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7BD20A-CE0C-6549-937F-BE9A84F691C5}" type="datetimeFigureOut">
              <a:rPr lang="en-US" smtClean="0"/>
              <a:pPr/>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7" name="Picture 6" descr="PaperPanel-Title.jpg"/>
          <p:cNvPicPr>
            <a:picLocks noChangeAspect="1"/>
          </p:cNvPicPr>
          <p:nvPr/>
        </p:nvPicPr>
        <p:blipFill>
          <a:blip r:embed="rId2"/>
          <a:srcRect r="2128"/>
          <a:stretch>
            <a:fillRect/>
          </a:stretch>
        </p:blipFill>
        <p:spPr>
          <a:xfrm>
            <a:off x="486873" y="411480"/>
            <a:ext cx="8170255" cy="6035040"/>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69259" y="6122894"/>
            <a:ext cx="2133600" cy="259317"/>
          </a:xfrm>
        </p:spPr>
        <p:txBody>
          <a:bodyPr/>
          <a:lstStyle/>
          <a:p>
            <a:fld id="{857BD20A-CE0C-6549-937F-BE9A84F691C5}" type="datetimeFigureOut">
              <a:rPr lang="en-US" smtClean="0"/>
              <a:pPr/>
              <a:t>9/25/14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23"/>
          <p:cNvGrpSpPr/>
          <p:nvPr/>
        </p:nvGrpSpPr>
        <p:grpSpPr>
          <a:xfrm>
            <a:off x="182880" y="173699"/>
            <a:ext cx="8778240" cy="6510602"/>
            <a:chOff x="182880" y="173699"/>
            <a:chExt cx="8778240" cy="6510602"/>
          </a:xfrm>
        </p:grpSpPr>
        <p:pic>
          <p:nvPicPr>
            <p:cNvPr id="25" name="Picture 2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BD20A-CE0C-6549-937F-BE9A84F691C5}" type="datetimeFigureOut">
              <a:rPr lang="en-US" smtClean="0"/>
              <a:pPr/>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182880" y="173699"/>
            <a:ext cx="8778240" cy="6510602"/>
            <a:chOff x="182880" y="173699"/>
            <a:chExt cx="8778240" cy="6510602"/>
          </a:xfrm>
        </p:grpSpPr>
        <p:pic>
          <p:nvPicPr>
            <p:cNvPr id="15" name="Picture 14"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9"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9" name="Rectangle 18"/>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57BD20A-CE0C-6549-937F-BE9A84F691C5}" type="datetimeFigureOut">
              <a:rPr lang="en-US" smtClean="0"/>
              <a:pPr/>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16"/>
          <p:cNvGrpSpPr/>
          <p:nvPr/>
        </p:nvGrpSpPr>
        <p:grpSpPr>
          <a:xfrm>
            <a:off x="182880" y="173699"/>
            <a:ext cx="8778240" cy="6510602"/>
            <a:chOff x="182880" y="173699"/>
            <a:chExt cx="8778240" cy="6510602"/>
          </a:xfrm>
        </p:grpSpPr>
        <p:pic>
          <p:nvPicPr>
            <p:cNvPr id="18" name="Picture 1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1"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2" name="Rectangle 21"/>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57BD20A-CE0C-6549-937F-BE9A84F691C5}" type="datetimeFigureOut">
              <a:rPr lang="en-US" smtClean="0"/>
              <a:pPr/>
              <a:t>9/25/14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32E8D-F179-CC4C-85E7-B4D0631938E6}" type="slidenum">
              <a:rPr lang="en-US" smtClean="0"/>
              <a:pPr/>
              <a:t>‹#›</a:t>
            </a:fld>
            <a:endParaRPr lang="en-US"/>
          </a:p>
        </p:txBody>
      </p:sp>
      <p:cxnSp>
        <p:nvCxnSpPr>
          <p:cNvPr id="30" name="Straight Connector 29"/>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rot="16200000" flipH="1">
            <a:off x="2217480" y="4026438"/>
            <a:ext cx="4711326" cy="2286"/>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18"/>
          <p:cNvGrpSpPr/>
          <p:nvPr/>
        </p:nvGrpSpPr>
        <p:grpSpPr>
          <a:xfrm>
            <a:off x="182880" y="173699"/>
            <a:ext cx="8778240" cy="6510602"/>
            <a:chOff x="182880" y="173699"/>
            <a:chExt cx="8778240" cy="6510602"/>
          </a:xfrm>
        </p:grpSpPr>
        <p:pic>
          <p:nvPicPr>
            <p:cNvPr id="20" name="Picture 19"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7"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247157" y="1612392"/>
                <a:ext cx="8622792"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57BD20A-CE0C-6549-937F-BE9A84F691C5}" type="datetimeFigureOut">
              <a:rPr lang="en-US" smtClean="0"/>
              <a:pPr/>
              <a:t>9/25/14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17"/>
          <p:cNvGrpSpPr/>
          <p:nvPr/>
        </p:nvGrpSpPr>
        <p:grpSpPr>
          <a:xfrm>
            <a:off x="182880" y="173699"/>
            <a:ext cx="8778240" cy="6510602"/>
            <a:chOff x="182880" y="173699"/>
            <a:chExt cx="8778240" cy="6510602"/>
          </a:xfrm>
        </p:grpSpPr>
        <p:pic>
          <p:nvPicPr>
            <p:cNvPr id="19" name="Picture 18"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6" name="Group 10"/>
            <p:cNvGrpSpPr/>
            <p:nvPr/>
          </p:nvGrpSpPr>
          <p:grpSpPr>
            <a:xfrm>
              <a:off x="256032" y="237744"/>
              <a:ext cx="8622792" cy="6364224"/>
              <a:chOff x="247157" y="247430"/>
              <a:chExt cx="8622792" cy="6364224"/>
            </a:xfrm>
          </p:grpSpPr>
          <p:sp>
            <p:nvSpPr>
              <p:cNvPr id="21" name="Rectangle 20"/>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2" name="Straight Connector 21"/>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57BD20A-CE0C-6549-937F-BE9A84F691C5}" type="datetimeFigureOut">
              <a:rPr lang="en-US" smtClean="0"/>
              <a:pPr/>
              <a:t>9/25/14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33"/>
          <p:cNvGrpSpPr/>
          <p:nvPr/>
        </p:nvGrpSpPr>
        <p:grpSpPr>
          <a:xfrm>
            <a:off x="182880" y="173699"/>
            <a:ext cx="8778240" cy="6510602"/>
            <a:chOff x="182880" y="173699"/>
            <a:chExt cx="8778240" cy="6510602"/>
          </a:xfrm>
        </p:grpSpPr>
        <p:grpSp>
          <p:nvGrpSpPr>
            <p:cNvPr id="9" name="Group 26"/>
            <p:cNvGrpSpPr/>
            <p:nvPr/>
          </p:nvGrpSpPr>
          <p:grpSpPr>
            <a:xfrm>
              <a:off x="182880" y="173699"/>
              <a:ext cx="8778240" cy="6510602"/>
              <a:chOff x="182880" y="173699"/>
              <a:chExt cx="8778240" cy="6510602"/>
            </a:xfrm>
          </p:grpSpPr>
          <p:pic>
            <p:nvPicPr>
              <p:cNvPr id="28" name="Picture 27" descr="PaperPanel-Base.jpg"/>
              <p:cNvPicPr>
                <a:picLocks noChangeAspect="1"/>
              </p:cNvPicPr>
              <p:nvPr/>
            </p:nvPicPr>
            <p:blipFill>
              <a:blip r:embed="rId2"/>
              <a:stretch>
                <a:fillRect/>
              </a:stretch>
            </p:blipFill>
            <p:spPr>
              <a:xfrm>
                <a:off x="182880" y="173699"/>
                <a:ext cx="8778240" cy="6510602"/>
              </a:xfrm>
              <a:prstGeom prst="rect">
                <a:avLst/>
              </a:prstGeom>
              <a:noFill/>
              <a:ln w="12700">
                <a:noFill/>
              </a:ln>
              <a:effectLst>
                <a:outerShdw blurRad="63500" sx="101000" sy="101000" algn="ctr" rotWithShape="0">
                  <a:prstClr val="black">
                    <a:alpha val="40000"/>
                  </a:prstClr>
                </a:outerShdw>
              </a:effectLst>
              <a:scene3d>
                <a:camera prst="perspectiveFront" fov="4800000"/>
                <a:lightRig rig="threePt" dir="t"/>
              </a:scene3d>
            </p:spPr>
          </p:pic>
          <p:grpSp>
            <p:nvGrpSpPr>
              <p:cNvPr id="10" name="Group 10"/>
              <p:cNvGrpSpPr/>
              <p:nvPr/>
            </p:nvGrpSpPr>
            <p:grpSpPr>
              <a:xfrm>
                <a:off x="256032" y="237744"/>
                <a:ext cx="8622792" cy="6364224"/>
                <a:chOff x="247157" y="247430"/>
                <a:chExt cx="8622792" cy="6364224"/>
              </a:xfrm>
            </p:grpSpPr>
            <p:sp>
              <p:nvSpPr>
                <p:cNvPr id="30" name="Rectangle 29"/>
                <p:cNvSpPr>
                  <a:spLocks/>
                </p:cNvSpPr>
                <p:nvPr/>
              </p:nvSpPr>
              <p:spPr>
                <a:xfrm>
                  <a:off x="247157" y="247430"/>
                  <a:ext cx="8622792" cy="6364224"/>
                </a:xfrm>
                <a:prstGeom prst="rect">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57BD20A-CE0C-6549-937F-BE9A84F691C5}" type="datetimeFigureOut">
              <a:rPr lang="en-US" smtClean="0"/>
              <a:pPr/>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32E8D-F179-CC4C-85E7-B4D0631938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57BD20A-CE0C-6549-937F-BE9A84F691C5}" type="datetimeFigureOut">
              <a:rPr lang="en-US" smtClean="0"/>
              <a:pPr/>
              <a:t>9/25/14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7A32E8D-F179-CC4C-85E7-B4D0631938E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9.bin"/><Relationship Id="rId5"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embeddings/oleObject10.bin"/><Relationship Id="rId5" Type="http://schemas.openxmlformats.org/officeDocument/2006/relationships/image" Target="../media/image19.emf"/><Relationship Id="rId6" Type="http://schemas.openxmlformats.org/officeDocument/2006/relationships/oleObject" Target="../embeddings/oleObject11.bin"/><Relationship Id="rId7" Type="http://schemas.openxmlformats.org/officeDocument/2006/relationships/image" Target="../media/image20.emf"/><Relationship Id="rId8" Type="http://schemas.openxmlformats.org/officeDocument/2006/relationships/oleObject" Target="../embeddings/oleObject12.bin"/><Relationship Id="rId9"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oleObject" Target="../embeddings/oleObject13.bin"/><Relationship Id="rId5"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oleObject" Target="../embeddings/oleObject14.bin"/><Relationship Id="rId5" Type="http://schemas.openxmlformats.org/officeDocument/2006/relationships/image" Target="../media/image24.emf"/><Relationship Id="rId6" Type="http://schemas.openxmlformats.org/officeDocument/2006/relationships/oleObject" Target="../embeddings/oleObject15.bin"/><Relationship Id="rId7" Type="http://schemas.openxmlformats.org/officeDocument/2006/relationships/image" Target="../media/image25.emf"/><Relationship Id="rId8" Type="http://schemas.openxmlformats.org/officeDocument/2006/relationships/oleObject" Target="../embeddings/oleObject16.bin"/><Relationship Id="rId9" Type="http://schemas.openxmlformats.org/officeDocument/2006/relationships/image" Target="../media/image2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oleObject" Target="../embeddings/oleObject17.bin"/><Relationship Id="rId5"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oleObject" Target="../embeddings/oleObject18.bin"/><Relationship Id="rId5" Type="http://schemas.openxmlformats.org/officeDocument/2006/relationships/image" Target="../media/image2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oleObject" Target="../embeddings/oleObject19.bin"/><Relationship Id="rId5" Type="http://schemas.openxmlformats.org/officeDocument/2006/relationships/image" Target="../media/image3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oleObject" Target="../embeddings/oleObject20.bin"/><Relationship Id="rId5" Type="http://schemas.openxmlformats.org/officeDocument/2006/relationships/image" Target="../media/image31.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oleObject" Target="../embeddings/oleObject21.bin"/><Relationship Id="rId5" Type="http://schemas.openxmlformats.org/officeDocument/2006/relationships/image" Target="../media/image32.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33.emf"/><Relationship Id="rId5" Type="http://schemas.openxmlformats.org/officeDocument/2006/relationships/oleObject" Target="../embeddings/oleObject23.bin"/><Relationship Id="rId6" Type="http://schemas.openxmlformats.org/officeDocument/2006/relationships/image" Target="../media/image34.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5.emf"/><Relationship Id="rId5" Type="http://schemas.openxmlformats.org/officeDocument/2006/relationships/oleObject" Target="../embeddings/oleObject25.bin"/><Relationship Id="rId6" Type="http://schemas.openxmlformats.org/officeDocument/2006/relationships/image" Target="../media/image36.emf"/><Relationship Id="rId7" Type="http://schemas.openxmlformats.org/officeDocument/2006/relationships/oleObject" Target="../embeddings/oleObject26.bin"/><Relationship Id="rId8" Type="http://schemas.openxmlformats.org/officeDocument/2006/relationships/image" Target="../media/image37.emf"/><Relationship Id="rId9" Type="http://schemas.openxmlformats.org/officeDocument/2006/relationships/oleObject" Target="../embeddings/oleObject27.bin"/><Relationship Id="rId10" Type="http://schemas.openxmlformats.org/officeDocument/2006/relationships/image" Target="../media/image38.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emf"/><Relationship Id="rId5" Type="http://schemas.openxmlformats.org/officeDocument/2006/relationships/oleObject" Target="../embeddings/oleObject2.bin"/><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5" Type="http://schemas.openxmlformats.org/officeDocument/2006/relationships/oleObject" Target="../embeddings/oleObject4.bin"/><Relationship Id="rId6" Type="http://schemas.openxmlformats.org/officeDocument/2006/relationships/image" Target="../media/image9.emf"/><Relationship Id="rId7" Type="http://schemas.openxmlformats.org/officeDocument/2006/relationships/oleObject" Target="../embeddings/oleObject5.bin"/><Relationship Id="rId8"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4.emf"/><Relationship Id="rId5" Type="http://schemas.openxmlformats.org/officeDocument/2006/relationships/oleObject" Target="../embeddings/oleObject7.bin"/><Relationship Id="rId6"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Groundwater Flow</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Direction of Groundwater Flow</a:t>
            </a:r>
            <a:endParaRPr lang="en-US" dirty="0"/>
          </a:p>
        </p:txBody>
      </p:sp>
      <p:sp>
        <p:nvSpPr>
          <p:cNvPr id="3" name="Content Placeholder 2"/>
          <p:cNvSpPr>
            <a:spLocks noGrp="1"/>
          </p:cNvSpPr>
          <p:nvPr>
            <p:ph idx="1"/>
          </p:nvPr>
        </p:nvSpPr>
        <p:spPr/>
        <p:txBody>
          <a:bodyPr>
            <a:normAutofit lnSpcReduction="10000"/>
          </a:bodyPr>
          <a:lstStyle/>
          <a:p>
            <a:r>
              <a:rPr lang="en-US" dirty="0" smtClean="0"/>
              <a:t>Potential and </a:t>
            </a:r>
            <a:r>
              <a:rPr lang="en-US" dirty="0" err="1" smtClean="0"/>
              <a:t>Equipotential</a:t>
            </a:r>
            <a:r>
              <a:rPr lang="en-US" dirty="0" smtClean="0"/>
              <a:t> Lines</a:t>
            </a:r>
          </a:p>
          <a:p>
            <a:endParaRPr lang="en-US" dirty="0" smtClean="0"/>
          </a:p>
          <a:p>
            <a:endParaRPr lang="en-US" dirty="0" smtClean="0"/>
          </a:p>
          <a:p>
            <a:endParaRPr lang="en-US" dirty="0" smtClean="0"/>
          </a:p>
          <a:p>
            <a:endParaRPr lang="en-US" dirty="0" smtClean="0"/>
          </a:p>
          <a:p>
            <a:endParaRPr lang="en-US" dirty="0" smtClean="0"/>
          </a:p>
          <a:p>
            <a:r>
              <a:rPr lang="en-US" dirty="0" smtClean="0"/>
              <a:t>What direction is the flow in</a:t>
            </a:r>
          </a:p>
          <a:p>
            <a:pPr>
              <a:buNone/>
            </a:pPr>
            <a:endParaRPr lang="en-US" dirty="0" smtClean="0"/>
          </a:p>
        </p:txBody>
      </p:sp>
      <p:cxnSp>
        <p:nvCxnSpPr>
          <p:cNvPr id="5" name="Straight Connector 4"/>
          <p:cNvCxnSpPr/>
          <p:nvPr/>
        </p:nvCxnSpPr>
        <p:spPr>
          <a:xfrm flipV="1">
            <a:off x="1511060" y="2762668"/>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626380" y="3063404"/>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732430" y="3364140"/>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838480" y="3655605"/>
            <a:ext cx="3643231" cy="129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953800" y="3974883"/>
            <a:ext cx="3643231" cy="129789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Confined Aquifer</a:t>
            </a:r>
            <a:endParaRPr lang="en-US" dirty="0"/>
          </a:p>
        </p:txBody>
      </p:sp>
      <p:pic>
        <p:nvPicPr>
          <p:cNvPr id="4" name="Content Placeholder 3" descr="Screen shot 2011-09-08 at 9.36.35 AM.png"/>
          <p:cNvPicPr>
            <a:picLocks noGrp="1" noChangeAspect="1"/>
          </p:cNvPicPr>
          <p:nvPr>
            <p:ph idx="1"/>
          </p:nvPr>
        </p:nvPicPr>
        <p:blipFill>
          <a:blip r:embed="rId3"/>
          <a:srcRect l="-22736" r="-22736"/>
          <a:stretch>
            <a:fillRect/>
          </a:stretch>
        </p:blipFill>
        <p:spPr>
          <a:xfrm>
            <a:off x="-889058" y="2133601"/>
            <a:ext cx="7345363" cy="3931920"/>
          </a:xfrm>
        </p:spPr>
      </p:pic>
      <p:graphicFrame>
        <p:nvGraphicFramePr>
          <p:cNvPr id="48130" name="Object 2"/>
          <p:cNvGraphicFramePr>
            <a:graphicFrameLocks noChangeAspect="1"/>
          </p:cNvGraphicFramePr>
          <p:nvPr/>
        </p:nvGraphicFramePr>
        <p:xfrm>
          <a:off x="6456305" y="2285861"/>
          <a:ext cx="1573213" cy="957262"/>
        </p:xfrm>
        <a:graphic>
          <a:graphicData uri="http://schemas.openxmlformats.org/presentationml/2006/ole">
            <mc:AlternateContent xmlns:mc="http://schemas.openxmlformats.org/markup-compatibility/2006">
              <mc:Choice xmlns:v="urn:schemas-microsoft-com:vml" Requires="v">
                <p:oleObj spid="_x0000_s48153" name="Equation" r:id="rId4" imgW="622300" imgH="381000" progId="Equation.3">
                  <p:embed/>
                </p:oleObj>
              </mc:Choice>
              <mc:Fallback>
                <p:oleObj name="Equation" r:id="rId4" imgW="6223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05" y="2285861"/>
                        <a:ext cx="1573213"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Confined Aquifer</a:t>
            </a:r>
            <a:endParaRPr lang="en-US" dirty="0"/>
          </a:p>
        </p:txBody>
      </p:sp>
      <p:pic>
        <p:nvPicPr>
          <p:cNvPr id="4" name="Content Placeholder 3" descr="Screen shot 2011-09-08 at 9.36.35 AM.png"/>
          <p:cNvPicPr>
            <a:picLocks noGrp="1" noChangeAspect="1"/>
          </p:cNvPicPr>
          <p:nvPr>
            <p:ph idx="1"/>
          </p:nvPr>
        </p:nvPicPr>
        <p:blipFill>
          <a:blip r:embed="rId3"/>
          <a:srcRect l="-22736" r="-22736"/>
          <a:stretch>
            <a:fillRect/>
          </a:stretch>
        </p:blipFill>
        <p:spPr>
          <a:xfrm>
            <a:off x="-889058" y="2133601"/>
            <a:ext cx="7345363" cy="3931920"/>
          </a:xfrm>
        </p:spPr>
      </p:pic>
      <p:graphicFrame>
        <p:nvGraphicFramePr>
          <p:cNvPr id="48130" name="Object 2"/>
          <p:cNvGraphicFramePr>
            <a:graphicFrameLocks noChangeAspect="1"/>
          </p:cNvGraphicFramePr>
          <p:nvPr/>
        </p:nvGraphicFramePr>
        <p:xfrm>
          <a:off x="6456305" y="2285861"/>
          <a:ext cx="1573213" cy="957262"/>
        </p:xfrm>
        <a:graphic>
          <a:graphicData uri="http://schemas.openxmlformats.org/presentationml/2006/ole">
            <mc:AlternateContent xmlns:mc="http://schemas.openxmlformats.org/markup-compatibility/2006">
              <mc:Choice xmlns:v="urn:schemas-microsoft-com:vml" Requires="v">
                <p:oleObj spid="_x0000_s58427" name="Equation" r:id="rId4" imgW="622300" imgH="381000" progId="Equation.3">
                  <p:embed/>
                </p:oleObj>
              </mc:Choice>
              <mc:Fallback>
                <p:oleObj name="Equation" r:id="rId4" imgW="6223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05" y="2285861"/>
                        <a:ext cx="1573213"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6616643" y="3655127"/>
          <a:ext cx="1412875" cy="892175"/>
        </p:xfrm>
        <a:graphic>
          <a:graphicData uri="http://schemas.openxmlformats.org/presentationml/2006/ole">
            <mc:AlternateContent xmlns:mc="http://schemas.openxmlformats.org/markup-compatibility/2006">
              <mc:Choice xmlns:v="urn:schemas-microsoft-com:vml" Requires="v">
                <p:oleObj spid="_x0000_s58428" name="Equation" r:id="rId6" imgW="558800" imgH="355600" progId="Equation.3">
                  <p:embed/>
                </p:oleObj>
              </mc:Choice>
              <mc:Fallback>
                <p:oleObj name="Equation" r:id="rId6" imgW="5588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643" y="3655127"/>
                        <a:ext cx="1412875"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nvGraphicFramePr>
        <p:xfrm>
          <a:off x="6519863" y="5173663"/>
          <a:ext cx="1606550" cy="892175"/>
        </p:xfrm>
        <a:graphic>
          <a:graphicData uri="http://schemas.openxmlformats.org/presentationml/2006/ole">
            <mc:AlternateContent xmlns:mc="http://schemas.openxmlformats.org/markup-compatibility/2006">
              <mc:Choice xmlns:v="urn:schemas-microsoft-com:vml" Requires="v">
                <p:oleObj spid="_x0000_s58429" name="Equation" r:id="rId8" imgW="635000" imgH="355600" progId="Equation.3">
                  <p:embed/>
                </p:oleObj>
              </mc:Choice>
              <mc:Fallback>
                <p:oleObj name="Equation" r:id="rId8" imgW="635000" imgH="355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9863" y="5173663"/>
                        <a:ext cx="16065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an Unconfined A	</a:t>
            </a:r>
            <a:r>
              <a:rPr lang="en-US" dirty="0" err="1" smtClean="0"/>
              <a:t>quifer</a:t>
            </a:r>
            <a:endParaRPr lang="en-US" dirty="0"/>
          </a:p>
        </p:txBody>
      </p:sp>
      <p:pic>
        <p:nvPicPr>
          <p:cNvPr id="4" name="Content Placeholder 3" descr="Screen shot 2011-09-08 at 9.36.56 AM.png"/>
          <p:cNvPicPr>
            <a:picLocks noGrp="1" noChangeAspect="1"/>
          </p:cNvPicPr>
          <p:nvPr>
            <p:ph idx="1"/>
          </p:nvPr>
        </p:nvPicPr>
        <p:blipFill>
          <a:blip r:embed="rId3"/>
          <a:srcRect l="-20536" r="-20536"/>
          <a:stretch>
            <a:fillRect/>
          </a:stretch>
        </p:blipFill>
        <p:spPr>
          <a:xfrm>
            <a:off x="603463" y="2411722"/>
            <a:ext cx="5782020" cy="3095074"/>
          </a:xfrm>
        </p:spPr>
      </p:pic>
      <p:graphicFrame>
        <p:nvGraphicFramePr>
          <p:cNvPr id="49155" name="Object 3"/>
          <p:cNvGraphicFramePr>
            <a:graphicFrameLocks noChangeAspect="1"/>
          </p:cNvGraphicFramePr>
          <p:nvPr/>
        </p:nvGraphicFramePr>
        <p:xfrm>
          <a:off x="5935663" y="1917216"/>
          <a:ext cx="2439987" cy="989012"/>
        </p:xfrm>
        <a:graphic>
          <a:graphicData uri="http://schemas.openxmlformats.org/presentationml/2006/ole">
            <mc:AlternateContent xmlns:mc="http://schemas.openxmlformats.org/markup-compatibility/2006">
              <mc:Choice xmlns:v="urn:schemas-microsoft-com:vml" Requires="v">
                <p:oleObj spid="_x0000_s49178" name="Equation" r:id="rId4" imgW="965200" imgH="393700" progId="Equation.3">
                  <p:embed/>
                </p:oleObj>
              </mc:Choice>
              <mc:Fallback>
                <p:oleObj name="Equation" r:id="rId4" imgW="965200" imgH="3937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663" y="1917216"/>
                        <a:ext cx="2439987"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Flow in an Unconfined A	</a:t>
            </a:r>
            <a:r>
              <a:rPr lang="en-US" dirty="0" err="1" smtClean="0"/>
              <a:t>quifer</a:t>
            </a:r>
            <a:endParaRPr lang="en-US" dirty="0"/>
          </a:p>
        </p:txBody>
      </p:sp>
      <p:pic>
        <p:nvPicPr>
          <p:cNvPr id="4" name="Content Placeholder 3" descr="Screen shot 2011-09-08 at 9.36.56 AM.png"/>
          <p:cNvPicPr>
            <a:picLocks noGrp="1" noChangeAspect="1"/>
          </p:cNvPicPr>
          <p:nvPr>
            <p:ph idx="1"/>
          </p:nvPr>
        </p:nvPicPr>
        <p:blipFill>
          <a:blip r:embed="rId3"/>
          <a:srcRect l="-20536" r="-20536"/>
          <a:stretch>
            <a:fillRect/>
          </a:stretch>
        </p:blipFill>
        <p:spPr>
          <a:xfrm>
            <a:off x="603463" y="2411722"/>
            <a:ext cx="5782020" cy="3095074"/>
          </a:xfrm>
        </p:spPr>
      </p:pic>
      <p:graphicFrame>
        <p:nvGraphicFramePr>
          <p:cNvPr id="49155" name="Object 3"/>
          <p:cNvGraphicFramePr>
            <a:graphicFrameLocks noChangeAspect="1"/>
          </p:cNvGraphicFramePr>
          <p:nvPr/>
        </p:nvGraphicFramePr>
        <p:xfrm>
          <a:off x="5935663" y="1917216"/>
          <a:ext cx="2439987" cy="989012"/>
        </p:xfrm>
        <a:graphic>
          <a:graphicData uri="http://schemas.openxmlformats.org/presentationml/2006/ole">
            <mc:AlternateContent xmlns:mc="http://schemas.openxmlformats.org/markup-compatibility/2006">
              <mc:Choice xmlns:v="urn:schemas-microsoft-com:vml" Requires="v">
                <p:oleObj spid="_x0000_s57403" name="Equation" r:id="rId4" imgW="965200" imgH="393700" progId="Equation.3">
                  <p:embed/>
                </p:oleObj>
              </mc:Choice>
              <mc:Fallback>
                <p:oleObj name="Equation" r:id="rId4" imgW="9652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663" y="1917216"/>
                        <a:ext cx="2439987"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nvGraphicFramePr>
        <p:xfrm>
          <a:off x="6264969" y="3341688"/>
          <a:ext cx="1830387" cy="893762"/>
        </p:xfrm>
        <a:graphic>
          <a:graphicData uri="http://schemas.openxmlformats.org/presentationml/2006/ole">
            <mc:AlternateContent xmlns:mc="http://schemas.openxmlformats.org/markup-compatibility/2006">
              <mc:Choice xmlns:v="urn:schemas-microsoft-com:vml" Requires="v">
                <p:oleObj spid="_x0000_s57404" name="Equation" r:id="rId6" imgW="723900" imgH="355600" progId="Equation.3">
                  <p:embed/>
                </p:oleObj>
              </mc:Choice>
              <mc:Fallback>
                <p:oleObj name="Equation" r:id="rId6" imgW="7239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4969" y="3341688"/>
                        <a:ext cx="1830387"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7" name="Object 5"/>
          <p:cNvGraphicFramePr>
            <a:graphicFrameLocks noChangeAspect="1"/>
          </p:cNvGraphicFramePr>
          <p:nvPr/>
        </p:nvGraphicFramePr>
        <p:xfrm>
          <a:off x="5935663" y="4718050"/>
          <a:ext cx="2728912" cy="1116013"/>
        </p:xfrm>
        <a:graphic>
          <a:graphicData uri="http://schemas.openxmlformats.org/presentationml/2006/ole">
            <mc:AlternateContent xmlns:mc="http://schemas.openxmlformats.org/markup-compatibility/2006">
              <mc:Choice xmlns:v="urn:schemas-microsoft-com:vml" Requires="v">
                <p:oleObj spid="_x0000_s57405" name="Equation" r:id="rId8" imgW="1079500" imgH="444500" progId="Equation.3">
                  <p:embed/>
                </p:oleObj>
              </mc:Choice>
              <mc:Fallback>
                <p:oleObj name="Equation" r:id="rId8" imgW="1079500" imgH="4445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5663" y="4718050"/>
                        <a:ext cx="2728912"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Can our equations predict these?</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nvGraphicFramePr>
        <p:xfrm>
          <a:off x="3013075" y="4687634"/>
          <a:ext cx="2762250" cy="989012"/>
        </p:xfrm>
        <a:graphic>
          <a:graphicData uri="http://schemas.openxmlformats.org/presentationml/2006/ole">
            <mc:AlternateContent xmlns:mc="http://schemas.openxmlformats.org/markup-compatibility/2006">
              <mc:Choice xmlns:v="urn:schemas-microsoft-com:vml" Requires="v">
                <p:oleObj spid="_x0000_s59417" name="Equation" r:id="rId4" imgW="1092200" imgH="393700" progId="Equation.3">
                  <p:embed/>
                </p:oleObj>
              </mc:Choice>
              <mc:Fallback>
                <p:oleObj name="Equation" r:id="rId4" imgW="10922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3075" y="4687634"/>
                        <a:ext cx="2762250" cy="989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84503" y="5696189"/>
            <a:ext cx="1582484" cy="369332"/>
          </a:xfrm>
          <a:prstGeom prst="rect">
            <a:avLst/>
          </a:prstGeom>
          <a:noFill/>
        </p:spPr>
        <p:txBody>
          <a:bodyPr wrap="none" rtlCol="0">
            <a:spAutoFit/>
          </a:bodyPr>
          <a:lstStyle/>
          <a:p>
            <a:r>
              <a:rPr lang="en-US" dirty="0" smtClean="0"/>
              <a:t>Source or sink</a:t>
            </a:r>
            <a:endParaRPr lang="en-US" dirty="0"/>
          </a:p>
        </p:txBody>
      </p:sp>
      <p:cxnSp>
        <p:nvCxnSpPr>
          <p:cNvPr id="8" name="Straight Arrow Connector 7"/>
          <p:cNvCxnSpPr/>
          <p:nvPr/>
        </p:nvCxnSpPr>
        <p:spPr>
          <a:xfrm rot="10800000">
            <a:off x="5506563" y="5330653"/>
            <a:ext cx="361542" cy="336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Can our equations predict these?</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nvGraphicFramePr>
        <p:xfrm>
          <a:off x="2773363" y="4694238"/>
          <a:ext cx="3243262" cy="957262"/>
        </p:xfrm>
        <a:graphic>
          <a:graphicData uri="http://schemas.openxmlformats.org/presentationml/2006/ole">
            <mc:AlternateContent xmlns:mc="http://schemas.openxmlformats.org/markup-compatibility/2006">
              <mc:Choice xmlns:v="urn:schemas-microsoft-com:vml" Requires="v">
                <p:oleObj spid="_x0000_s60441" name="Equation" r:id="rId4" imgW="1282700" imgH="381000" progId="Equation.3">
                  <p:embed/>
                </p:oleObj>
              </mc:Choice>
              <mc:Fallback>
                <p:oleObj name="Equation" r:id="rId4" imgW="12827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4694238"/>
                        <a:ext cx="3243262" cy="95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If </a:t>
            </a:r>
            <a:r>
              <a:rPr lang="en-US" dirty="0" err="1" smtClean="0"/>
              <a:t>h</a:t>
            </a:r>
            <a:r>
              <a:rPr lang="en-US" dirty="0" smtClean="0"/>
              <a:t>=h1 at </a:t>
            </a:r>
            <a:r>
              <a:rPr lang="en-US" dirty="0" err="1" smtClean="0"/>
              <a:t>x</a:t>
            </a:r>
            <a:r>
              <a:rPr lang="en-US" dirty="0" smtClean="0"/>
              <a:t>=0 and </a:t>
            </a:r>
            <a:r>
              <a:rPr lang="en-US" dirty="0" err="1" smtClean="0"/>
              <a:t>h</a:t>
            </a:r>
            <a:r>
              <a:rPr lang="en-US" dirty="0" smtClean="0"/>
              <a:t> =h2 at </a:t>
            </a:r>
            <a:r>
              <a:rPr lang="en-US" dirty="0" err="1" smtClean="0"/>
              <a:t>x</a:t>
            </a:r>
            <a:r>
              <a:rPr lang="en-US" dirty="0" smtClean="0"/>
              <a:t>=L</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extLst>
              <p:ext uri="{D42A27DB-BD31-4B8C-83A1-F6EECF244321}">
                <p14:modId xmlns:p14="http://schemas.microsoft.com/office/powerpoint/2010/main" val="639153659"/>
              </p:ext>
            </p:extLst>
          </p:nvPr>
        </p:nvGraphicFramePr>
        <p:xfrm>
          <a:off x="1855788" y="4662488"/>
          <a:ext cx="5075237" cy="1020762"/>
        </p:xfrm>
        <a:graphic>
          <a:graphicData uri="http://schemas.openxmlformats.org/presentationml/2006/ole">
            <mc:AlternateContent xmlns:mc="http://schemas.openxmlformats.org/markup-compatibility/2006">
              <mc:Choice xmlns:v="urn:schemas-microsoft-com:vml" Requires="v">
                <p:oleObj spid="_x0000_s61465" name="Equation" r:id="rId4" imgW="2006600" imgH="406400" progId="Equation.3">
                  <p:embed/>
                </p:oleObj>
              </mc:Choice>
              <mc:Fallback>
                <p:oleObj name="Equation" r:id="rId4" imgW="2006600" imgH="406400" progId="Equation.3">
                  <p:embed/>
                  <p:pic>
                    <p:nvPicPr>
                      <p:cNvPr id="0" name="Picture 2"/>
                      <p:cNvPicPr>
                        <a:picLocks noChangeAspect="1" noChangeArrowheads="1"/>
                      </p:cNvPicPr>
                      <p:nvPr/>
                    </p:nvPicPr>
                    <p:blipFill>
                      <a:blip r:embed="rId5"/>
                      <a:srcRect/>
                      <a:stretch>
                        <a:fillRect/>
                      </a:stretch>
                    </p:blipFill>
                    <p:spPr bwMode="auto">
                      <a:xfrm>
                        <a:off x="1855788" y="4662488"/>
                        <a:ext cx="5075237" cy="1020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Discharge per unit width</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extLst>
              <p:ext uri="{D42A27DB-BD31-4B8C-83A1-F6EECF244321}">
                <p14:modId xmlns:p14="http://schemas.microsoft.com/office/powerpoint/2010/main" val="886974752"/>
              </p:ext>
            </p:extLst>
          </p:nvPr>
        </p:nvGraphicFramePr>
        <p:xfrm>
          <a:off x="1520825" y="4630738"/>
          <a:ext cx="5748338" cy="1084262"/>
        </p:xfrm>
        <a:graphic>
          <a:graphicData uri="http://schemas.openxmlformats.org/presentationml/2006/ole">
            <mc:AlternateContent xmlns:mc="http://schemas.openxmlformats.org/markup-compatibility/2006">
              <mc:Choice xmlns:v="urn:schemas-microsoft-com:vml" Requires="v">
                <p:oleObj spid="_x0000_s62489" name="Equation" r:id="rId4" imgW="2273300" imgH="431800" progId="Equation.3">
                  <p:embed/>
                </p:oleObj>
              </mc:Choice>
              <mc:Fallback>
                <p:oleObj name="Equation" r:id="rId4" imgW="2273300" imgH="431800" progId="Equation.3">
                  <p:embed/>
                  <p:pic>
                    <p:nvPicPr>
                      <p:cNvPr id="0" name="Picture 2"/>
                      <p:cNvPicPr>
                        <a:picLocks noChangeAspect="1" noChangeArrowheads="1"/>
                      </p:cNvPicPr>
                      <p:nvPr/>
                    </p:nvPicPr>
                    <p:blipFill>
                      <a:blip r:embed="rId5"/>
                      <a:srcRect/>
                      <a:stretch>
                        <a:fillRect/>
                      </a:stretch>
                    </p:blipFill>
                    <p:spPr bwMode="auto">
                      <a:xfrm>
                        <a:off x="1520825" y="4630738"/>
                        <a:ext cx="5748338" cy="1084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Divides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Location of GW Divide is where </a:t>
            </a:r>
            <a:r>
              <a:rPr lang="en-US" dirty="0" err="1" smtClean="0"/>
              <a:t>q</a:t>
            </a:r>
            <a:r>
              <a:rPr lang="en-US" dirty="0" smtClean="0"/>
              <a:t>’=0</a:t>
            </a:r>
            <a:endParaRPr lang="en-US" dirty="0"/>
          </a:p>
        </p:txBody>
      </p:sp>
      <p:pic>
        <p:nvPicPr>
          <p:cNvPr id="4" name="Picture 3"/>
          <p:cNvPicPr>
            <a:picLocks noChangeAspect="1"/>
          </p:cNvPicPr>
          <p:nvPr/>
        </p:nvPicPr>
        <p:blipFill>
          <a:blip r:embed="rId3"/>
          <a:stretch>
            <a:fillRect/>
          </a:stretch>
        </p:blipFill>
        <p:spPr>
          <a:xfrm>
            <a:off x="1220897" y="1584008"/>
            <a:ext cx="6436378" cy="2289512"/>
          </a:xfrm>
          <a:prstGeom prst="rect">
            <a:avLst/>
          </a:prstGeom>
        </p:spPr>
      </p:pic>
      <p:graphicFrame>
        <p:nvGraphicFramePr>
          <p:cNvPr id="59394" name="Object 2"/>
          <p:cNvGraphicFramePr>
            <a:graphicFrameLocks noChangeAspect="1"/>
          </p:cNvGraphicFramePr>
          <p:nvPr/>
        </p:nvGraphicFramePr>
        <p:xfrm>
          <a:off x="2806700" y="4648200"/>
          <a:ext cx="3178175" cy="1050925"/>
        </p:xfrm>
        <a:graphic>
          <a:graphicData uri="http://schemas.openxmlformats.org/presentationml/2006/ole">
            <mc:AlternateContent xmlns:mc="http://schemas.openxmlformats.org/markup-compatibility/2006">
              <mc:Choice xmlns:v="urn:schemas-microsoft-com:vml" Requires="v">
                <p:oleObj spid="_x0000_s63513" name="Equation" r:id="rId4" imgW="1257300" imgH="419100" progId="Equation.3">
                  <p:embed/>
                </p:oleObj>
              </mc:Choice>
              <mc:Fallback>
                <p:oleObj name="Equation" r:id="rId4" imgW="12573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700" y="4648200"/>
                        <a:ext cx="3178175"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Head</a:t>
            </a:r>
            <a:endParaRPr lang="en-US" dirty="0"/>
          </a:p>
        </p:txBody>
      </p:sp>
      <p:sp>
        <p:nvSpPr>
          <p:cNvPr id="3" name="Content Placeholder 2"/>
          <p:cNvSpPr>
            <a:spLocks noGrp="1"/>
          </p:cNvSpPr>
          <p:nvPr>
            <p:ph idx="1"/>
          </p:nvPr>
        </p:nvSpPr>
        <p:spPr/>
        <p:txBody>
          <a:bodyPr/>
          <a:lstStyle/>
          <a:p>
            <a:r>
              <a:rPr lang="en-US" dirty="0" smtClean="0"/>
              <a:t>Bernoulli’s Equation</a:t>
            </a:r>
          </a:p>
          <a:p>
            <a:endParaRPr lang="en-US" dirty="0" smtClean="0"/>
          </a:p>
          <a:p>
            <a:r>
              <a:rPr lang="en-US" dirty="0" smtClean="0"/>
              <a:t>Hydrostatic Pressure</a:t>
            </a:r>
          </a:p>
          <a:p>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2-d steady state</a:t>
            </a:r>
            <a:endParaRPr lang="en-US" dirty="0"/>
          </a:p>
        </p:txBody>
      </p:sp>
      <p:sp>
        <p:nvSpPr>
          <p:cNvPr id="3" name="Content Placeholder 2"/>
          <p:cNvSpPr>
            <a:spLocks noGrp="1"/>
          </p:cNvSpPr>
          <p:nvPr>
            <p:ph idx="1"/>
          </p:nvPr>
        </p:nvSpPr>
        <p:spPr/>
        <p:txBody>
          <a:bodyPr/>
          <a:lstStyle/>
          <a:p>
            <a:r>
              <a:rPr lang="en-US" dirty="0" smtClean="0"/>
              <a:t>Confined</a:t>
            </a:r>
          </a:p>
          <a:p>
            <a:endParaRPr lang="en-US" dirty="0" smtClean="0"/>
          </a:p>
          <a:p>
            <a:endParaRPr lang="en-US" dirty="0" smtClean="0"/>
          </a:p>
          <a:p>
            <a:r>
              <a:rPr lang="en-US" dirty="0" smtClean="0"/>
              <a:t>Unconfined</a:t>
            </a:r>
          </a:p>
        </p:txBody>
      </p:sp>
      <p:graphicFrame>
        <p:nvGraphicFramePr>
          <p:cNvPr id="69634" name="Object 2"/>
          <p:cNvGraphicFramePr>
            <a:graphicFrameLocks noChangeAspect="1"/>
          </p:cNvGraphicFramePr>
          <p:nvPr/>
        </p:nvGraphicFramePr>
        <p:xfrm>
          <a:off x="1400176" y="2974975"/>
          <a:ext cx="1796568" cy="596900"/>
        </p:xfrm>
        <a:graphic>
          <a:graphicData uri="http://schemas.openxmlformats.org/presentationml/2006/ole">
            <mc:AlternateContent xmlns:mc="http://schemas.openxmlformats.org/markup-compatibility/2006">
              <mc:Choice xmlns:v="urn:schemas-microsoft-com:vml" Requires="v">
                <p:oleObj spid="_x0000_s69674" name="Equation" r:id="rId3" imgW="660400" imgH="266700" progId="Equation.3">
                  <p:embed/>
                </p:oleObj>
              </mc:Choice>
              <mc:Fallback>
                <p:oleObj name="Equation" r:id="rId3" imgW="660400" imgH="266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6" y="2974975"/>
                        <a:ext cx="179656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5" name="Object 3"/>
          <p:cNvGraphicFramePr>
            <a:graphicFrameLocks noChangeAspect="1"/>
          </p:cNvGraphicFramePr>
          <p:nvPr/>
        </p:nvGraphicFramePr>
        <p:xfrm>
          <a:off x="1367686" y="4816475"/>
          <a:ext cx="1831975" cy="668338"/>
        </p:xfrm>
        <a:graphic>
          <a:graphicData uri="http://schemas.openxmlformats.org/presentationml/2006/ole">
            <mc:AlternateContent xmlns:mc="http://schemas.openxmlformats.org/markup-compatibility/2006">
              <mc:Choice xmlns:v="urn:schemas-microsoft-com:vml" Requires="v">
                <p:oleObj spid="_x0000_s69675" name="Equation" r:id="rId5" imgW="723900" imgH="266700" progId="Equation.3">
                  <p:embed/>
                </p:oleObj>
              </mc:Choice>
              <mc:Fallback>
                <p:oleObj name="Equation" r:id="rId5" imgW="723900" imgH="266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686" y="4816475"/>
                        <a:ext cx="183197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2-d steady state</a:t>
            </a:r>
            <a:endParaRPr lang="en-US" dirty="0"/>
          </a:p>
        </p:txBody>
      </p:sp>
      <p:sp>
        <p:nvSpPr>
          <p:cNvPr id="3" name="Content Placeholder 2"/>
          <p:cNvSpPr>
            <a:spLocks noGrp="1"/>
          </p:cNvSpPr>
          <p:nvPr>
            <p:ph idx="1"/>
          </p:nvPr>
        </p:nvSpPr>
        <p:spPr/>
        <p:txBody>
          <a:bodyPr/>
          <a:lstStyle/>
          <a:p>
            <a:r>
              <a:rPr lang="en-US" dirty="0" smtClean="0"/>
              <a:t>Confined</a:t>
            </a:r>
          </a:p>
          <a:p>
            <a:endParaRPr lang="en-US" dirty="0" smtClean="0"/>
          </a:p>
          <a:p>
            <a:endParaRPr lang="en-US" dirty="0" smtClean="0"/>
          </a:p>
          <a:p>
            <a:r>
              <a:rPr lang="en-US" dirty="0" smtClean="0"/>
              <a:t>Unconfined</a:t>
            </a:r>
          </a:p>
        </p:txBody>
      </p:sp>
      <p:graphicFrame>
        <p:nvGraphicFramePr>
          <p:cNvPr id="69634" name="Object 2"/>
          <p:cNvGraphicFramePr>
            <a:graphicFrameLocks noChangeAspect="1"/>
          </p:cNvGraphicFramePr>
          <p:nvPr/>
        </p:nvGraphicFramePr>
        <p:xfrm>
          <a:off x="1400176" y="2974975"/>
          <a:ext cx="1796568" cy="596900"/>
        </p:xfrm>
        <a:graphic>
          <a:graphicData uri="http://schemas.openxmlformats.org/presentationml/2006/ole">
            <mc:AlternateContent xmlns:mc="http://schemas.openxmlformats.org/markup-compatibility/2006">
              <mc:Choice xmlns:v="urn:schemas-microsoft-com:vml" Requires="v">
                <p:oleObj spid="_x0000_s70732" name="Equation" r:id="rId3" imgW="660400" imgH="266700" progId="Equation.3">
                  <p:embed/>
                </p:oleObj>
              </mc:Choice>
              <mc:Fallback>
                <p:oleObj name="Equation" r:id="rId3" imgW="660400" imgH="266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6" y="2974975"/>
                        <a:ext cx="1796568"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5" name="Object 3"/>
          <p:cNvGraphicFramePr>
            <a:graphicFrameLocks noChangeAspect="1"/>
          </p:cNvGraphicFramePr>
          <p:nvPr/>
        </p:nvGraphicFramePr>
        <p:xfrm>
          <a:off x="1367686" y="4816475"/>
          <a:ext cx="1831975" cy="668338"/>
        </p:xfrm>
        <a:graphic>
          <a:graphicData uri="http://schemas.openxmlformats.org/presentationml/2006/ole">
            <mc:AlternateContent xmlns:mc="http://schemas.openxmlformats.org/markup-compatibility/2006">
              <mc:Choice xmlns:v="urn:schemas-microsoft-com:vml" Requires="v">
                <p:oleObj spid="_x0000_s70733" name="Equation" r:id="rId5" imgW="723900" imgH="266700" progId="Equation.3">
                  <p:embed/>
                </p:oleObj>
              </mc:Choice>
              <mc:Fallback>
                <p:oleObj name="Equation" r:id="rId5" imgW="723900" imgH="266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686" y="4816475"/>
                        <a:ext cx="1831975" cy="66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a:xfrm>
            <a:off x="4148304" y="297497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3979066" y="481647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9636" name="Object 4"/>
          <p:cNvGraphicFramePr>
            <a:graphicFrameLocks noChangeAspect="1"/>
          </p:cNvGraphicFramePr>
          <p:nvPr/>
        </p:nvGraphicFramePr>
        <p:xfrm>
          <a:off x="5552022" y="3048000"/>
          <a:ext cx="2819613" cy="411607"/>
        </p:xfrm>
        <a:graphic>
          <a:graphicData uri="http://schemas.openxmlformats.org/presentationml/2006/ole">
            <mc:AlternateContent xmlns:mc="http://schemas.openxmlformats.org/markup-compatibility/2006">
              <mc:Choice xmlns:v="urn:schemas-microsoft-com:vml" Requires="v">
                <p:oleObj spid="_x0000_s70734" name="Equation" r:id="rId7" imgW="1003300" imgH="177800" progId="Equation.3">
                  <p:embed/>
                </p:oleObj>
              </mc:Choice>
              <mc:Fallback>
                <p:oleObj name="Equation" r:id="rId7" imgW="10033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022" y="3048000"/>
                        <a:ext cx="2819613" cy="411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637" name="Object 5"/>
          <p:cNvGraphicFramePr>
            <a:graphicFrameLocks noChangeAspect="1"/>
          </p:cNvGraphicFramePr>
          <p:nvPr/>
        </p:nvGraphicFramePr>
        <p:xfrm>
          <a:off x="5336703" y="4688992"/>
          <a:ext cx="3051426" cy="656946"/>
        </p:xfrm>
        <a:graphic>
          <a:graphicData uri="http://schemas.openxmlformats.org/presentationml/2006/ole">
            <mc:AlternateContent xmlns:mc="http://schemas.openxmlformats.org/markup-compatibility/2006">
              <mc:Choice xmlns:v="urn:schemas-microsoft-com:vml" Requires="v">
                <p:oleObj spid="_x0000_s70735" name="Equation" r:id="rId9" imgW="1168400" imgH="304800" progId="Equation.3">
                  <p:embed/>
                </p:oleObj>
              </mc:Choice>
              <mc:Fallback>
                <p:oleObj name="Equation" r:id="rId9" imgW="1168400" imgH="304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6703" y="4688992"/>
                        <a:ext cx="3051426" cy="6569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a:t>
            </a:r>
            <a:endParaRPr lang="en-US" dirty="0"/>
          </a:p>
        </p:txBody>
      </p:sp>
      <p:sp>
        <p:nvSpPr>
          <p:cNvPr id="3" name="Content Placeholder 2"/>
          <p:cNvSpPr>
            <a:spLocks noGrp="1"/>
          </p:cNvSpPr>
          <p:nvPr>
            <p:ph sz="half" idx="1"/>
          </p:nvPr>
        </p:nvSpPr>
        <p:spPr>
          <a:xfrm>
            <a:off x="900111" y="2147888"/>
            <a:ext cx="7345364" cy="3927475"/>
          </a:xfrm>
        </p:spPr>
        <p:txBody>
          <a:bodyPr>
            <a:normAutofit/>
          </a:bodyPr>
          <a:lstStyle/>
          <a:p>
            <a:r>
              <a:rPr lang="en-US" dirty="0"/>
              <a:t>Wells are located at locations (</a:t>
            </a:r>
            <a:r>
              <a:rPr lang="en-US" dirty="0" err="1"/>
              <a:t>x,y</a:t>
            </a:r>
            <a:r>
              <a:rPr lang="en-US" dirty="0"/>
              <a:t>)=(0,0), </a:t>
            </a:r>
            <a:r>
              <a:rPr lang="en-US" dirty="0" smtClean="0"/>
              <a:t>(15,20) </a:t>
            </a:r>
            <a:r>
              <a:rPr lang="en-US" dirty="0"/>
              <a:t>and </a:t>
            </a:r>
            <a:r>
              <a:rPr lang="en-US" dirty="0" smtClean="0"/>
              <a:t>(10,10) </a:t>
            </a:r>
            <a:r>
              <a:rPr lang="en-US" dirty="0"/>
              <a:t>and the respective head at each well is </a:t>
            </a:r>
            <a:r>
              <a:rPr lang="en-US" dirty="0" smtClean="0"/>
              <a:t>15,140 </a:t>
            </a:r>
            <a:r>
              <a:rPr lang="en-US" dirty="0"/>
              <a:t>and </a:t>
            </a:r>
            <a:r>
              <a:rPr lang="en-US" dirty="0" smtClean="0"/>
              <a:t>8 5. </a:t>
            </a:r>
            <a:r>
              <a:rPr lang="en-US" dirty="0"/>
              <a:t>All units are in meters. </a:t>
            </a:r>
          </a:p>
          <a:p>
            <a:pPr lvl="0"/>
            <a:r>
              <a:rPr lang="en-US" dirty="0" smtClean="0"/>
              <a:t>Calculate </a:t>
            </a:r>
            <a:r>
              <a:rPr lang="en-US" dirty="0"/>
              <a:t>the head distribution </a:t>
            </a:r>
            <a:r>
              <a:rPr lang="en-US" dirty="0" smtClean="0"/>
              <a:t>assuming a confined aquifer.</a:t>
            </a:r>
            <a:endParaRPr lang="en-US" dirty="0"/>
          </a:p>
          <a:p>
            <a:pPr lvl="0"/>
            <a:r>
              <a:rPr lang="en-US" dirty="0"/>
              <a:t>Calculate the head distribution assuming </a:t>
            </a:r>
            <a:r>
              <a:rPr lang="en-US" dirty="0" smtClean="0"/>
              <a:t>an unconfined </a:t>
            </a:r>
            <a:r>
              <a:rPr lang="en-US" dirty="0"/>
              <a:t>aquifer</a:t>
            </a:r>
            <a:r>
              <a:rPr lang="en-US" dirty="0" smtClean="0"/>
              <a:t>. </a:t>
            </a:r>
          </a:p>
          <a:p>
            <a:pPr lvl="0"/>
            <a:r>
              <a:rPr lang="en-US" dirty="0" smtClean="0"/>
              <a:t>You obtain a fourth measurement at (</a:t>
            </a:r>
            <a:r>
              <a:rPr lang="en-US" dirty="0" err="1" smtClean="0"/>
              <a:t>x,y</a:t>
            </a:r>
            <a:r>
              <a:rPr lang="en-US" dirty="0" smtClean="0"/>
              <a:t>)=(5,5) where the head is </a:t>
            </a:r>
            <a:r>
              <a:rPr lang="en-US" smtClean="0"/>
              <a:t>approximately </a:t>
            </a:r>
            <a:r>
              <a:rPr lang="en-US" smtClean="0"/>
              <a:t>50. </a:t>
            </a:r>
            <a:r>
              <a:rPr lang="en-US" dirty="0" smtClean="0"/>
              <a:t>Is the aquifer confined or unconfined?</a:t>
            </a:r>
            <a:endParaRPr lang="en-US" dirty="0"/>
          </a:p>
          <a:p>
            <a:endParaRPr lang="en-US" dirty="0"/>
          </a:p>
        </p:txBody>
      </p:sp>
    </p:spTree>
    <p:extLst>
      <p:ext uri="{BB962C8B-B14F-4D97-AF65-F5344CB8AC3E}">
        <p14:creationId xmlns:p14="http://schemas.microsoft.com/office/powerpoint/2010/main" val="66629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Test</a:t>
            </a:r>
            <a:endParaRPr lang="en-US" dirty="0"/>
          </a:p>
        </p:txBody>
      </p:sp>
      <p:sp>
        <p:nvSpPr>
          <p:cNvPr id="3" name="Content Placeholder 2"/>
          <p:cNvSpPr>
            <a:spLocks noGrp="1"/>
          </p:cNvSpPr>
          <p:nvPr>
            <p:ph idx="1"/>
          </p:nvPr>
        </p:nvSpPr>
        <p:spPr/>
        <p:txBody>
          <a:bodyPr>
            <a:normAutofit/>
          </a:bodyPr>
          <a:lstStyle/>
          <a:p>
            <a:r>
              <a:rPr lang="en-US" sz="1400" dirty="0" smtClean="0"/>
              <a:t>You are performing a study of fluid flow through the groundwater system underlying a very large lake. As shown on the next page, you have been provided with five wells which penetrate into the underlying geology. You have determined previously that the flow through this system occurs as follows:</a:t>
            </a:r>
          </a:p>
          <a:p>
            <a:pPr lvl="1"/>
            <a:r>
              <a:rPr lang="en-US" sz="1400" dirty="0" smtClean="0"/>
              <a:t> Water moves from west to east in the lower confined aquifer with essentially no flow between the lower aquifer and the middle aquifer.</a:t>
            </a:r>
          </a:p>
          <a:p>
            <a:pPr lvl="1"/>
            <a:r>
              <a:rPr lang="en-US" sz="1400" dirty="0" smtClean="0"/>
              <a:t>Flow in the middle aquifer has components both in the northeast direction AND vertically into the upper confining layer (upper </a:t>
            </a:r>
            <a:r>
              <a:rPr lang="en-US" sz="1400" dirty="0" err="1" smtClean="0"/>
              <a:t>aquitard</a:t>
            </a:r>
            <a:r>
              <a:rPr lang="en-US" sz="1400" dirty="0" smtClean="0"/>
              <a:t>).</a:t>
            </a:r>
          </a:p>
          <a:p>
            <a:pPr lvl="1"/>
            <a:r>
              <a:rPr lang="en-US" sz="1400" dirty="0" smtClean="0"/>
              <a:t>Flow in the upper aquifer is vertically upward from the upper </a:t>
            </a:r>
            <a:r>
              <a:rPr lang="en-US" sz="1400" dirty="0" err="1" smtClean="0"/>
              <a:t>aquitard</a:t>
            </a:r>
            <a:r>
              <a:rPr lang="en-US" sz="1400" dirty="0" smtClean="0"/>
              <a:t> and into the lake with no noticeable horizontal components to flow.</a:t>
            </a:r>
          </a:p>
          <a:p>
            <a:pPr lvl="1"/>
            <a:r>
              <a:rPr lang="en-US" sz="1400" dirty="0" smtClean="0"/>
              <a:t>The rate of flow into the lake is 0.05 meters per day. The hydraulic conductivity of the upper aquifer is 0.01 cm/sec. The conductivity of both confining layers is 3 </a:t>
            </a:r>
            <a:r>
              <a:rPr lang="en-US" sz="1400" dirty="0" err="1" smtClean="0"/>
              <a:t>x</a:t>
            </a:r>
            <a:r>
              <a:rPr lang="en-US" sz="1400" dirty="0" smtClean="0"/>
              <a:t> 10-5 cm/</a:t>
            </a:r>
            <a:r>
              <a:rPr lang="en-US" sz="1400" dirty="0" err="1" smtClean="0"/>
              <a:t>s</a:t>
            </a:r>
            <a:r>
              <a:rPr lang="en-US" sz="1400" dirty="0" smtClean="0"/>
              <a:t>. The conductivity of the middle aquifer is 0.06 cm/</a:t>
            </a:r>
            <a:r>
              <a:rPr lang="en-US" sz="1400" dirty="0" err="1" smtClean="0"/>
              <a:t>s</a:t>
            </a:r>
            <a:r>
              <a:rPr lang="en-US" sz="1400" dirty="0" smtClean="0"/>
              <a:t>. The conductivity of the lower confined aquifer is unknown.</a:t>
            </a: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Test</a:t>
            </a:r>
            <a:endParaRPr lang="en-US" dirty="0"/>
          </a:p>
        </p:txBody>
      </p:sp>
      <p:pic>
        <p:nvPicPr>
          <p:cNvPr id="7" name="Content Placeholder 6" descr="Screen shot 2011-09-20 at 10.30.12 AM.png"/>
          <p:cNvPicPr>
            <a:picLocks noGrp="1" noChangeAspect="1"/>
          </p:cNvPicPr>
          <p:nvPr>
            <p:ph sz="half" idx="1"/>
          </p:nvPr>
        </p:nvPicPr>
        <p:blipFill>
          <a:blip r:embed="rId2"/>
          <a:srcRect t="-15586" b="-15586"/>
          <a:stretch>
            <a:fillRect/>
          </a:stretch>
        </p:blipFill>
        <p:spPr/>
      </p:pic>
      <p:sp>
        <p:nvSpPr>
          <p:cNvPr id="6" name="Content Placeholder 5"/>
          <p:cNvSpPr>
            <a:spLocks noGrp="1"/>
          </p:cNvSpPr>
          <p:nvPr>
            <p:ph sz="half" idx="2"/>
          </p:nvPr>
        </p:nvSpPr>
        <p:spPr/>
        <p:txBody>
          <a:bodyPr>
            <a:normAutofit/>
          </a:bodyPr>
          <a:lstStyle/>
          <a:p>
            <a:r>
              <a:rPr lang="en-US" dirty="0" smtClean="0"/>
              <a:t>If you were to compare the water levels in wells A and B, which well would have the higher water level?</a:t>
            </a:r>
          </a:p>
          <a:p>
            <a:r>
              <a:rPr lang="en-US" dirty="0" smtClean="0"/>
              <a:t>How would you calculate the water level difference between A and B?</a:t>
            </a:r>
          </a:p>
          <a:p>
            <a:r>
              <a:rPr lang="en-US" dirty="0" smtClean="0"/>
              <a:t>Which well has the higher water level, well A or Well Q?</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Direction of Groundwater Flow</a:t>
            </a:r>
            <a:endParaRPr lang="en-US" dirty="0"/>
          </a:p>
        </p:txBody>
      </p:sp>
      <p:sp>
        <p:nvSpPr>
          <p:cNvPr id="3" name="Content Placeholder 2"/>
          <p:cNvSpPr>
            <a:spLocks noGrp="1"/>
          </p:cNvSpPr>
          <p:nvPr>
            <p:ph idx="1"/>
          </p:nvPr>
        </p:nvSpPr>
        <p:spPr/>
        <p:txBody>
          <a:bodyPr/>
          <a:lstStyle/>
          <a:p>
            <a:pPr>
              <a:buNone/>
            </a:pPr>
            <a:r>
              <a:rPr lang="en-US" dirty="0" smtClean="0"/>
              <a:t>What if anisotropic??  </a:t>
            </a:r>
            <a:r>
              <a:rPr lang="en-US" dirty="0" err="1" smtClean="0"/>
              <a:t>Kx</a:t>
            </a:r>
            <a:r>
              <a:rPr lang="en-US" dirty="0" smtClean="0"/>
              <a:t> is not the same as </a:t>
            </a:r>
            <a:r>
              <a:rPr lang="en-US" dirty="0" err="1" smtClean="0"/>
              <a:t>Ky</a:t>
            </a:r>
            <a:r>
              <a:rPr lang="en-US" dirty="0" smtClean="0"/>
              <a:t> (</a:t>
            </a:r>
            <a:r>
              <a:rPr lang="en-US" dirty="0" err="1" smtClean="0"/>
              <a:t>Kz</a:t>
            </a:r>
            <a:r>
              <a:rPr lang="en-US" dirty="0" smtClean="0"/>
              <a:t>)</a:t>
            </a:r>
          </a:p>
          <a:p>
            <a:pPr>
              <a:buNone/>
            </a:pPr>
            <a:endParaRPr lang="en-US" dirty="0" smtClean="0"/>
          </a:p>
          <a:p>
            <a:pPr>
              <a:buNone/>
            </a:pPr>
            <a:r>
              <a:rPr lang="en-US" dirty="0" smtClean="0"/>
              <a:t>Transform in to equivalent isotropic case</a:t>
            </a:r>
            <a:endParaRPr lang="en-US" dirty="0"/>
          </a:p>
        </p:txBody>
      </p:sp>
      <p:pic>
        <p:nvPicPr>
          <p:cNvPr id="4" name="Picture 3" descr="Screen shot 2011-09-08 at 9.37.34 AM.png"/>
          <p:cNvPicPr>
            <a:picLocks noChangeAspect="1"/>
          </p:cNvPicPr>
          <p:nvPr/>
        </p:nvPicPr>
        <p:blipFill>
          <a:blip r:embed="rId2"/>
          <a:stretch>
            <a:fillRect/>
          </a:stretch>
        </p:blipFill>
        <p:spPr>
          <a:xfrm>
            <a:off x="2465565" y="4059900"/>
            <a:ext cx="4546600" cy="1816100"/>
          </a:xfrm>
          <a:prstGeom prst="rect">
            <a:avLst/>
          </a:prstGeom>
        </p:spPr>
      </p:pic>
    </p:spTree>
    <p:extLst>
      <p:ext uri="{BB962C8B-B14F-4D97-AF65-F5344CB8AC3E}">
        <p14:creationId xmlns:p14="http://schemas.microsoft.com/office/powerpoint/2010/main" val="403125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Direction of Groundwater Flow</a:t>
            </a:r>
            <a:endParaRPr lang="en-US" dirty="0"/>
          </a:p>
        </p:txBody>
      </p:sp>
      <p:sp>
        <p:nvSpPr>
          <p:cNvPr id="3" name="Content Placeholder 2"/>
          <p:cNvSpPr>
            <a:spLocks noGrp="1"/>
          </p:cNvSpPr>
          <p:nvPr>
            <p:ph idx="1"/>
          </p:nvPr>
        </p:nvSpPr>
        <p:spPr/>
        <p:txBody>
          <a:bodyPr/>
          <a:lstStyle/>
          <a:p>
            <a:pPr>
              <a:buNone/>
            </a:pPr>
            <a:r>
              <a:rPr lang="en-US" dirty="0" smtClean="0"/>
              <a:t>What if anisotropic?? Procedure</a:t>
            </a:r>
            <a:endParaRPr lang="en-US" dirty="0"/>
          </a:p>
        </p:txBody>
      </p:sp>
      <p:pic>
        <p:nvPicPr>
          <p:cNvPr id="4" name="Picture 3" descr="Screen shot 2011-09-08 at 9.39.06 AM.png"/>
          <p:cNvPicPr>
            <a:picLocks noChangeAspect="1"/>
          </p:cNvPicPr>
          <p:nvPr/>
        </p:nvPicPr>
        <p:blipFill>
          <a:blip r:embed="rId2"/>
          <a:stretch>
            <a:fillRect/>
          </a:stretch>
        </p:blipFill>
        <p:spPr>
          <a:xfrm>
            <a:off x="1144427" y="2787138"/>
            <a:ext cx="3362986" cy="3278383"/>
          </a:xfrm>
          <a:prstGeom prst="rect">
            <a:avLst/>
          </a:prstGeom>
        </p:spPr>
      </p:pic>
      <p:pic>
        <p:nvPicPr>
          <p:cNvPr id="5" name="Picture 4" descr="Screen shot 2011-09-08 at 9.39.13 AM.png"/>
          <p:cNvPicPr>
            <a:picLocks noChangeAspect="1"/>
          </p:cNvPicPr>
          <p:nvPr/>
        </p:nvPicPr>
        <p:blipFill>
          <a:blip r:embed="rId3"/>
          <a:stretch>
            <a:fillRect/>
          </a:stretch>
        </p:blipFill>
        <p:spPr>
          <a:xfrm>
            <a:off x="4922400" y="3020637"/>
            <a:ext cx="3195841" cy="2393452"/>
          </a:xfrm>
          <a:prstGeom prst="rect">
            <a:avLst/>
          </a:prstGeom>
        </p:spPr>
      </p:pic>
    </p:spTree>
    <p:extLst>
      <p:ext uri="{BB962C8B-B14F-4D97-AF65-F5344CB8AC3E}">
        <p14:creationId xmlns:p14="http://schemas.microsoft.com/office/powerpoint/2010/main" val="306198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Head</a:t>
            </a:r>
            <a:endParaRPr lang="en-US" dirty="0"/>
          </a:p>
        </p:txBody>
      </p:sp>
      <p:sp>
        <p:nvSpPr>
          <p:cNvPr id="3" name="Content Placeholder 2"/>
          <p:cNvSpPr>
            <a:spLocks noGrp="1"/>
          </p:cNvSpPr>
          <p:nvPr>
            <p:ph idx="1"/>
          </p:nvPr>
        </p:nvSpPr>
        <p:spPr/>
        <p:txBody>
          <a:bodyPr/>
          <a:lstStyle/>
          <a:p>
            <a:r>
              <a:rPr lang="en-US" dirty="0" smtClean="0"/>
              <a:t>Bernoulli’s Equation</a:t>
            </a:r>
          </a:p>
          <a:p>
            <a:endParaRPr lang="en-US" dirty="0" smtClean="0"/>
          </a:p>
          <a:p>
            <a:endParaRPr lang="en-US" dirty="0" smtClean="0"/>
          </a:p>
          <a:p>
            <a:r>
              <a:rPr lang="en-US" dirty="0" smtClean="0"/>
              <a:t>Hydrostatic Pressure</a:t>
            </a:r>
          </a:p>
          <a:p>
            <a:endParaRPr lang="en-US" dirty="0" smtClean="0"/>
          </a:p>
          <a:p>
            <a:pPr>
              <a:buNone/>
            </a:pPr>
            <a:endParaRPr lang="en-US" dirty="0"/>
          </a:p>
        </p:txBody>
      </p:sp>
      <p:graphicFrame>
        <p:nvGraphicFramePr>
          <p:cNvPr id="50178" name="Object 2"/>
          <p:cNvGraphicFramePr>
            <a:graphicFrameLocks noChangeAspect="1"/>
          </p:cNvGraphicFramePr>
          <p:nvPr/>
        </p:nvGraphicFramePr>
        <p:xfrm>
          <a:off x="2663222" y="2733599"/>
          <a:ext cx="3149261" cy="1052156"/>
        </p:xfrm>
        <a:graphic>
          <a:graphicData uri="http://schemas.openxmlformats.org/presentationml/2006/ole">
            <mc:AlternateContent xmlns:mc="http://schemas.openxmlformats.org/markup-compatibility/2006">
              <mc:Choice xmlns:v="urn:schemas-microsoft-com:vml" Requires="v">
                <p:oleObj spid="_x0000_s50218" name="Equation" r:id="rId3" imgW="1244600" imgH="419100" progId="Equation.3">
                  <p:embed/>
                </p:oleObj>
              </mc:Choice>
              <mc:Fallback>
                <p:oleObj name="Equation" r:id="rId3" imgW="12446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22" y="2733599"/>
                        <a:ext cx="3149261" cy="1052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79" name="Object 3"/>
          <p:cNvGraphicFramePr>
            <a:graphicFrameLocks noChangeAspect="1"/>
          </p:cNvGraphicFramePr>
          <p:nvPr/>
        </p:nvGraphicFramePr>
        <p:xfrm>
          <a:off x="3241675" y="5160963"/>
          <a:ext cx="1990725" cy="446087"/>
        </p:xfrm>
        <a:graphic>
          <a:graphicData uri="http://schemas.openxmlformats.org/presentationml/2006/ole">
            <mc:AlternateContent xmlns:mc="http://schemas.openxmlformats.org/markup-compatibility/2006">
              <mc:Choice xmlns:v="urn:schemas-microsoft-com:vml" Requires="v">
                <p:oleObj spid="_x0000_s50219" name="Equation" r:id="rId5" imgW="787400" imgH="177800" progId="Equation.3">
                  <p:embed/>
                </p:oleObj>
              </mc:Choice>
              <mc:Fallback>
                <p:oleObj name="Equation" r:id="rId5" imgW="7874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675" y="5160963"/>
                        <a:ext cx="1990725"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Head</a:t>
            </a:r>
            <a:endParaRPr lang="en-US" dirty="0"/>
          </a:p>
        </p:txBody>
      </p:sp>
      <p:sp>
        <p:nvSpPr>
          <p:cNvPr id="3" name="Content Placeholder 2"/>
          <p:cNvSpPr>
            <a:spLocks noGrp="1"/>
          </p:cNvSpPr>
          <p:nvPr>
            <p:ph idx="1"/>
          </p:nvPr>
        </p:nvSpPr>
        <p:spPr/>
        <p:txBody>
          <a:bodyPr>
            <a:normAutofit lnSpcReduction="10000"/>
          </a:bodyPr>
          <a:lstStyle/>
          <a:p>
            <a:r>
              <a:rPr lang="en-US" dirty="0" smtClean="0"/>
              <a:t>Total Hydraulic Head (drop velocity – why?)</a:t>
            </a:r>
          </a:p>
          <a:p>
            <a:pPr>
              <a:buNone/>
            </a:pPr>
            <a:r>
              <a:rPr lang="en-US" dirty="0" smtClean="0"/>
              <a:t>	</a:t>
            </a:r>
            <a:br>
              <a:rPr lang="en-US" dirty="0" smtClean="0"/>
            </a:br>
            <a:r>
              <a:rPr lang="en-US" dirty="0" smtClean="0"/>
              <a:t>			    Or</a:t>
            </a:r>
          </a:p>
          <a:p>
            <a:pPr>
              <a:buNone/>
            </a:pPr>
            <a:endParaRPr lang="en-US" dirty="0" smtClean="0"/>
          </a:p>
          <a:p>
            <a:r>
              <a:rPr lang="en-US" dirty="0" smtClean="0"/>
              <a:t>Force Potential </a:t>
            </a:r>
            <a:br>
              <a:rPr lang="en-US" dirty="0" smtClean="0"/>
            </a:br>
            <a:r>
              <a:rPr lang="en-US" dirty="0" smtClean="0"/>
              <a:t>(driver)</a:t>
            </a:r>
          </a:p>
          <a:p>
            <a:r>
              <a:rPr lang="en-US" dirty="0" smtClean="0"/>
              <a:t>Bernoulli’s equation suggests this should be constant, but clearly it is not – what’s going on?</a:t>
            </a:r>
          </a:p>
          <a:p>
            <a:pPr>
              <a:buNone/>
            </a:pPr>
            <a:endParaRPr lang="en-US" dirty="0"/>
          </a:p>
        </p:txBody>
      </p:sp>
      <p:graphicFrame>
        <p:nvGraphicFramePr>
          <p:cNvPr id="50178" name="Object 2"/>
          <p:cNvGraphicFramePr>
            <a:graphicFrameLocks noChangeAspect="1"/>
          </p:cNvGraphicFramePr>
          <p:nvPr/>
        </p:nvGraphicFramePr>
        <p:xfrm>
          <a:off x="1690687" y="2765425"/>
          <a:ext cx="1703388" cy="987425"/>
        </p:xfrm>
        <a:graphic>
          <a:graphicData uri="http://schemas.openxmlformats.org/presentationml/2006/ole">
            <mc:AlternateContent xmlns:mc="http://schemas.openxmlformats.org/markup-compatibility/2006">
              <mc:Choice xmlns:v="urn:schemas-microsoft-com:vml" Requires="v">
                <p:oleObj spid="_x0000_s51260" name="Equation" r:id="rId3" imgW="673100" imgH="393700" progId="Equation.3">
                  <p:embed/>
                </p:oleObj>
              </mc:Choice>
              <mc:Fallback>
                <p:oleObj name="Equation" r:id="rId3" imgW="6731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87" y="2765425"/>
                        <a:ext cx="1703388"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nvGraphicFramePr>
        <p:xfrm>
          <a:off x="4968875" y="2975042"/>
          <a:ext cx="1574800" cy="446088"/>
        </p:xfrm>
        <a:graphic>
          <a:graphicData uri="http://schemas.openxmlformats.org/presentationml/2006/ole">
            <mc:AlternateContent xmlns:mc="http://schemas.openxmlformats.org/markup-compatibility/2006">
              <mc:Choice xmlns:v="urn:schemas-microsoft-com:vml" Requires="v">
                <p:oleObj spid="_x0000_s51261" name="Equation" r:id="rId5" imgW="622300" imgH="177800" progId="Equation.3">
                  <p:embed/>
                </p:oleObj>
              </mc:Choice>
              <mc:Fallback>
                <p:oleObj name="Equation" r:id="rId5" imgW="622300" imgH="1778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875" y="2975042"/>
                        <a:ext cx="157480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3695700" y="4301605"/>
          <a:ext cx="1092200" cy="446088"/>
        </p:xfrm>
        <a:graphic>
          <a:graphicData uri="http://schemas.openxmlformats.org/presentationml/2006/ole">
            <mc:AlternateContent xmlns:mc="http://schemas.openxmlformats.org/markup-compatibility/2006">
              <mc:Choice xmlns:v="urn:schemas-microsoft-com:vml" Requires="v">
                <p:oleObj spid="_x0000_s51262" name="Equation" r:id="rId7" imgW="431800" imgH="177800" progId="Equation.3">
                  <p:embed/>
                </p:oleObj>
              </mc:Choice>
              <mc:Fallback>
                <p:oleObj name="Equation" r:id="rId7" imgW="431800" imgH="1778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700" y="4301605"/>
                        <a:ext cx="1092200" cy="446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measure it?</a:t>
            </a:r>
            <a:endParaRPr lang="en-US" dirty="0"/>
          </a:p>
        </p:txBody>
      </p:sp>
      <p:sp>
        <p:nvSpPr>
          <p:cNvPr id="3" name="Content Placeholder 2"/>
          <p:cNvSpPr>
            <a:spLocks noGrp="1"/>
          </p:cNvSpPr>
          <p:nvPr>
            <p:ph idx="1"/>
          </p:nvPr>
        </p:nvSpPr>
        <p:spPr/>
        <p:txBody>
          <a:bodyPr/>
          <a:lstStyle/>
          <a:p>
            <a:r>
              <a:rPr lang="en-US" dirty="0" err="1" smtClean="0"/>
              <a:t>Piezometer</a:t>
            </a:r>
            <a:endParaRPr lang="en-US" dirty="0" smtClean="0"/>
          </a:p>
          <a:p>
            <a:endParaRPr lang="en-US" dirty="0" smtClean="0"/>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5327205" y="3055976"/>
            <a:ext cx="3606800" cy="2247900"/>
          </a:xfrm>
          <a:prstGeom prst="rect">
            <a:avLst/>
          </a:prstGeom>
        </p:spPr>
      </p:pic>
      <p:pic>
        <p:nvPicPr>
          <p:cNvPr id="5" name="Picture 4" descr="Screen shot 2011-09-08 at 9.32.54 AM.png"/>
          <p:cNvPicPr>
            <a:picLocks noChangeAspect="1"/>
          </p:cNvPicPr>
          <p:nvPr/>
        </p:nvPicPr>
        <p:blipFill>
          <a:blip r:embed="rId3"/>
          <a:stretch>
            <a:fillRect/>
          </a:stretch>
        </p:blipFill>
        <p:spPr>
          <a:xfrm>
            <a:off x="900113" y="3026773"/>
            <a:ext cx="3702607" cy="22771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1-09-08 at 9.33.46 AM.png"/>
          <p:cNvPicPr>
            <a:picLocks noGrp="1" noChangeAspect="1"/>
          </p:cNvPicPr>
          <p:nvPr>
            <p:ph idx="1"/>
          </p:nvPr>
        </p:nvPicPr>
        <p:blipFill>
          <a:blip r:embed="rId2"/>
          <a:srcRect l="-37681" r="-37681"/>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Validity and Applicability of Darcy’s Law</a:t>
            </a:r>
            <a:endParaRPr lang="en-US" dirty="0"/>
          </a:p>
        </p:txBody>
      </p:sp>
      <p:sp>
        <p:nvSpPr>
          <p:cNvPr id="3" name="Content Placeholder 2"/>
          <p:cNvSpPr>
            <a:spLocks noGrp="1"/>
          </p:cNvSpPr>
          <p:nvPr>
            <p:ph idx="1"/>
          </p:nvPr>
        </p:nvSpPr>
        <p:spPr/>
        <p:txBody>
          <a:bodyPr/>
          <a:lstStyle/>
          <a:p>
            <a:r>
              <a:rPr lang="en-US" dirty="0" smtClean="0"/>
              <a:t>Reynolds Number</a:t>
            </a:r>
          </a:p>
          <a:p>
            <a:endParaRPr lang="en-US" dirty="0" smtClean="0"/>
          </a:p>
          <a:p>
            <a:pPr lvl="1"/>
            <a:r>
              <a:rPr lang="en-US" dirty="0" smtClean="0"/>
              <a:t>Re = (</a:t>
            </a:r>
            <a:r>
              <a:rPr lang="en-US" dirty="0" err="1" smtClean="0">
                <a:latin typeface="Symbol" charset="2"/>
                <a:cs typeface="Symbol" charset="2"/>
              </a:rPr>
              <a:t>r</a:t>
            </a:r>
            <a:r>
              <a:rPr lang="en-US" dirty="0" err="1" smtClean="0"/>
              <a:t>vd/</a:t>
            </a:r>
            <a:r>
              <a:rPr lang="en-US" dirty="0" err="1" smtClean="0">
                <a:latin typeface="Symbol" charset="2"/>
                <a:cs typeface="Symbol" charset="2"/>
              </a:rPr>
              <a:t>m</a:t>
            </a:r>
            <a:r>
              <a:rPr lang="en-US" dirty="0" smtClean="0"/>
              <a:t>) </a:t>
            </a:r>
          </a:p>
          <a:p>
            <a:pPr lvl="1"/>
            <a:endParaRPr lang="en-US" dirty="0" smtClean="0"/>
          </a:p>
          <a:p>
            <a:pPr lvl="2"/>
            <a:r>
              <a:rPr lang="en-US" dirty="0" err="1" smtClean="0">
                <a:latin typeface="Symbol" charset="2"/>
                <a:cs typeface="Symbol" charset="2"/>
              </a:rPr>
              <a:t>r</a:t>
            </a:r>
            <a:r>
              <a:rPr lang="en-US" dirty="0" smtClean="0">
                <a:latin typeface="Symbol" charset="2"/>
                <a:cs typeface="Symbol" charset="2"/>
              </a:rPr>
              <a:t> </a:t>
            </a:r>
            <a:r>
              <a:rPr lang="en-US" dirty="0" smtClean="0"/>
              <a:t>– density</a:t>
            </a:r>
          </a:p>
          <a:p>
            <a:pPr lvl="2"/>
            <a:r>
              <a:rPr lang="en-US" dirty="0" smtClean="0"/>
              <a:t>v – velocity</a:t>
            </a:r>
          </a:p>
          <a:p>
            <a:pPr lvl="2"/>
            <a:r>
              <a:rPr lang="en-US" dirty="0" err="1" smtClean="0"/>
              <a:t>d</a:t>
            </a:r>
            <a:r>
              <a:rPr lang="en-US" dirty="0" smtClean="0"/>
              <a:t> – characteristic distance</a:t>
            </a:r>
          </a:p>
          <a:p>
            <a:pPr lvl="2"/>
            <a:r>
              <a:rPr lang="en-US" dirty="0" err="1" smtClean="0">
                <a:latin typeface="Symbol" charset="2"/>
                <a:cs typeface="Symbol" charset="2"/>
              </a:rPr>
              <a:t>m</a:t>
            </a:r>
            <a:r>
              <a:rPr lang="en-US" dirty="0" smtClean="0"/>
              <a:t>- viscosity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Equations of Flow – Confined Aquifers</a:t>
            </a:r>
            <a:endParaRPr lang="en-US" dirty="0"/>
          </a:p>
        </p:txBody>
      </p:sp>
      <p:sp>
        <p:nvSpPr>
          <p:cNvPr id="3" name="Content Placeholder 2"/>
          <p:cNvSpPr>
            <a:spLocks noGrp="1"/>
          </p:cNvSpPr>
          <p:nvPr>
            <p:ph idx="1"/>
          </p:nvPr>
        </p:nvSpPr>
        <p:spPr/>
        <p:txBody>
          <a:bodyPr/>
          <a:lstStyle/>
          <a:p>
            <a:r>
              <a:rPr lang="en-US" dirty="0" smtClean="0"/>
              <a:t>Combine Darcy’s Law and Conservation of Mass</a:t>
            </a:r>
          </a:p>
          <a:p>
            <a:r>
              <a:rPr lang="en-US" dirty="0" smtClean="0"/>
              <a:t> (Derivation on Pages  126-128 of Fetter)</a:t>
            </a:r>
          </a:p>
          <a:p>
            <a:r>
              <a:rPr lang="en-US" dirty="0" smtClean="0"/>
              <a:t>Governing Equation</a:t>
            </a:r>
          </a:p>
          <a:p>
            <a:pPr>
              <a:buNone/>
            </a:pPr>
            <a:endParaRPr lang="en-US" dirty="0" smtClean="0">
              <a:solidFill>
                <a:srgbClr val="FF0000"/>
              </a:solidFill>
            </a:endParaRPr>
          </a:p>
          <a:p>
            <a:r>
              <a:rPr lang="en-US" dirty="0" err="1" smtClean="0">
                <a:solidFill>
                  <a:srgbClr val="FF0000"/>
                </a:solidFill>
              </a:rPr>
              <a:t>Transmissivity</a:t>
            </a:r>
            <a:r>
              <a:rPr lang="en-US" dirty="0" smtClean="0">
                <a:solidFill>
                  <a:srgbClr val="FF0000"/>
                </a:solidFill>
              </a:rPr>
              <a:t> (average over </a:t>
            </a:r>
            <a:r>
              <a:rPr lang="en-US" dirty="0" err="1" smtClean="0">
                <a:solidFill>
                  <a:srgbClr val="FF0000"/>
                </a:solidFill>
              </a:rPr>
              <a:t>z</a:t>
            </a:r>
            <a:r>
              <a:rPr lang="en-US" dirty="0" smtClean="0">
                <a:solidFill>
                  <a:srgbClr val="FF0000"/>
                </a:solidFill>
              </a:rPr>
              <a:t> direction)</a:t>
            </a:r>
          </a:p>
          <a:p>
            <a:pPr>
              <a:buNone/>
            </a:pPr>
            <a:endParaRPr lang="en-US" dirty="0"/>
          </a:p>
        </p:txBody>
      </p:sp>
      <p:graphicFrame>
        <p:nvGraphicFramePr>
          <p:cNvPr id="44034" name="Object 2"/>
          <p:cNvGraphicFramePr>
            <a:graphicFrameLocks noChangeAspect="1"/>
          </p:cNvGraphicFramePr>
          <p:nvPr/>
        </p:nvGraphicFramePr>
        <p:xfrm>
          <a:off x="3357563" y="3875088"/>
          <a:ext cx="2344737" cy="892175"/>
        </p:xfrm>
        <a:graphic>
          <a:graphicData uri="http://schemas.openxmlformats.org/presentationml/2006/ole">
            <mc:AlternateContent xmlns:mc="http://schemas.openxmlformats.org/markup-compatibility/2006">
              <mc:Choice xmlns:v="urn:schemas-microsoft-com:vml" Requires="v">
                <p:oleObj spid="_x0000_s44074" name="Equation" r:id="rId3" imgW="927100" imgH="355600" progId="Equation.3">
                  <p:embed/>
                </p:oleObj>
              </mc:Choice>
              <mc:Fallback>
                <p:oleObj name="Equation" r:id="rId3" imgW="9271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3875088"/>
                        <a:ext cx="2344737"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5" name="Object 3"/>
          <p:cNvGraphicFramePr>
            <a:graphicFrameLocks noChangeAspect="1"/>
          </p:cNvGraphicFramePr>
          <p:nvPr/>
        </p:nvGraphicFramePr>
        <p:xfrm>
          <a:off x="3236913" y="5316538"/>
          <a:ext cx="2892425" cy="892175"/>
        </p:xfrm>
        <a:graphic>
          <a:graphicData uri="http://schemas.openxmlformats.org/presentationml/2006/ole">
            <mc:AlternateContent xmlns:mc="http://schemas.openxmlformats.org/markup-compatibility/2006">
              <mc:Choice xmlns:v="urn:schemas-microsoft-com:vml" Requires="v">
                <p:oleObj spid="_x0000_s44075" name="Equation" r:id="rId5" imgW="1143000" imgH="355600" progId="Equation.3">
                  <p:embed/>
                </p:oleObj>
              </mc:Choice>
              <mc:Fallback>
                <p:oleObj name="Equation" r:id="rId5" imgW="1143000" imgH="355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913" y="5316538"/>
                        <a:ext cx="2892425"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Unconfined Aquifers</a:t>
            </a:r>
            <a:endParaRPr lang="en-US" dirty="0"/>
          </a:p>
        </p:txBody>
      </p:sp>
      <p:sp>
        <p:nvSpPr>
          <p:cNvPr id="3" name="Content Placeholder 2"/>
          <p:cNvSpPr>
            <a:spLocks noGrp="1"/>
          </p:cNvSpPr>
          <p:nvPr>
            <p:ph idx="1"/>
          </p:nvPr>
        </p:nvSpPr>
        <p:spPr/>
        <p:txBody>
          <a:bodyPr/>
          <a:lstStyle/>
          <a:p>
            <a:r>
              <a:rPr lang="en-US" dirty="0" smtClean="0"/>
              <a:t>Without a confining upper layer the governing equation changes a little</a:t>
            </a:r>
          </a:p>
          <a:p>
            <a:r>
              <a:rPr lang="en-US" dirty="0" err="1" smtClean="0"/>
              <a:t>Boussinesq</a:t>
            </a:r>
            <a:r>
              <a:rPr lang="en-US" dirty="0" smtClean="0"/>
              <a:t> Equation </a:t>
            </a:r>
          </a:p>
          <a:p>
            <a:endParaRPr lang="en-US" dirty="0" smtClean="0"/>
          </a:p>
          <a:p>
            <a:endParaRPr lang="en-US" dirty="0" smtClean="0"/>
          </a:p>
          <a:p>
            <a:r>
              <a:rPr lang="en-US" dirty="0" smtClean="0"/>
              <a:t>What makes this equation so difficult to deal with?</a:t>
            </a:r>
          </a:p>
          <a:p>
            <a:endParaRPr lang="en-US" dirty="0" smtClean="0"/>
          </a:p>
        </p:txBody>
      </p:sp>
      <p:graphicFrame>
        <p:nvGraphicFramePr>
          <p:cNvPr id="45058" name="Object 2"/>
          <p:cNvGraphicFramePr>
            <a:graphicFrameLocks noChangeAspect="1"/>
          </p:cNvGraphicFramePr>
          <p:nvPr/>
        </p:nvGraphicFramePr>
        <p:xfrm>
          <a:off x="1928813" y="3763963"/>
          <a:ext cx="5202237" cy="1116012"/>
        </p:xfrm>
        <a:graphic>
          <a:graphicData uri="http://schemas.openxmlformats.org/presentationml/2006/ole">
            <mc:AlternateContent xmlns:mc="http://schemas.openxmlformats.org/markup-compatibility/2006">
              <mc:Choice xmlns:v="urn:schemas-microsoft-com:vml" Requires="v">
                <p:oleObj spid="_x0000_s45081" name="Equation" r:id="rId3" imgW="2057400" imgH="444500" progId="Equation.3">
                  <p:embed/>
                </p:oleObj>
              </mc:Choice>
              <mc:Fallback>
                <p:oleObj name="Equation" r:id="rId3" imgW="20574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3763963"/>
                        <a:ext cx="5202237" cy="1116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5062</TotalTime>
  <Words>598</Words>
  <Application>Microsoft Macintosh PowerPoint</Application>
  <PresentationFormat>On-screen Show (4:3)</PresentationFormat>
  <Paragraphs>109</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Capital</vt:lpstr>
      <vt:lpstr>Equation</vt:lpstr>
      <vt:lpstr>Principles of Groundwater Flow</vt:lpstr>
      <vt:lpstr>Hydraulic Head</vt:lpstr>
      <vt:lpstr>Hydraulic Head</vt:lpstr>
      <vt:lpstr>Hydraulic Head</vt:lpstr>
      <vt:lpstr>How to measure it?</vt:lpstr>
      <vt:lpstr>PowerPoint Presentation</vt:lpstr>
      <vt:lpstr>Validity and Applicability of Darcy’s Law</vt:lpstr>
      <vt:lpstr>Equations of Flow – Confined Aquifers</vt:lpstr>
      <vt:lpstr>Unconfined Aquifers</vt:lpstr>
      <vt:lpstr>Direction of Groundwater Flow</vt:lpstr>
      <vt:lpstr>Steady Flow in  Confined Aquifer</vt:lpstr>
      <vt:lpstr>Steady Flow in  Confined Aquifer</vt:lpstr>
      <vt:lpstr>Steady Flow in an Unconfined A quifer</vt:lpstr>
      <vt:lpstr>Steady Flow in an Unconfined A quifer</vt:lpstr>
      <vt:lpstr>Groundwater Divides</vt:lpstr>
      <vt:lpstr>Groundwater Divides</vt:lpstr>
      <vt:lpstr>Groundwater Divides</vt:lpstr>
      <vt:lpstr>Groundwater Divides</vt:lpstr>
      <vt:lpstr>Groundwater Divides</vt:lpstr>
      <vt:lpstr>What about 2-d steady state</vt:lpstr>
      <vt:lpstr>What about 2-d steady state</vt:lpstr>
      <vt:lpstr>Sample Problem</vt:lpstr>
      <vt:lpstr>Final Test</vt:lpstr>
      <vt:lpstr>Final Test</vt:lpstr>
      <vt:lpstr>Direction of Groundwater Flow</vt:lpstr>
      <vt:lpstr>Direction of Groundwater Flow</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Groundwater Flow</dc:title>
  <dc:creator>Didio</dc:creator>
  <cp:lastModifiedBy>Didio</cp:lastModifiedBy>
  <cp:revision>52</cp:revision>
  <dcterms:created xsi:type="dcterms:W3CDTF">2011-09-20T14:27:14Z</dcterms:created>
  <dcterms:modified xsi:type="dcterms:W3CDTF">2014-09-25T13:05:46Z</dcterms:modified>
</cp:coreProperties>
</file>