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84" r:id="rId18"/>
    <p:sldId id="273" r:id="rId19"/>
    <p:sldId id="272" r:id="rId20"/>
    <p:sldId id="274" r:id="rId21"/>
    <p:sldId id="275" r:id="rId22"/>
    <p:sldId id="277" r:id="rId23"/>
    <p:sldId id="278" r:id="rId24"/>
    <p:sldId id="276" r:id="rId25"/>
    <p:sldId id="279" r:id="rId26"/>
    <p:sldId id="280" r:id="rId27"/>
    <p:sldId id="281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-2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AE508-01BE-E041-8A3D-2BE945B166D0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290D-E767-F047-9CCC-34698A7AD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78EDB-85C6-1C43-B233-4FB3465DE4CE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CFAA-E432-3D4E-ACD2-2C14627A7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Derive on blackboard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9A17-A18A-AE40-B726-22984BAD0F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3C0A-799B-C44D-B7D6-F438E944CBE8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5.e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8.emf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4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5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Multiphase Flows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Vadose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Pressure </a:t>
            </a:r>
            <a:r>
              <a:rPr lang="en-US" dirty="0" err="1" smtClean="0"/>
              <a:t>vs</a:t>
            </a:r>
            <a:r>
              <a:rPr lang="en-US" dirty="0" smtClean="0"/>
              <a:t>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Wetting (</a:t>
            </a:r>
            <a:r>
              <a:rPr lang="en-US" dirty="0" err="1" smtClean="0"/>
              <a:t>Imbibition</a:t>
            </a:r>
            <a:r>
              <a:rPr lang="en-US" dirty="0" smtClean="0"/>
              <a:t>) and </a:t>
            </a:r>
            <a:br>
              <a:rPr lang="en-US" dirty="0" smtClean="0"/>
            </a:br>
            <a:r>
              <a:rPr lang="en-US" dirty="0" smtClean="0"/>
              <a:t>Drying (drainage) </a:t>
            </a:r>
          </a:p>
          <a:p>
            <a:endParaRPr lang="en-US" dirty="0" smtClean="0"/>
          </a:p>
          <a:p>
            <a:r>
              <a:rPr lang="en-US" dirty="0" smtClean="0"/>
              <a:t>Helps identify thresholds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48" y="2017702"/>
            <a:ext cx="3636992" cy="43024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would like to keep using Darcy’s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 </a:t>
            </a:r>
          </a:p>
          <a:p>
            <a:endParaRPr lang="en-US" dirty="0" smtClean="0"/>
          </a:p>
          <a:p>
            <a:r>
              <a:rPr lang="en-US" dirty="0" smtClean="0"/>
              <a:t>Let us introduce the idea of relative permeability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would this relative permeability look like?</a:t>
            </a:r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054350" y="2174875"/>
          <a:ext cx="16144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Equation" r:id="rId3" imgW="723900" imgH="381000" progId="Equation.3">
                  <p:embed/>
                </p:oleObj>
              </mc:Choice>
              <mc:Fallback>
                <p:oleObj name="Equation" r:id="rId3" imgW="7239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174875"/>
                        <a:ext cx="161448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940050" y="4297363"/>
          <a:ext cx="2151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Equation" r:id="rId5" imgW="965200" imgH="444500" progId="Equation.3">
                  <p:embed/>
                </p:oleObj>
              </mc:Choice>
              <mc:Fallback>
                <p:oleObj name="Equation" r:id="rId5" imgW="9652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4297363"/>
                        <a:ext cx="2151063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Permeability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1760708"/>
            <a:ext cx="53213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NAPL relative </a:t>
            </a:r>
            <a:r>
              <a:rPr lang="en-US" dirty="0" err="1" smtClean="0"/>
              <a:t>Permability</a:t>
            </a:r>
            <a:endParaRPr lang="en-US" dirty="0"/>
          </a:p>
        </p:txBody>
      </p:sp>
      <p:pic>
        <p:nvPicPr>
          <p:cNvPr id="4" name="Content Placeholder 3" descr="Screen shot 2011-10-11 at 9.38.02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9477" r="-4947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Polynomial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Ignores irreducible saturations, but good insight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051399" y="3001963"/>
          <a:ext cx="11049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tion" r:id="rId3" imgW="495300" imgH="203200" progId="Equation.3">
                  <p:embed/>
                </p:oleObj>
              </mc:Choice>
              <mc:Fallback>
                <p:oleObj name="Equation" r:id="rId3" imgW="4953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399" y="3001963"/>
                        <a:ext cx="11049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4576763" y="3001963"/>
          <a:ext cx="1784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5" imgW="800100" imgH="203200" progId="Equation.3">
                  <p:embed/>
                </p:oleObj>
              </mc:Choice>
              <mc:Fallback>
                <p:oleObj name="Equation" r:id="rId5" imgW="800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001963"/>
                        <a:ext cx="17843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5114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 a multiphase with the following 2 fluid components of identical viscosity and the following relationships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Assume a constant capillary pressure (Buckley-</a:t>
            </a:r>
            <a:r>
              <a:rPr lang="en-US" dirty="0" err="1" smtClean="0"/>
              <a:t>Leverett</a:t>
            </a:r>
            <a:r>
              <a:rPr lang="en-US" dirty="0" smtClean="0"/>
              <a:t> approximation)</a:t>
            </a:r>
          </a:p>
          <a:p>
            <a:r>
              <a:rPr lang="en-US" dirty="0" smtClean="0"/>
              <a:t>The pressure gradient in fluid 1 is -10 Pa/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What is the pressure gradient in fluid 2</a:t>
            </a:r>
          </a:p>
          <a:p>
            <a:r>
              <a:rPr lang="en-US" dirty="0" smtClean="0"/>
              <a:t>For saturation =0, 0.25, 0.5, 0.75 and 1 calculate the flow speeds of each phase and the sum of the two. Compare and </a:t>
            </a:r>
            <a:r>
              <a:rPr lang="en-US" dirty="0" smtClean="0"/>
              <a:t>discuss</a:t>
            </a:r>
          </a:p>
          <a:p>
            <a:r>
              <a:rPr lang="en-US" dirty="0" smtClean="0"/>
              <a:t>Take intrinsic permeability </a:t>
            </a:r>
            <a:r>
              <a:rPr lang="en-US" dirty="0" err="1" smtClean="0"/>
              <a:t>ki</a:t>
            </a:r>
            <a:r>
              <a:rPr lang="en-US" dirty="0" smtClean="0"/>
              <a:t>=0.001m^2. Fluid 1 is water; Fluid 2 is oil</a:t>
            </a:r>
            <a:endParaRPr 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895136"/>
              </p:ext>
            </p:extLst>
          </p:nvPr>
        </p:nvGraphicFramePr>
        <p:xfrm>
          <a:off x="2287588" y="2980341"/>
          <a:ext cx="10763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Equation" r:id="rId3" imgW="482600" imgH="203200" progId="Equation.3">
                  <p:embed/>
                </p:oleObj>
              </mc:Choice>
              <mc:Fallback>
                <p:oleObj name="Equation" r:id="rId3" imgW="482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2980341"/>
                        <a:ext cx="10763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03944"/>
              </p:ext>
            </p:extLst>
          </p:nvPr>
        </p:nvGraphicFramePr>
        <p:xfrm>
          <a:off x="4799250" y="2980341"/>
          <a:ext cx="1784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Equation" r:id="rId5" imgW="800100" imgH="203200" progId="Equation.3">
                  <p:embed/>
                </p:oleObj>
              </mc:Choice>
              <mc:Fallback>
                <p:oleObj name="Equation" r:id="rId5" imgW="800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250" y="2980341"/>
                        <a:ext cx="1784350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models for multiphase flow to relate capillary pressure to saturation and saturation to relative permeability</a:t>
            </a:r>
          </a:p>
          <a:p>
            <a:r>
              <a:rPr lang="en-US" dirty="0" smtClean="0"/>
              <a:t>If you are interested: </a:t>
            </a:r>
          </a:p>
          <a:p>
            <a:pPr lvl="1"/>
            <a:r>
              <a:rPr lang="en-US" dirty="0" smtClean="0"/>
              <a:t>Brooks Corey</a:t>
            </a:r>
          </a:p>
          <a:p>
            <a:pPr lvl="1"/>
            <a:r>
              <a:rPr lang="en-US" dirty="0" smtClean="0"/>
              <a:t>Van </a:t>
            </a:r>
            <a:r>
              <a:rPr lang="en-US" dirty="0" err="1" smtClean="0"/>
              <a:t>Genuchten</a:t>
            </a:r>
            <a:endParaRPr lang="en-US" dirty="0" smtClean="0"/>
          </a:p>
          <a:p>
            <a:pPr lvl="1"/>
            <a:r>
              <a:rPr lang="en-US" dirty="0" smtClean="0"/>
              <a:t>Gardner Model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45114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2 phase system of water and air. Assume air pressure is the same as atmospheric</a:t>
            </a:r>
          </a:p>
          <a:p>
            <a:r>
              <a:rPr lang="en-US" dirty="0" smtClean="0"/>
              <a:t>Assume capillary pressure-saturation relationship</a:t>
            </a:r>
          </a:p>
          <a:p>
            <a:endParaRPr lang="en-US" dirty="0" smtClean="0"/>
          </a:p>
          <a:p>
            <a:r>
              <a:rPr lang="en-US" dirty="0" smtClean="0"/>
              <a:t>At a given point it is measured that saturation varies linearly with depth from 0.5 to 1 over a range of 10 </a:t>
            </a:r>
            <a:r>
              <a:rPr lang="en-US" dirty="0" err="1" smtClean="0"/>
              <a:t>m</a:t>
            </a:r>
            <a:r>
              <a:rPr lang="en-US" dirty="0" smtClean="0"/>
              <a:t>. How does capillary pressure vary? </a:t>
            </a:r>
          </a:p>
          <a:p>
            <a:r>
              <a:rPr lang="en-US" dirty="0" smtClean="0"/>
              <a:t>Is there a flow of water in this system? If you assume a quadratic relative permeability saturation relationship can you say anything about it?</a:t>
            </a:r>
            <a:endParaRPr lang="en-US" baseline="30000" dirty="0" smtClean="0"/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3417888" y="3440113"/>
          <a:ext cx="13033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Equation" r:id="rId3" imgW="584200" imgH="215900" progId="Equation.3">
                  <p:embed/>
                </p:oleObj>
              </mc:Choice>
              <mc:Fallback>
                <p:oleObj name="Equation" r:id="rId3" imgW="5842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3440113"/>
                        <a:ext cx="1303337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Equations of Multiphase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Combining Conservation of Mass for Both phases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then have a variety of relationships to close all of this (saturation, relative permeability, capillary pressure)</a:t>
            </a:r>
            <a:endParaRPr lang="en-US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61203" y="2984500"/>
          <a:ext cx="40782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Equation" r:id="rId3" imgW="1828800" imgH="355600" progId="Equation.3">
                  <p:embed/>
                </p:oleObj>
              </mc:Choice>
              <mc:Fallback>
                <p:oleObj name="Equation" r:id="rId3" imgW="18288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03" y="2984500"/>
                        <a:ext cx="40782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4991100" y="2984500"/>
          <a:ext cx="39100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Equation" r:id="rId5" imgW="1752600" imgH="355600" progId="Equation.3">
                  <p:embed/>
                </p:oleObj>
              </mc:Choice>
              <mc:Fallback>
                <p:oleObj name="Equation" r:id="rId5" imgW="17526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984500"/>
                        <a:ext cx="391001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Vadose</a:t>
            </a:r>
            <a:r>
              <a:rPr lang="en-US" dirty="0" smtClean="0"/>
              <a:t> Zone – Richards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Air is immobile (attains equilibrium much faster than water) – p</a:t>
            </a:r>
            <a:r>
              <a:rPr lang="en-US" baseline="-25000" dirty="0" smtClean="0"/>
              <a:t>a</a:t>
            </a:r>
            <a:r>
              <a:rPr lang="en-US" dirty="0" smtClean="0"/>
              <a:t>=constant</a:t>
            </a:r>
          </a:p>
          <a:p>
            <a:pPr lvl="1"/>
            <a:r>
              <a:rPr lang="en-US" dirty="0" smtClean="0"/>
              <a:t>Air pressure is at equilibrium with the atmosphere, which mean constant=0</a:t>
            </a:r>
          </a:p>
          <a:p>
            <a:pPr lvl="1"/>
            <a:r>
              <a:rPr lang="en-US" dirty="0" smtClean="0"/>
              <a:t>Water is incompressible and of constant density</a:t>
            </a:r>
          </a:p>
          <a:p>
            <a:pPr lvl="1"/>
            <a:r>
              <a:rPr lang="en-US" dirty="0" smtClean="0"/>
              <a:t>Recall</a:t>
            </a:r>
            <a:endParaRPr lang="en-US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697457" y="5471318"/>
          <a:ext cx="40782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3" imgW="1828800" imgH="355600" progId="Equation.3">
                  <p:embed/>
                </p:oleObj>
              </mc:Choice>
              <mc:Fallback>
                <p:oleObj name="Equation" r:id="rId3" imgW="18288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457" y="5471318"/>
                        <a:ext cx="40782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Examples of Multiphase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Vadose</a:t>
            </a:r>
            <a:r>
              <a:rPr lang="en-US" dirty="0" smtClean="0"/>
              <a:t> Zone (Air and Water)</a:t>
            </a:r>
          </a:p>
          <a:p>
            <a:r>
              <a:rPr lang="en-US" dirty="0" smtClean="0"/>
              <a:t>Oil Reservoir (oil and water (saline/fresh) and maybe air/gas)</a:t>
            </a:r>
          </a:p>
          <a:p>
            <a:r>
              <a:rPr lang="en-US" dirty="0" smtClean="0"/>
              <a:t>Gas Reservoirs</a:t>
            </a:r>
          </a:p>
          <a:p>
            <a:r>
              <a:rPr lang="en-US" dirty="0" smtClean="0"/>
              <a:t>Geologic Carbon Sequestration</a:t>
            </a:r>
          </a:p>
          <a:p>
            <a:r>
              <a:rPr lang="en-US" dirty="0" smtClean="0"/>
              <a:t>NAPL contamination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68" y="7292"/>
            <a:ext cx="7770813" cy="1371600"/>
          </a:xfrm>
        </p:spPr>
        <p:txBody>
          <a:bodyPr/>
          <a:lstStyle/>
          <a:p>
            <a:r>
              <a:rPr lang="en-US" dirty="0" smtClean="0"/>
              <a:t>Combining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18" y="1816100"/>
            <a:ext cx="7770813" cy="5041900"/>
          </a:xfrm>
        </p:spPr>
        <p:txBody>
          <a:bodyPr/>
          <a:lstStyle/>
          <a:p>
            <a:r>
              <a:rPr lang="en-US" dirty="0" smtClean="0"/>
              <a:t>Richard’s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Needs to be supplemented by equations that relate saturation to tension and relative permeability/hydraulic conductivity</a:t>
            </a:r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93156" y="2541588"/>
          <a:ext cx="37099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Equation" r:id="rId3" imgW="1663700" imgH="368300" progId="Equation.3">
                  <p:embed/>
                </p:oleObj>
              </mc:Choice>
              <mc:Fallback>
                <p:oleObj name="Equation" r:id="rId3" imgW="16637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156" y="2541588"/>
                        <a:ext cx="37099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1899965" y="3087459"/>
            <a:ext cx="862175" cy="519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05539" y="3867068"/>
          <a:ext cx="11318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Equation" r:id="rId5" imgW="508000" imgH="177800" progId="Equation.3">
                  <p:embed/>
                </p:oleObj>
              </mc:Choice>
              <mc:Fallback>
                <p:oleObj name="Equation" r:id="rId5" imgW="508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39" y="3867068"/>
                        <a:ext cx="11318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3849287" y="3353662"/>
            <a:ext cx="570715" cy="278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4254" y="3870243"/>
            <a:ext cx="2947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Tension/suction</a:t>
            </a:r>
          </a:p>
          <a:p>
            <a:r>
              <a:rPr lang="en-US" dirty="0" smtClean="0"/>
              <a:t>Related to capillary pressure</a:t>
            </a:r>
            <a:endParaRPr lang="en-US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847930" y="4683125"/>
          <a:ext cx="14430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Equation" r:id="rId7" imgW="647700" imgH="177800" progId="Equation.3">
                  <p:embed/>
                </p:oleObj>
              </mc:Choice>
              <mc:Fallback>
                <p:oleObj name="Equation" r:id="rId7" imgW="6477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30" y="4683125"/>
                        <a:ext cx="144303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816429" y="4594225"/>
          <a:ext cx="14430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9" imgW="647700" imgH="393700" progId="Equation.3">
                  <p:embed/>
                </p:oleObj>
              </mc:Choice>
              <mc:Fallback>
                <p:oleObj name="Equation" r:id="rId9" imgW="6477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29" y="4594225"/>
                        <a:ext cx="1443038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6103143" y="3129940"/>
            <a:ext cx="1395742" cy="154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77788" y="3362325"/>
            <a:ext cx="85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Tension Based Version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Saturation Based Version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321570" y="4883200"/>
          <a:ext cx="39655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570" y="4883200"/>
                        <a:ext cx="3965575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825625" y="3032125"/>
          <a:ext cx="49561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Equation" r:id="rId5" imgW="2222500" imgH="368300" progId="Equation.3">
                  <p:embed/>
                </p:oleObj>
              </mc:Choice>
              <mc:Fallback>
                <p:oleObj name="Equation" r:id="rId5" imgW="22225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3032125"/>
                        <a:ext cx="49561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1742892"/>
          </a:xfrm>
        </p:spPr>
        <p:txBody>
          <a:bodyPr/>
          <a:lstStyle/>
          <a:p>
            <a:r>
              <a:rPr lang="en-US" dirty="0" smtClean="0"/>
              <a:t>Tension Based Version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113005" y="2373906"/>
          <a:ext cx="49561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3" imgW="2222500" imgH="368300" progId="Equation.3">
                  <p:embed/>
                </p:oleObj>
              </mc:Choice>
              <mc:Fallback>
                <p:oleObj name="Equation" r:id="rId3" imgW="22225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005" y="2373906"/>
                        <a:ext cx="49561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1-10-11 at 10.20.5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0" y="3411618"/>
            <a:ext cx="5895521" cy="2410381"/>
          </a:xfrm>
          <a:prstGeom prst="rect">
            <a:avLst/>
          </a:prstGeom>
        </p:spPr>
      </p:pic>
      <p:pic>
        <p:nvPicPr>
          <p:cNvPr id="8" name="Picture 7" descr="Screen shot 2011-10-11 at 10.20.4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00" y="3411617"/>
            <a:ext cx="3109993" cy="24103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3657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Saturation Based Version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442084" y="2389381"/>
          <a:ext cx="39655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084" y="2389381"/>
                        <a:ext cx="3965575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1-10-11 at 10.20.5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0" y="3411618"/>
            <a:ext cx="5895521" cy="2410381"/>
          </a:xfrm>
          <a:prstGeom prst="rect">
            <a:avLst/>
          </a:prstGeom>
        </p:spPr>
      </p:pic>
      <p:pic>
        <p:nvPicPr>
          <p:cNvPr id="8" name="Picture 7" descr="Screen shot 2011-10-11 at 10.20.40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01" y="3411618"/>
            <a:ext cx="2884823" cy="24103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Richards Equation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4820764"/>
          </a:xfrm>
        </p:spPr>
        <p:txBody>
          <a:bodyPr/>
          <a:lstStyle/>
          <a:p>
            <a:r>
              <a:rPr lang="en-US" dirty="0" smtClean="0"/>
              <a:t>Psi based form</a:t>
            </a:r>
          </a:p>
          <a:p>
            <a:pPr lvl="1"/>
            <a:r>
              <a:rPr lang="en-US" dirty="0" smtClean="0"/>
              <a:t>Since the equation can transition naturally between unsaturated and saturated there is no need to use different models between </a:t>
            </a:r>
            <a:r>
              <a:rPr lang="en-US" dirty="0" err="1" smtClean="0"/>
              <a:t>vadose</a:t>
            </a:r>
            <a:r>
              <a:rPr lang="en-US" dirty="0" smtClean="0"/>
              <a:t> and saturated zone</a:t>
            </a:r>
          </a:p>
          <a:p>
            <a:pPr lvl="1"/>
            <a:r>
              <a:rPr lang="en-US" dirty="0" smtClean="0"/>
              <a:t>Numerically conducive</a:t>
            </a:r>
          </a:p>
          <a:p>
            <a:pPr lvl="1"/>
            <a:r>
              <a:rPr lang="en-US" dirty="0" smtClean="0"/>
              <a:t>Nonlinear, which is bad</a:t>
            </a:r>
          </a:p>
          <a:p>
            <a:r>
              <a:rPr lang="en-US" dirty="0" smtClean="0"/>
              <a:t>The saturation based form </a:t>
            </a:r>
          </a:p>
          <a:p>
            <a:pPr lvl="1"/>
            <a:r>
              <a:rPr lang="en-US" dirty="0" smtClean="0"/>
              <a:t>partially linear (LHS)</a:t>
            </a:r>
          </a:p>
          <a:p>
            <a:pPr lvl="1"/>
            <a:r>
              <a:rPr lang="en-US" dirty="0" err="1" smtClean="0"/>
              <a:t>D(theta</a:t>
            </a:r>
            <a:r>
              <a:rPr lang="en-US" dirty="0" smtClean="0"/>
              <a:t>) is singular in certain regions making it difficult/impossible to connect zones</a:t>
            </a:r>
          </a:p>
          <a:p>
            <a:pPr lvl="1"/>
            <a:r>
              <a:rPr lang="en-US" dirty="0" smtClean="0"/>
              <a:t>Problematic for layered heterogeneous systems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 of Characterization -Saturation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Drying</a:t>
            </a:r>
          </a:p>
          <a:p>
            <a:r>
              <a:rPr lang="en-US" dirty="0" smtClean="0"/>
              <a:t>Electrical Resistance</a:t>
            </a:r>
          </a:p>
          <a:p>
            <a:r>
              <a:rPr lang="en-US" dirty="0" smtClean="0"/>
              <a:t>Neutron Scattering</a:t>
            </a:r>
          </a:p>
          <a:p>
            <a:r>
              <a:rPr lang="en-US" dirty="0" smtClean="0"/>
              <a:t>Gamma-ray absorption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 of Characterization -Suction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Tensiometers</a:t>
            </a:r>
            <a:endParaRPr lang="en-US" dirty="0" smtClean="0"/>
          </a:p>
          <a:p>
            <a:pPr lvl="1"/>
            <a:r>
              <a:rPr lang="en-US" dirty="0" smtClean="0"/>
              <a:t>A porous cup that is connected to a tube fully filled with water and a vacuum gauge attached</a:t>
            </a:r>
            <a:endParaRPr lang="en-US" dirty="0"/>
          </a:p>
        </p:txBody>
      </p:sp>
      <p:pic>
        <p:nvPicPr>
          <p:cNvPr id="4" name="Picture 3" descr="Screen shot 2011-10-11 at 10.26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12" y="3626746"/>
            <a:ext cx="6409259" cy="29970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Wetting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Steady State – Consider a horizontal column of an unsaturated soil. It is contact with water at </a:t>
            </a:r>
            <a:r>
              <a:rPr lang="en-US" sz="1800" dirty="0" err="1" smtClean="0"/>
              <a:t>x</a:t>
            </a:r>
            <a:r>
              <a:rPr lang="en-US" sz="1800" dirty="0" smtClean="0"/>
              <a:t>=0 and dry at the other end where </a:t>
            </a:r>
            <a:r>
              <a:rPr lang="en-US" sz="1800" dirty="0" err="1" smtClean="0"/>
              <a:t>x</a:t>
            </a:r>
            <a:r>
              <a:rPr lang="en-US" sz="1800" dirty="0" smtClean="0"/>
              <a:t>=L. What is the distribution of water in the soil?</a:t>
            </a:r>
            <a:endParaRPr lang="en-US" sz="1800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918050" y="3301908"/>
          <a:ext cx="39655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050" y="3301908"/>
                        <a:ext cx="39655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4196694" y="410312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1817" y="4089004"/>
            <a:ext cx="138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</a:p>
          <a:p>
            <a:r>
              <a:rPr lang="en-US" dirty="0" smtClean="0"/>
              <a:t>Steady State</a:t>
            </a:r>
          </a:p>
          <a:p>
            <a:r>
              <a:rPr lang="en-US" dirty="0" smtClean="0"/>
              <a:t>No sources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Wetting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Steady State – Consider a horizontal column of an unsaturated soil. It is contact with water at </a:t>
            </a:r>
            <a:r>
              <a:rPr lang="en-US" sz="1800" dirty="0" err="1" smtClean="0"/>
              <a:t>x</a:t>
            </a:r>
            <a:r>
              <a:rPr lang="en-US" sz="1800" dirty="0" smtClean="0"/>
              <a:t>=0 and dry at the other end where </a:t>
            </a:r>
            <a:r>
              <a:rPr lang="en-US" sz="1800" dirty="0" err="1" smtClean="0"/>
              <a:t>x</a:t>
            </a:r>
            <a:r>
              <a:rPr lang="en-US" sz="1800" dirty="0" smtClean="0"/>
              <a:t>=L. What is the distribution of water in the soil?</a:t>
            </a:r>
            <a:endParaRPr lang="en-US" sz="1800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463899" y="3268266"/>
          <a:ext cx="39655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99" y="3268266"/>
                        <a:ext cx="39655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4196694" y="410312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1817" y="4089004"/>
            <a:ext cx="138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</a:p>
          <a:p>
            <a:r>
              <a:rPr lang="en-US" dirty="0" smtClean="0"/>
              <a:t>Steady State</a:t>
            </a:r>
          </a:p>
          <a:p>
            <a:r>
              <a:rPr lang="en-US" dirty="0" smtClean="0"/>
              <a:t>No sources</a:t>
            </a:r>
            <a:endParaRPr lang="en-US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3946273" y="5388923"/>
          <a:ext cx="23510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273" y="5388923"/>
                        <a:ext cx="2351088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6539933" y="5327623"/>
          <a:ext cx="1784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9" name="Equation" r:id="rId7" imgW="800100" imgH="165100" progId="Equation.3">
                  <p:embed/>
                </p:oleObj>
              </mc:Choice>
              <mc:Fallback>
                <p:oleObj name="Equation" r:id="rId7" imgW="8001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933" y="5327623"/>
                        <a:ext cx="17843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6528480" y="5869935"/>
          <a:ext cx="1870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Equation" r:id="rId9" imgW="838200" imgH="177800" progId="Equation.3">
                  <p:embed/>
                </p:oleObj>
              </mc:Choice>
              <mc:Fallback>
                <p:oleObj name="Equation" r:id="rId9" imgW="838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480" y="5869935"/>
                        <a:ext cx="18700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Wetting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37" y="3616666"/>
            <a:ext cx="7770813" cy="3078373"/>
          </a:xfrm>
        </p:spPr>
        <p:txBody>
          <a:bodyPr/>
          <a:lstStyle/>
          <a:p>
            <a:r>
              <a:rPr lang="en-US" dirty="0" smtClean="0"/>
              <a:t>It is common to approximate </a:t>
            </a:r>
            <a:r>
              <a:rPr lang="en-US" dirty="0" err="1" smtClean="0"/>
              <a:t>D(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 as </a:t>
            </a:r>
            <a:r>
              <a:rPr lang="en-US" dirty="0" err="1" smtClean="0"/>
              <a:t>exp(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). Doing this the solution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notes you will find how to deal with a transient problem and vertical infiltration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320491" y="2272605"/>
          <a:ext cx="23510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3" imgW="1054100" imgH="393700" progId="Equation.3">
                  <p:embed/>
                </p:oleObj>
              </mc:Choice>
              <mc:Fallback>
                <p:oleObj name="Equation" r:id="rId3" imgW="1054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91" y="2272605"/>
                        <a:ext cx="2351088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5152815" y="2210692"/>
          <a:ext cx="1784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tion" r:id="rId5" imgW="800100" imgH="165100" progId="Equation.3">
                  <p:embed/>
                </p:oleObj>
              </mc:Choice>
              <mc:Fallback>
                <p:oleObj name="Equation" r:id="rId5" imgW="8001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815" y="2210692"/>
                        <a:ext cx="17843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5152815" y="2753617"/>
          <a:ext cx="1870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Equation" r:id="rId7" imgW="838200" imgH="177800" progId="Equation.3">
                  <p:embed/>
                </p:oleObj>
              </mc:Choice>
              <mc:Fallback>
                <p:oleObj name="Equation" r:id="rId7" imgW="8382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815" y="2753617"/>
                        <a:ext cx="18700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759435" y="4622109"/>
          <a:ext cx="38242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Equation" r:id="rId9" imgW="1714500" imgH="393700" progId="Equation.3">
                  <p:embed/>
                </p:oleObj>
              </mc:Choice>
              <mc:Fallback>
                <p:oleObj name="Equation" r:id="rId9" imgW="17145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435" y="4622109"/>
                        <a:ext cx="3824288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Saturation (component dependent)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Wettability</a:t>
            </a:r>
            <a:r>
              <a:rPr lang="en-US" dirty="0" smtClean="0"/>
              <a:t> – The tendency for one fluid to be attracted to a surface in preference to another</a:t>
            </a:r>
          </a:p>
          <a:p>
            <a:r>
              <a:rPr lang="en-US" dirty="0" smtClean="0"/>
              <a:t>Immiscible – when a fluid-fluid interface separates two fluids that cannot mix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7620" y="2961328"/>
          <a:ext cx="1725394" cy="39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774700" imgH="177800" progId="Equation.3">
                  <p:embed/>
                </p:oleObj>
              </mc:Choice>
              <mc:Fallback>
                <p:oleObj name="Equation" r:id="rId3" imgW="774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620" y="2961328"/>
                        <a:ext cx="1725394" cy="395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</a:t>
            </a:r>
            <a:r>
              <a:rPr lang="en-US" dirty="0" err="1" smtClean="0"/>
              <a:t>Ampt</a:t>
            </a:r>
            <a:r>
              <a:rPr lang="en-US" dirty="0" smtClean="0"/>
              <a:t> Model for 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4031"/>
            <a:ext cx="7770813" cy="4701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Approximate the shape of the wetting front with a step function </a:t>
            </a:r>
          </a:p>
          <a:p>
            <a:r>
              <a:rPr lang="en-US" dirty="0" smtClean="0"/>
              <a:t>Let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f</a:t>
            </a:r>
            <a:r>
              <a:rPr lang="en-US" dirty="0" err="1" smtClean="0"/>
              <a:t>(t</a:t>
            </a:r>
            <a:r>
              <a:rPr lang="en-US" dirty="0" smtClean="0"/>
              <a:t>) be the position of the wetting front at time </a:t>
            </a:r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r>
              <a:rPr lang="en-US" dirty="0" smtClean="0"/>
              <a:t>=</a:t>
            </a:r>
            <a:r>
              <a:rPr lang="en-US" dirty="0" err="1" smtClean="0">
                <a:latin typeface="Symbol" charset="2"/>
                <a:cs typeface="Symbol" charset="2"/>
              </a:rPr>
              <a:t>y</a:t>
            </a:r>
            <a:r>
              <a:rPr lang="en-US" baseline="-25000" dirty="0" err="1" smtClean="0"/>
              <a:t>f</a:t>
            </a:r>
            <a:r>
              <a:rPr lang="en-US" dirty="0" err="1" smtClean="0"/>
              <a:t>+z</a:t>
            </a:r>
            <a:r>
              <a:rPr lang="en-US" baseline="-25000" dirty="0" err="1" smtClean="0"/>
              <a:t>f</a:t>
            </a:r>
            <a:r>
              <a:rPr lang="en-US" dirty="0" smtClean="0"/>
              <a:t> – hydraulic head on the wetting front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 – hydraulic head on the soil surface (</a:t>
            </a:r>
            <a:r>
              <a:rPr lang="en-US" dirty="0" err="1" smtClean="0"/>
              <a:t>z</a:t>
            </a:r>
            <a:r>
              <a:rPr lang="en-US" dirty="0" smtClean="0"/>
              <a:t>=0)</a:t>
            </a:r>
          </a:p>
          <a:p>
            <a:r>
              <a:rPr lang="en-US" dirty="0" smtClean="0"/>
              <a:t>Infiltration rate</a:t>
            </a:r>
          </a:p>
          <a:p>
            <a:endParaRPr lang="en-US" dirty="0" smtClean="0"/>
          </a:p>
          <a:p>
            <a:r>
              <a:rPr lang="en-US" dirty="0" smtClean="0"/>
              <a:t>Velocity of wetting front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4038600" y="4371908"/>
          <a:ext cx="37004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Equation" r:id="rId3" imgW="2120900" imgH="444500" progId="Equation.3">
                  <p:embed/>
                </p:oleObj>
              </mc:Choice>
              <mc:Fallback>
                <p:oleObj name="Equation" r:id="rId3" imgW="21209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71908"/>
                        <a:ext cx="370046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4574639" y="5422746"/>
          <a:ext cx="23256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name="Equation" r:id="rId5" imgW="1333500" imgH="381000" progId="Equation.3">
                  <p:embed/>
                </p:oleObj>
              </mc:Choice>
              <mc:Fallback>
                <p:oleObj name="Equation" r:id="rId5" imgW="13335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639" y="5422746"/>
                        <a:ext cx="2325688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</a:t>
            </a:r>
            <a:r>
              <a:rPr lang="en-US" dirty="0" err="1" smtClean="0"/>
              <a:t>Ampt</a:t>
            </a:r>
            <a:r>
              <a:rPr lang="en-US" dirty="0" smtClean="0"/>
              <a:t> Model for 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Equating these</a:t>
            </a:r>
            <a:endParaRPr lang="en-US" dirty="0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156670" y="2632076"/>
          <a:ext cx="27257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Equation" r:id="rId3" imgW="1562100" imgH="444500" progId="Equation.3">
                  <p:embed/>
                </p:oleObj>
              </mc:Choice>
              <mc:Fallback>
                <p:oleObj name="Equation" r:id="rId3" imgW="15621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70" y="2632076"/>
                        <a:ext cx="272573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3983038" y="3929063"/>
          <a:ext cx="13747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5" imgW="787400" imgH="203200" progId="Equation.3">
                  <p:embed/>
                </p:oleObj>
              </mc:Choice>
              <mc:Fallback>
                <p:oleObj name="Equation" r:id="rId5" imgW="7874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3929063"/>
                        <a:ext cx="13747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</a:t>
            </a:r>
            <a:r>
              <a:rPr lang="en-US" dirty="0" err="1" smtClean="0"/>
              <a:t>Ampt</a:t>
            </a:r>
            <a:r>
              <a:rPr lang="en-US" dirty="0" smtClean="0"/>
              <a:t> Model for 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Equating these</a:t>
            </a:r>
            <a:endParaRPr lang="en-US" dirty="0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156670" y="2632076"/>
          <a:ext cx="27257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3" imgW="1562100" imgH="444500" progId="Equation.3">
                  <p:embed/>
                </p:oleObj>
              </mc:Choice>
              <mc:Fallback>
                <p:oleObj name="Equation" r:id="rId3" imgW="15621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70" y="2632076"/>
                        <a:ext cx="272573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3983038" y="3408363"/>
          <a:ext cx="13747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Equation" r:id="rId5" imgW="787400" imgH="203200" progId="Equation.3">
                  <p:embed/>
                </p:oleObj>
              </mc:Choice>
              <mc:Fallback>
                <p:oleObj name="Equation" r:id="rId5" imgW="7874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3408363"/>
                        <a:ext cx="13747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4467670" y="3762375"/>
            <a:ext cx="484632" cy="7919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883920" y="4572000"/>
          <a:ext cx="3903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Equation" r:id="rId7" imgW="2235200" imgH="495300" progId="Equation.3">
                  <p:embed/>
                </p:oleObj>
              </mc:Choice>
              <mc:Fallback>
                <p:oleObj name="Equation" r:id="rId7" imgW="2235200" imgH="495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920" y="4572000"/>
                        <a:ext cx="390366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3941763" y="5900738"/>
          <a:ext cx="20193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Equation" r:id="rId9" imgW="1155700" imgH="457200" progId="Equation.3">
                  <p:embed/>
                </p:oleObj>
              </mc:Choice>
              <mc:Fallback>
                <p:oleObj name="Equation" r:id="rId9" imgW="11557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900738"/>
                        <a:ext cx="20193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83920" y="6106653"/>
            <a:ext cx="78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tendency for one fluid to be attracted to a surface in preference to another</a:t>
            </a:r>
          </a:p>
          <a:p>
            <a:r>
              <a:rPr lang="en-US" dirty="0" smtClean="0"/>
              <a:t>The only  direct measure of wetting is a contact 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29" y="4492027"/>
            <a:ext cx="2859206" cy="1539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1726" y="4492027"/>
            <a:ext cx="328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heta&lt;90</a:t>
            </a:r>
            <a:r>
              <a:rPr lang="en-US" baseline="30000" dirty="0" smtClean="0"/>
              <a:t>o</a:t>
            </a:r>
            <a:r>
              <a:rPr lang="en-US" dirty="0" smtClean="0"/>
              <a:t> – fluid is wetting</a:t>
            </a:r>
          </a:p>
          <a:p>
            <a:endParaRPr lang="en-US" dirty="0" smtClean="0"/>
          </a:p>
          <a:p>
            <a:r>
              <a:rPr lang="en-US" dirty="0" smtClean="0"/>
              <a:t>Theta&gt;90</a:t>
            </a:r>
            <a:r>
              <a:rPr lang="en-US" baseline="30000" dirty="0" smtClean="0"/>
              <a:t>o</a:t>
            </a:r>
            <a:r>
              <a:rPr lang="en-US" dirty="0" smtClean="0"/>
              <a:t> – fluid is </a:t>
            </a:r>
            <a:r>
              <a:rPr lang="en-US" dirty="0" err="1" smtClean="0"/>
              <a:t>nonwetting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Screen shot 2011-10-11 at 9.07.2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578" b="-15578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Wettability</a:t>
            </a:r>
            <a:r>
              <a:rPr lang="en-US" dirty="0" smtClean="0"/>
              <a:t> if unique for a given solid and fluids. However a few generalizations hold</a:t>
            </a:r>
          </a:p>
          <a:p>
            <a:pPr lvl="1"/>
            <a:r>
              <a:rPr lang="en-US" dirty="0" smtClean="0"/>
              <a:t>Water is always wetting with respect to oil or air on rock-forming minerals</a:t>
            </a:r>
          </a:p>
          <a:p>
            <a:pPr lvl="1"/>
            <a:r>
              <a:rPr lang="en-US" dirty="0" smtClean="0"/>
              <a:t>Oil is a wetting fluid when combined with air, but </a:t>
            </a:r>
            <a:r>
              <a:rPr lang="en-US" dirty="0" err="1" smtClean="0"/>
              <a:t>nonwetting</a:t>
            </a:r>
            <a:r>
              <a:rPr lang="en-US" dirty="0" smtClean="0"/>
              <a:t> when combined with water</a:t>
            </a:r>
          </a:p>
          <a:p>
            <a:pPr lvl="1"/>
            <a:r>
              <a:rPr lang="en-US" dirty="0" smtClean="0"/>
              <a:t>Oil is wetting on organic matter in relation to either water or air</a:t>
            </a:r>
          </a:p>
          <a:p>
            <a:pPr lvl="1"/>
            <a:r>
              <a:rPr lang="en-US" dirty="0" smtClean="0"/>
              <a:t>Wetting character of organic contaminants is highly uncertain an variable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7576"/>
            <a:ext cx="7770813" cy="20176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Surface tension is a property of fluid that is important at interfaces between different fluids. The different molecular dynamics on each side of the interface lead to surface tension </a:t>
            </a:r>
          </a:p>
          <a:p>
            <a:r>
              <a:rPr lang="en-US" dirty="0" smtClean="0"/>
              <a:t>How insects walk on water; how droplets form in a specific shape</a:t>
            </a:r>
          </a:p>
          <a:p>
            <a:r>
              <a:rPr lang="en-US" dirty="0" smtClean="0"/>
              <a:t>Sensitive to changes in chemical composition (i.e. you can change surface tension easily by dissolving a solute in a fluid)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40" y="3659386"/>
            <a:ext cx="3028445" cy="30688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22088"/>
          </a:xfrm>
        </p:spPr>
        <p:txBody>
          <a:bodyPr>
            <a:normAutofit/>
          </a:bodyPr>
          <a:lstStyle/>
          <a:p>
            <a:r>
              <a:rPr lang="en-US" dirty="0" smtClean="0"/>
              <a:t>When a fluid is in contact with another substance there is an interfacial free energy between them.</a:t>
            </a:r>
          </a:p>
          <a:p>
            <a:r>
              <a:rPr lang="en-US" dirty="0" smtClean="0"/>
              <a:t>Nature tries to minimize this energy</a:t>
            </a:r>
          </a:p>
          <a:p>
            <a:r>
              <a:rPr lang="en-US" dirty="0" smtClean="0"/>
              <a:t>We can define a capillary pressure,</a:t>
            </a:r>
            <a:br>
              <a:rPr lang="en-US" dirty="0" smtClean="0"/>
            </a:br>
            <a:r>
              <a:rPr lang="en-US" dirty="0" smtClean="0"/>
              <a:t>which can be related to surface tension</a:t>
            </a:r>
          </a:p>
          <a:p>
            <a:r>
              <a:rPr lang="en-US" dirty="0" smtClean="0"/>
              <a:t>Capillary pressure is a common measure is multiphase flows through porous media, because it can be linked to saturation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978525" y="3868738"/>
          <a:ext cx="1866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Equation" r:id="rId3" imgW="838200" imgH="177800" progId="Equation.3">
                  <p:embed/>
                </p:oleObj>
              </mc:Choice>
              <mc:Fallback>
                <p:oleObj name="Equation" r:id="rId3" imgW="8382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3868738"/>
                        <a:ext cx="18669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Capillarity</a:t>
            </a:r>
            <a:endParaRPr lang="en-US" dirty="0"/>
          </a:p>
        </p:txBody>
      </p:sp>
      <p:pic>
        <p:nvPicPr>
          <p:cNvPr id="4" name="Content Placeholder 3" descr="Screen shot 2011-01-18 at 1.00.16 PM.png"/>
          <p:cNvPicPr>
            <a:picLocks noChangeAspect="1"/>
          </p:cNvPicPr>
          <p:nvPr/>
        </p:nvPicPr>
        <p:blipFill>
          <a:blip r:embed="rId3"/>
          <a:srcRect l="-53428" r="-53428"/>
          <a:stretch>
            <a:fillRect/>
          </a:stretch>
        </p:blipFill>
        <p:spPr>
          <a:xfrm>
            <a:off x="-439531" y="1468337"/>
            <a:ext cx="9583531" cy="3810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140" y="5766375"/>
            <a:ext cx="200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capillary rise</a:t>
            </a:r>
          </a:p>
          <a:p>
            <a:endParaRPr lang="en-US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541713" y="5649913"/>
          <a:ext cx="15382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Equation" r:id="rId4" imgW="939800" imgH="393700" progId="Equation.3">
                  <p:embed/>
                </p:oleObj>
              </mc:Choice>
              <mc:Fallback>
                <p:oleObj name="Equation" r:id="rId4" imgW="939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649913"/>
                        <a:ext cx="15382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589</TotalTime>
  <Words>1008</Words>
  <Application>Microsoft Macintosh PowerPoint</Application>
  <PresentationFormat>On-screen Show (4:3)</PresentationFormat>
  <Paragraphs>154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Folio</vt:lpstr>
      <vt:lpstr>Equation</vt:lpstr>
      <vt:lpstr>Multiphase Flows The Vadose Zone</vt:lpstr>
      <vt:lpstr>Common Examples of Multiphase Flows</vt:lpstr>
      <vt:lpstr>Definitions</vt:lpstr>
      <vt:lpstr>Wettability</vt:lpstr>
      <vt:lpstr>Examples</vt:lpstr>
      <vt:lpstr>Wettability</vt:lpstr>
      <vt:lpstr>Surface Tension</vt:lpstr>
      <vt:lpstr>Capillarity</vt:lpstr>
      <vt:lpstr>Capillarity</vt:lpstr>
      <vt:lpstr>Capillary Pressure vs Saturation</vt:lpstr>
      <vt:lpstr>We would like to keep using Darcy’s Law</vt:lpstr>
      <vt:lpstr>Relative Permeability</vt:lpstr>
      <vt:lpstr>Water NAPL relative Permability</vt:lpstr>
      <vt:lpstr>Common Approximation</vt:lpstr>
      <vt:lpstr>Example Problem</vt:lpstr>
      <vt:lpstr>Models</vt:lpstr>
      <vt:lpstr>Example Problem</vt:lpstr>
      <vt:lpstr>Governing Equations of Multiphase Flow</vt:lpstr>
      <vt:lpstr>Vadose Zone – Richards Equations</vt:lpstr>
      <vt:lpstr>Combining Assumptions</vt:lpstr>
      <vt:lpstr>Richards Equation</vt:lpstr>
      <vt:lpstr>Richards Equation</vt:lpstr>
      <vt:lpstr>Richards Equation</vt:lpstr>
      <vt:lpstr>Pros and Cons of Richards Equation Forms</vt:lpstr>
      <vt:lpstr>Methods of Characterization -Saturation</vt:lpstr>
      <vt:lpstr>Methods of Characterization -Suction</vt:lpstr>
      <vt:lpstr>Horizontal Wetting Problem</vt:lpstr>
      <vt:lpstr>Horizontal Wetting Problem</vt:lpstr>
      <vt:lpstr>Horizontal Wetting Problem</vt:lpstr>
      <vt:lpstr>Green-Ampt Model for Infiltration</vt:lpstr>
      <vt:lpstr>Green-Ampt Model for Infiltration</vt:lpstr>
      <vt:lpstr>Green-Ampt Model for Infiltration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Multiphase Flows The Vadose Zone</dc:title>
  <dc:creator>Didio</dc:creator>
  <cp:lastModifiedBy>Didio</cp:lastModifiedBy>
  <cp:revision>62</cp:revision>
  <cp:lastPrinted>2011-10-11T14:48:25Z</cp:lastPrinted>
  <dcterms:created xsi:type="dcterms:W3CDTF">2011-10-13T12:47:53Z</dcterms:created>
  <dcterms:modified xsi:type="dcterms:W3CDTF">2013-10-31T15:54:26Z</dcterms:modified>
</cp:coreProperties>
</file>