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tif" ContentType="image/tiff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2" r:id="rId4"/>
    <p:sldId id="256" r:id="rId5"/>
    <p:sldId id="257" r:id="rId6"/>
    <p:sldId id="265" r:id="rId7"/>
    <p:sldId id="258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1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1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5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7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7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7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7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80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2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FE57F-C262-AA42-BA3F-8D10C907548B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8FC4-C9E4-4F4E-AA32-4D7DFABD8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4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image" Target="../media/image3.jp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oleObject" Target="../embeddings/oleObject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t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tif"/><Relationship Id="rId3" Type="http://schemas.openxmlformats.org/officeDocument/2006/relationships/image" Target="../media/image5.t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tif"/><Relationship Id="rId3" Type="http://schemas.openxmlformats.org/officeDocument/2006/relationships/image" Target="../media/image5.t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4" Type="http://schemas.openxmlformats.org/officeDocument/2006/relationships/oleObject" Target="../embeddings/oleObject5.bin"/><Relationship Id="rId5" Type="http://schemas.openxmlformats.org/officeDocument/2006/relationships/image" Target="../media/image6.e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Method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812937"/>
              </p:ext>
            </p:extLst>
          </p:nvPr>
        </p:nvGraphicFramePr>
        <p:xfrm>
          <a:off x="6738766" y="1921496"/>
          <a:ext cx="2289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308100" imgH="431800" progId="Equation.3">
                  <p:embed/>
                </p:oleObj>
              </mc:Choice>
              <mc:Fallback>
                <p:oleObj name="Equation" r:id="rId3" imgW="1308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766" y="1921496"/>
                        <a:ext cx="228917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034001"/>
              </p:ext>
            </p:extLst>
          </p:nvPr>
        </p:nvGraphicFramePr>
        <p:xfrm>
          <a:off x="7197725" y="3072026"/>
          <a:ext cx="14890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850900" imgH="406400" progId="Equation.3">
                  <p:embed/>
                </p:oleObj>
              </mc:Choice>
              <mc:Fallback>
                <p:oleObj name="Equation" r:id="rId5" imgW="850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7725" y="3072026"/>
                        <a:ext cx="14890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Picture 23" descr="semilog_pretty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70725"/>
            <a:ext cx="5923295" cy="443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7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Method</a:t>
            </a:r>
            <a:endParaRPr lang="en-US" dirty="0"/>
          </a:p>
        </p:txBody>
      </p:sp>
      <p:pic>
        <p:nvPicPr>
          <p:cNvPr id="3" name="Picture 2" descr="semilog_prett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70725"/>
            <a:ext cx="5923295" cy="4431894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947004"/>
              </p:ext>
            </p:extLst>
          </p:nvPr>
        </p:nvGraphicFramePr>
        <p:xfrm>
          <a:off x="6738766" y="1921496"/>
          <a:ext cx="2289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1308100" imgH="431800" progId="Equation.3">
                  <p:embed/>
                </p:oleObj>
              </mc:Choice>
              <mc:Fallback>
                <p:oleObj name="Equation" r:id="rId4" imgW="1308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766" y="1921496"/>
                        <a:ext cx="228917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40429"/>
              </p:ext>
            </p:extLst>
          </p:nvPr>
        </p:nvGraphicFramePr>
        <p:xfrm>
          <a:off x="7197725" y="3072026"/>
          <a:ext cx="14890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6" imgW="850900" imgH="406400" progId="Equation.3">
                  <p:embed/>
                </p:oleObj>
              </mc:Choice>
              <mc:Fallback>
                <p:oleObj name="Equation" r:id="rId6" imgW="850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7725" y="3072026"/>
                        <a:ext cx="14890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1983103" y="4990675"/>
            <a:ext cx="0" cy="1011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83103" y="632746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=0.4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542847" y="3698446"/>
            <a:ext cx="33423" cy="17712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664516" y="2818394"/>
            <a:ext cx="0" cy="26512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14372" y="2818394"/>
            <a:ext cx="34501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14372" y="3698446"/>
            <a:ext cx="23284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73309" y="2818394"/>
            <a:ext cx="0" cy="8800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54812" y="3094306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dirty="0" smtClean="0"/>
              <a:t>s</a:t>
            </a:r>
            <a:r>
              <a:rPr lang="en-US" baseline="-25000" dirty="0" smtClean="0"/>
              <a:t>10</a:t>
            </a:r>
            <a:r>
              <a:rPr lang="en-US" dirty="0" smtClean="0"/>
              <a:t>=1.8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00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6296"/>
            <a:ext cx="8229600" cy="1143000"/>
          </a:xfrm>
        </p:spPr>
        <p:txBody>
          <a:bodyPr/>
          <a:lstStyle/>
          <a:p>
            <a:r>
              <a:rPr lang="en-US" dirty="0" smtClean="0"/>
              <a:t>Graphical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9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rawdown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612" y="1709664"/>
            <a:ext cx="5689600" cy="42672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Drawdown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9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Function</a:t>
            </a:r>
            <a:endParaRPr lang="en-US" dirty="0"/>
          </a:p>
        </p:txBody>
      </p:sp>
      <p:pic>
        <p:nvPicPr>
          <p:cNvPr id="4" name="Picture 3" descr="well_function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317" y="1631686"/>
            <a:ext cx="5689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1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make the well function 75% transparent</a:t>
            </a:r>
            <a:endParaRPr lang="en-US" dirty="0"/>
          </a:p>
        </p:txBody>
      </p:sp>
      <p:pic>
        <p:nvPicPr>
          <p:cNvPr id="5" name="Picture 4" descr="well_function.tif"/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713" y="2188681"/>
            <a:ext cx="5689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52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Overlay data on same graph</a:t>
            </a:r>
            <a:endParaRPr lang="en-US" dirty="0"/>
          </a:p>
        </p:txBody>
      </p:sp>
      <p:pic>
        <p:nvPicPr>
          <p:cNvPr id="4" name="Picture 3" descr="drawdown.tif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00" y="2088420"/>
            <a:ext cx="5689600" cy="4267200"/>
          </a:xfrm>
          <a:prstGeom prst="rect">
            <a:avLst/>
          </a:prstGeom>
        </p:spPr>
      </p:pic>
      <p:pic>
        <p:nvPicPr>
          <p:cNvPr id="5" name="Picture 4" descr="well_function.tif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713" y="2188681"/>
            <a:ext cx="5689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234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Locate Match Point on Well Function – (1,1)</a:t>
            </a:r>
            <a:endParaRPr lang="en-US" dirty="0"/>
          </a:p>
        </p:txBody>
      </p:sp>
      <p:pic>
        <p:nvPicPr>
          <p:cNvPr id="4" name="Picture 3" descr="drawdown.tif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00" y="2088420"/>
            <a:ext cx="5689600" cy="4267200"/>
          </a:xfrm>
          <a:prstGeom prst="rect">
            <a:avLst/>
          </a:prstGeom>
        </p:spPr>
      </p:pic>
      <p:pic>
        <p:nvPicPr>
          <p:cNvPr id="5" name="Picture 4" descr="well_function.tif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713" y="2188681"/>
            <a:ext cx="5689600" cy="426720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3219758" y="3676166"/>
            <a:ext cx="4434129" cy="111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111040" y="2495337"/>
            <a:ext cx="0" cy="349792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03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Delete Well Function and read off s and t from data</a:t>
            </a:r>
            <a:endParaRPr lang="en-US" dirty="0"/>
          </a:p>
        </p:txBody>
      </p:sp>
      <p:pic>
        <p:nvPicPr>
          <p:cNvPr id="4" name="Picture 3" descr="drawdown.tif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00" y="2088420"/>
            <a:ext cx="5689600" cy="426720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3219758" y="3676166"/>
            <a:ext cx="4434129" cy="111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111040" y="2495337"/>
            <a:ext cx="0" cy="349792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877078" y="5993266"/>
            <a:ext cx="233962" cy="568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21374" y="6516839"/>
            <a:ext cx="669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=0.3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831990" y="3410522"/>
            <a:ext cx="866832" cy="2656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70004" y="3041190"/>
            <a:ext cx="98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h-h</a:t>
            </a:r>
            <a:r>
              <a:rPr lang="en-US" baseline="-25000" dirty="0" smtClean="0"/>
              <a:t>0</a:t>
            </a:r>
            <a:r>
              <a:rPr lang="en-US" dirty="0" smtClean="0"/>
              <a:t>=0.8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153020"/>
              </p:ext>
            </p:extLst>
          </p:nvPr>
        </p:nvGraphicFramePr>
        <p:xfrm>
          <a:off x="457200" y="2088420"/>
          <a:ext cx="1775998" cy="569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1308100" imgH="419100" progId="Equation.3">
                  <p:embed/>
                </p:oleObj>
              </mc:Choice>
              <mc:Fallback>
                <p:oleObj name="Equation" r:id="rId4" imgW="1308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88420"/>
                        <a:ext cx="1775998" cy="569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397627"/>
              </p:ext>
            </p:extLst>
          </p:nvPr>
        </p:nvGraphicFramePr>
        <p:xfrm>
          <a:off x="939800" y="2700579"/>
          <a:ext cx="8112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6" imgW="596900" imgH="355600" progId="Equation.3">
                  <p:embed/>
                </p:oleObj>
              </mc:Choice>
              <mc:Fallback>
                <p:oleObj name="Equation" r:id="rId6" imgW="5969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700579"/>
                        <a:ext cx="811213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39800" y="3776426"/>
            <a:ext cx="7811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W=1</a:t>
            </a:r>
          </a:p>
          <a:p>
            <a:r>
              <a:rPr lang="en-US" dirty="0"/>
              <a:t>u</a:t>
            </a:r>
            <a:r>
              <a:rPr lang="en-US" dirty="0" smtClean="0"/>
              <a:t>=1</a:t>
            </a:r>
          </a:p>
          <a:p>
            <a:r>
              <a:rPr lang="en-US" dirty="0"/>
              <a:t>h</a:t>
            </a:r>
            <a:r>
              <a:rPr lang="en-US" dirty="0" smtClean="0"/>
              <a:t>-h</a:t>
            </a:r>
            <a:r>
              <a:rPr lang="en-US" baseline="-25000" dirty="0" smtClean="0"/>
              <a:t>0</a:t>
            </a:r>
            <a:r>
              <a:rPr lang="en-US" dirty="0" smtClean="0"/>
              <a:t>=s</a:t>
            </a:r>
          </a:p>
          <a:p>
            <a:r>
              <a:rPr lang="en-US" dirty="0"/>
              <a:t>t</a:t>
            </a:r>
            <a:r>
              <a:rPr lang="en-US" dirty="0" smtClean="0"/>
              <a:t>=t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512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72</Words>
  <Application>Microsoft Macintosh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Theoretical Method</vt:lpstr>
      <vt:lpstr>Theoretical Method</vt:lpstr>
      <vt:lpstr>Graphical Method</vt:lpstr>
      <vt:lpstr>Drawdown Data</vt:lpstr>
      <vt:lpstr>Well Function</vt:lpstr>
      <vt:lpstr>Let’s make the well function 75% transparent</vt:lpstr>
      <vt:lpstr>Overlay data on same graph</vt:lpstr>
      <vt:lpstr>Locate Match Point on Well Function – (1,1)</vt:lpstr>
      <vt:lpstr>Delete Well Function and read off s and t from data</vt:lpstr>
    </vt:vector>
  </TitlesOfParts>
  <Company>University of Notre Dame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Drawdown Data</dc:title>
  <dc:creator>Diogo Bolster</dc:creator>
  <cp:lastModifiedBy>Diogo Bolster</cp:lastModifiedBy>
  <cp:revision>6</cp:revision>
  <dcterms:created xsi:type="dcterms:W3CDTF">2015-10-26T14:37:31Z</dcterms:created>
  <dcterms:modified xsi:type="dcterms:W3CDTF">2015-10-26T20:52:05Z</dcterms:modified>
</cp:coreProperties>
</file>