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76" r:id="rId4"/>
    <p:sldId id="258" r:id="rId5"/>
    <p:sldId id="259" r:id="rId6"/>
    <p:sldId id="260" r:id="rId7"/>
    <p:sldId id="261" r:id="rId8"/>
    <p:sldId id="286" r:id="rId9"/>
    <p:sldId id="262" r:id="rId10"/>
    <p:sldId id="264" r:id="rId11"/>
    <p:sldId id="263" r:id="rId12"/>
    <p:sldId id="265" r:id="rId13"/>
    <p:sldId id="266" r:id="rId14"/>
    <p:sldId id="267" r:id="rId15"/>
    <p:sldId id="268" r:id="rId16"/>
    <p:sldId id="272" r:id="rId17"/>
    <p:sldId id="280" r:id="rId18"/>
    <p:sldId id="281" r:id="rId19"/>
    <p:sldId id="282" r:id="rId20"/>
    <p:sldId id="283" r:id="rId21"/>
    <p:sldId id="284" r:id="rId22"/>
    <p:sldId id="285" r:id="rId23"/>
    <p:sldId id="269" r:id="rId24"/>
    <p:sldId id="270" r:id="rId25"/>
    <p:sldId id="271" r:id="rId26"/>
    <p:sldId id="278" r:id="rId27"/>
    <p:sldId id="275" r:id="rId28"/>
    <p:sldId id="273" r:id="rId29"/>
    <p:sldId id="274" r:id="rId30"/>
    <p:sldId id="277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1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3AC6-CCF7-BD44-86DF-46BC8CA9102D}" type="datetimeFigureOut">
              <a:rPr lang="en-US" smtClean="0"/>
              <a:pPr/>
              <a:t>1/15/13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D626F-B141-954B-A14D-E39B0F535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3AC6-CCF7-BD44-86DF-46BC8CA9102D}" type="datetimeFigureOut">
              <a:rPr lang="en-US" smtClean="0"/>
              <a:pPr/>
              <a:t>1/15/13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D626F-B141-954B-A14D-E39B0F535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3AC6-CCF7-BD44-86DF-46BC8CA9102D}" type="datetimeFigureOut">
              <a:rPr lang="en-US" smtClean="0"/>
              <a:pPr/>
              <a:t>1/15/13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D626F-B141-954B-A14D-E39B0F535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3AC6-CCF7-BD44-86DF-46BC8CA9102D}" type="datetimeFigureOut">
              <a:rPr lang="en-US" smtClean="0"/>
              <a:pPr/>
              <a:t>1/15/13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D626F-B141-954B-A14D-E39B0F535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3AC6-CCF7-BD44-86DF-46BC8CA9102D}" type="datetimeFigureOut">
              <a:rPr lang="en-US" smtClean="0"/>
              <a:pPr/>
              <a:t>1/15/13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D626F-B141-954B-A14D-E39B0F535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3AC6-CCF7-BD44-86DF-46BC8CA9102D}" type="datetimeFigureOut">
              <a:rPr lang="en-US" smtClean="0"/>
              <a:pPr/>
              <a:t>1/15/13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D626F-B141-954B-A14D-E39B0F535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3AC6-CCF7-BD44-86DF-46BC8CA9102D}" type="datetimeFigureOut">
              <a:rPr lang="en-US" smtClean="0"/>
              <a:pPr/>
              <a:t>1/15/13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D626F-B141-954B-A14D-E39B0F535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3AC6-CCF7-BD44-86DF-46BC8CA9102D}" type="datetimeFigureOut">
              <a:rPr lang="en-US" smtClean="0"/>
              <a:pPr/>
              <a:t>1/15/13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D626F-B141-954B-A14D-E39B0F535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3AC6-CCF7-BD44-86DF-46BC8CA9102D}" type="datetimeFigureOut">
              <a:rPr lang="en-US" smtClean="0"/>
              <a:pPr/>
              <a:t>1/15/13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D626F-B141-954B-A14D-E39B0F535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3AC6-CCF7-BD44-86DF-46BC8CA9102D}" type="datetimeFigureOut">
              <a:rPr lang="en-US" smtClean="0"/>
              <a:pPr/>
              <a:t>1/15/13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D626F-B141-954B-A14D-E39B0F535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3AC6-CCF7-BD44-86DF-46BC8CA9102D}" type="datetimeFigureOut">
              <a:rPr lang="en-US" smtClean="0"/>
              <a:pPr/>
              <a:t>1/15/13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50D626F-B141-954B-A14D-E39B0F535E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BE3AC6-CCF7-BD44-86DF-46BC8CA9102D}" type="datetimeFigureOut">
              <a:rPr lang="en-US" smtClean="0"/>
              <a:pPr/>
              <a:t>1/15/13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50D626F-B141-954B-A14D-E39B0F535E4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dcwOn4VeJOE" TargetMode="External"/><Relationship Id="rId4" Type="http://schemas.openxmlformats.org/officeDocument/2006/relationships/hyperlink" Target="http://www.physorg.com/tags/fluid+mechanics/" TargetMode="External"/><Relationship Id="rId5" Type="http://schemas.openxmlformats.org/officeDocument/2006/relationships/hyperlink" Target="http://newsinfo.nd.edu/news/22057/" TargetMode="External"/><Relationship Id="rId6" Type="http://schemas.openxmlformats.org/officeDocument/2006/relationships/hyperlink" Target="http://newsinfo.nd.edu/news/22131-engineering-professors-receive-muri-grants/" TargetMode="External"/><Relationship Id="rId7" Type="http://schemas.openxmlformats.org/officeDocument/2006/relationships/hyperlink" Target="http://newsinfo.nd.edu/for-the-media/nd-experts/faculty/joannes-westerink/" TargetMode="External"/><Relationship Id="rId8" Type="http://schemas.openxmlformats.org/officeDocument/2006/relationships/hyperlink" Target="http://newsinfo.nd.edu/news/25718-researcher-ndrew-kennedy-is-observing-hurricane-irene-s-storm-surge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labamawx.com/?p=55225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hyperlink" Target="http://www.nd.edu/~nathaz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CE 30460 – Fluid Mechanics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err="1" smtClean="0"/>
              <a:t>Diogo</a:t>
            </a:r>
            <a:r>
              <a:rPr lang="en-US" dirty="0" smtClean="0"/>
              <a:t> Bolster</a:t>
            </a:r>
          </a:p>
          <a:p>
            <a:pPr algn="ctr"/>
            <a:r>
              <a:rPr lang="en-US" dirty="0" smtClean="0"/>
              <a:t>120 </a:t>
            </a:r>
            <a:r>
              <a:rPr lang="en-US" dirty="0" err="1" smtClean="0"/>
              <a:t>c</a:t>
            </a:r>
            <a:r>
              <a:rPr lang="en-US" dirty="0" smtClean="0"/>
              <a:t> Cushing Hall</a:t>
            </a:r>
          </a:p>
          <a:p>
            <a:pPr algn="ctr"/>
            <a:r>
              <a:rPr lang="en-US" dirty="0" err="1" smtClean="0"/>
              <a:t>dbolster@nd.edu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2696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Water Cycle</a:t>
            </a:r>
            <a:endParaRPr lang="en-US" dirty="0"/>
          </a:p>
        </p:txBody>
      </p:sp>
      <p:pic>
        <p:nvPicPr>
          <p:cNvPr id="4" name="Content Placeholder 3" descr="Screen shot 2011-01-17 at 3.29.27 P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3519" b="-3519"/>
          <a:stretch>
            <a:fillRect/>
          </a:stretch>
        </p:blipFill>
        <p:spPr>
          <a:xfrm>
            <a:off x="457200" y="2147135"/>
            <a:ext cx="8229600" cy="438912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78163" y="10501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Environmental Fluid Dynamics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River/Canal Dynamics</a:t>
            </a:r>
            <a:endParaRPr lang="en-US" dirty="0"/>
          </a:p>
        </p:txBody>
      </p:sp>
      <p:pic>
        <p:nvPicPr>
          <p:cNvPr id="4" name="Picture 3" descr="Screen shot 2011-01-17 at 3.27.4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14" y="2300775"/>
            <a:ext cx="2855647" cy="3542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870" y="2990256"/>
            <a:ext cx="4000500" cy="2032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Predicting Hurricanes</a:t>
            </a:r>
            <a:endParaRPr lang="en-US" dirty="0"/>
          </a:p>
        </p:txBody>
      </p:sp>
      <p:pic>
        <p:nvPicPr>
          <p:cNvPr id="4" name="Picture 3" descr="Screen shot 2011-01-17 at 3.32.1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388" y="2017090"/>
            <a:ext cx="5024314" cy="35117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75262" y="6098242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nd.edu</a:t>
            </a:r>
            <a:r>
              <a:rPr lang="en-US" dirty="0" smtClean="0"/>
              <a:t>/~coast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Hurricane Damage</a:t>
            </a:r>
            <a:endParaRPr lang="en-US" dirty="0"/>
          </a:p>
        </p:txBody>
      </p:sp>
      <p:pic>
        <p:nvPicPr>
          <p:cNvPr id="7" name="Content Placeholder 6" descr="Screen shot 2011-01-17 at 3.34.10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0367" r="-20367"/>
          <a:stretch>
            <a:fillRect/>
          </a:stretch>
        </p:blipFill>
        <p:spPr/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Hurricane Damage</a:t>
            </a:r>
            <a:endParaRPr lang="en-US" dirty="0"/>
          </a:p>
        </p:txBody>
      </p:sp>
      <p:pic>
        <p:nvPicPr>
          <p:cNvPr id="4" name="Content Placeholder 3" descr="Screen shot 2011-01-17 at 3.33.27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0109" r="-20109"/>
          <a:stretch>
            <a:fillRect/>
          </a:stretch>
        </p:blipFill>
        <p:spPr>
          <a:xfrm>
            <a:off x="358234" y="1935480"/>
            <a:ext cx="8229600" cy="438912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Coastal Erosion (Slower, but Severe)</a:t>
            </a:r>
            <a:endParaRPr lang="en-US" sz="3600" dirty="0"/>
          </a:p>
        </p:txBody>
      </p:sp>
      <p:pic>
        <p:nvPicPr>
          <p:cNvPr id="4" name="Content Placeholder 3" descr="Screen shot 2011-01-17 at 3.35.36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516" r="-6516"/>
          <a:stretch>
            <a:fillRect/>
          </a:stretch>
        </p:blipFill>
        <p:spPr/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58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Atmospheric and Ocean Science</a:t>
            </a:r>
            <a:endParaRPr lang="en-US" dirty="0"/>
          </a:p>
        </p:txBody>
      </p:sp>
      <p:pic>
        <p:nvPicPr>
          <p:cNvPr id="4" name="Content Placeholder 3" descr="Screen shot 2011-01-17 at 3.38.43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6721" r="-26721"/>
          <a:stretch>
            <a:fillRect/>
          </a:stretch>
        </p:blipFill>
        <p:spPr>
          <a:xfrm>
            <a:off x="-260424" y="1664307"/>
            <a:ext cx="9460044" cy="5045357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Engineering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596" y="3063674"/>
            <a:ext cx="3251200" cy="2501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439" y="3217275"/>
            <a:ext cx="3200400" cy="254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84541" y="2110055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Wastewater Treatment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905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Biofilms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900" y="2082800"/>
            <a:ext cx="3517900" cy="231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049" y="1847088"/>
            <a:ext cx="3492500" cy="233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600" y="4394200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12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Pollutant Transport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44" y="2079181"/>
            <a:ext cx="3098800" cy="198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508" y="2388678"/>
            <a:ext cx="2688376" cy="17825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44" y="4403281"/>
            <a:ext cx="3492500" cy="2324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837" y="4542980"/>
            <a:ext cx="3720273" cy="1916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0599" y="2506152"/>
            <a:ext cx="2532765" cy="189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30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Objectives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the fundamental physics behind fluid flows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Apply these principles to solve engineering problems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Acquire basic knowledge for other courses such as</a:t>
            </a:r>
          </a:p>
          <a:p>
            <a:endParaRPr lang="en-US" dirty="0" smtClean="0"/>
          </a:p>
          <a:p>
            <a:pPr lvl="2"/>
            <a:r>
              <a:rPr lang="en-US" dirty="0" smtClean="0"/>
              <a:t>Hydraulics</a:t>
            </a:r>
          </a:p>
          <a:p>
            <a:pPr lvl="2"/>
            <a:r>
              <a:rPr lang="en-US" dirty="0" smtClean="0"/>
              <a:t>Hydrology (Groundwater)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Earth Sciences (most of you are Engineers I know)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95" y="1993900"/>
            <a:ext cx="2873093" cy="2152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469" y="1847088"/>
            <a:ext cx="2197537" cy="22073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169" y="4200567"/>
            <a:ext cx="3416300" cy="2374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1847088"/>
            <a:ext cx="2275200" cy="26002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8469" y="4145947"/>
            <a:ext cx="2657433" cy="26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52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2683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General Engineering </a:t>
            </a:r>
            <a:br>
              <a:rPr lang="en-US" dirty="0" smtClean="0"/>
            </a:br>
            <a:r>
              <a:rPr lang="en-US" dirty="0" smtClean="0"/>
              <a:t>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177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Infrastruture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74345"/>
            <a:ext cx="2981788" cy="1916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150377"/>
            <a:ext cx="2657581" cy="232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700" y="1545065"/>
            <a:ext cx="2143780" cy="21437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774" y="4150377"/>
            <a:ext cx="2581692" cy="225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45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1-01-17 at 3.36.15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7310" r="-7310"/>
          <a:stretch>
            <a:fillRect/>
          </a:stretch>
        </p:blipFill>
        <p:spPr>
          <a:xfrm>
            <a:off x="-476961" y="948348"/>
            <a:ext cx="10080473" cy="5376252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1-01-17 at 3.36.51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8498" r="-18498"/>
          <a:stretch>
            <a:fillRect/>
          </a:stretch>
        </p:blipFill>
        <p:spPr>
          <a:xfrm>
            <a:off x="-267938" y="979089"/>
            <a:ext cx="10022834" cy="5345511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1-01-17 at 3.37.30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4438" r="-14438"/>
          <a:stretch>
            <a:fillRect/>
          </a:stretch>
        </p:blipFill>
        <p:spPr>
          <a:xfrm>
            <a:off x="-1029210" y="420572"/>
            <a:ext cx="11070053" cy="5904028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Fluid Dynamics in the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Kelvin Helmholtz Waves in Alabama:</a:t>
            </a:r>
          </a:p>
          <a:p>
            <a:pPr lvl="1"/>
            <a:r>
              <a:rPr lang="en-US" dirty="0" smtClean="0">
                <a:hlinkClick r:id="rId2"/>
              </a:rPr>
              <a:t>http://www.alabamawx.com/?p=55225</a:t>
            </a:r>
            <a:endParaRPr lang="en-US" dirty="0" smtClean="0"/>
          </a:p>
          <a:p>
            <a:pPr lvl="1"/>
            <a:r>
              <a:rPr lang="en-US" dirty="0" smtClean="0">
                <a:hlinkClick r:id="rId3"/>
              </a:rPr>
              <a:t>http://www.youtube.com/watch?v=dcwOn4VeJOE</a:t>
            </a:r>
            <a:endParaRPr lang="en-US" dirty="0" smtClean="0"/>
          </a:p>
          <a:p>
            <a:r>
              <a:rPr lang="en-US" dirty="0" smtClean="0"/>
              <a:t>News stories relating to fluids research</a:t>
            </a:r>
          </a:p>
          <a:p>
            <a:pPr lvl="1"/>
            <a:r>
              <a:rPr lang="en-US" dirty="0" smtClean="0">
                <a:hlinkClick r:id="rId4"/>
              </a:rPr>
              <a:t>http://www.physorg.com/tags/fluid+mechanics/</a:t>
            </a:r>
            <a:r>
              <a:rPr lang="en-US" dirty="0" smtClean="0"/>
              <a:t>	</a:t>
            </a:r>
          </a:p>
          <a:p>
            <a:r>
              <a:rPr lang="en-US" dirty="0" smtClean="0"/>
              <a:t>Stories about professors in our department:</a:t>
            </a:r>
          </a:p>
          <a:p>
            <a:pPr lvl="1"/>
            <a:r>
              <a:rPr lang="en-US" dirty="0" smtClean="0">
                <a:hlinkClick r:id="rId5"/>
              </a:rPr>
              <a:t>http://newsinfo.nd.edu/news/22057/</a:t>
            </a:r>
            <a:endParaRPr lang="en-US" dirty="0" smtClean="0"/>
          </a:p>
          <a:p>
            <a:pPr lvl="1"/>
            <a:r>
              <a:rPr lang="en-US" dirty="0" smtClean="0">
                <a:hlinkClick r:id="rId6"/>
              </a:rPr>
              <a:t>http://newsinfo.nd.edu/news/22131-engineering-professors-receive-muri-grants/</a:t>
            </a:r>
            <a:endParaRPr lang="en-US" dirty="0" smtClean="0"/>
          </a:p>
          <a:p>
            <a:pPr lvl="1"/>
            <a:r>
              <a:rPr lang="en-US" dirty="0" smtClean="0">
                <a:hlinkClick r:id="rId7"/>
              </a:rPr>
              <a:t>http://newsinfo.nd.edu/for-the-media/nd-experts/faculty/joannes-westerink/</a:t>
            </a:r>
            <a:endParaRPr lang="en-US" dirty="0" smtClean="0"/>
          </a:p>
          <a:p>
            <a:pPr lvl="1"/>
            <a:r>
              <a:rPr lang="en-US" dirty="0" smtClean="0">
                <a:hlinkClick r:id="rId8"/>
              </a:rPr>
              <a:t>http://newsinfo.nd.edu/news/25718-researcher-ndrew-kennedy-is-observing-hurricane-irene-s-storm-surge/</a:t>
            </a:r>
            <a:endParaRPr lang="en-US" dirty="0" smtClean="0"/>
          </a:p>
          <a:p>
            <a:pPr lvl="1"/>
            <a:r>
              <a:rPr lang="en-US" dirty="0" smtClean="0"/>
              <a:t>http://newsinfo.nd.edu/news/16293-silliman-named-darcy-distinguished-lecturer-in-ground-water-science/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564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Scales of Interest – HUGE VARIATION</a:t>
            </a:r>
            <a:br>
              <a:rPr lang="en-US" sz="3200" dirty="0" smtClean="0"/>
            </a:br>
            <a:r>
              <a:rPr lang="en-US" sz="1600" dirty="0" smtClean="0"/>
              <a:t>very few other subject you study will be this wide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810" y="1781321"/>
            <a:ext cx="5831323" cy="47370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5933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Course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 1: Fluid Properties</a:t>
            </a:r>
          </a:p>
          <a:p>
            <a:r>
              <a:rPr lang="en-US" dirty="0" smtClean="0"/>
              <a:t>Ch 2: Hydrostatics</a:t>
            </a:r>
          </a:p>
          <a:p>
            <a:r>
              <a:rPr lang="en-US" dirty="0" smtClean="0"/>
              <a:t>Ch 3: Bernoulli’s Equation</a:t>
            </a:r>
          </a:p>
          <a:p>
            <a:r>
              <a:rPr lang="en-US" dirty="0" smtClean="0"/>
              <a:t>Ch 4: Kinematics</a:t>
            </a:r>
          </a:p>
          <a:p>
            <a:r>
              <a:rPr lang="en-US" dirty="0" smtClean="0"/>
              <a:t>Ch 5: Control Volumes</a:t>
            </a:r>
          </a:p>
          <a:p>
            <a:r>
              <a:rPr lang="en-US" dirty="0" smtClean="0"/>
              <a:t>Ch 6: Differential Analysis</a:t>
            </a:r>
          </a:p>
          <a:p>
            <a:r>
              <a:rPr lang="en-US" dirty="0" smtClean="0"/>
              <a:t>Ch 7: Similitude and Dimensional Analysis</a:t>
            </a:r>
          </a:p>
          <a:p>
            <a:r>
              <a:rPr lang="en-US" dirty="0" smtClean="0"/>
              <a:t>Ch 8: Pipe Flows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a mechanics (fundamentals) class and one of the last you may have</a:t>
            </a:r>
          </a:p>
          <a:p>
            <a:pPr lvl="1"/>
            <a:r>
              <a:rPr lang="en-US" dirty="0" smtClean="0"/>
              <a:t>Be patient – fundamentals are necessary to understand and solve more complicated and interesting problems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Content Placeholder 7" descr="academia.png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l="-4331" r="-4331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Fluid Mechanics</a:t>
            </a:r>
            <a:endParaRPr lang="en-US" dirty="0"/>
          </a:p>
        </p:txBody>
      </p:sp>
      <p:pic>
        <p:nvPicPr>
          <p:cNvPr id="4" name="Content Placeholder 3" descr="nki0023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214" r="-14214"/>
          <a:stretch>
            <a:fillRect/>
          </a:stretch>
        </p:blipFill>
        <p:spPr/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In class demos will try to illustrate some of the basic physics</a:t>
            </a:r>
          </a:p>
          <a:p>
            <a:endParaRPr lang="en-US" dirty="0" smtClean="0"/>
          </a:p>
          <a:p>
            <a:r>
              <a:rPr lang="en-US" dirty="0" smtClean="0"/>
              <a:t>You are encouraged to suggest in class demos and topics of discussion that are of interest to you (we will try to oblige).</a:t>
            </a:r>
          </a:p>
          <a:p>
            <a:endParaRPr lang="en-US" dirty="0"/>
          </a:p>
        </p:txBody>
      </p:sp>
      <p:pic>
        <p:nvPicPr>
          <p:cNvPr id="5" name="Content Placeholder 4" descr="figun_01_07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3519" b="-23519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couple of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do engineers care about fluid mechanics?</a:t>
            </a:r>
          </a:p>
          <a:p>
            <a:endParaRPr lang="en-US" dirty="0" smtClean="0"/>
          </a:p>
          <a:p>
            <a:r>
              <a:rPr lang="en-US" dirty="0" smtClean="0"/>
              <a:t>Why do civil engineers care?</a:t>
            </a:r>
          </a:p>
          <a:p>
            <a:endParaRPr lang="en-US" dirty="0" smtClean="0"/>
          </a:p>
          <a:p>
            <a:r>
              <a:rPr lang="en-US" dirty="0" smtClean="0"/>
              <a:t>Why should you specifically care?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Breakout session (1 minute)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39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Let’s take a look at our department</a:t>
            </a:r>
            <a:br>
              <a:rPr lang="en-US" dirty="0" smtClean="0"/>
            </a:br>
            <a:r>
              <a:rPr lang="en-US" sz="3111" dirty="0" smtClean="0"/>
              <a:t>http://</a:t>
            </a:r>
            <a:r>
              <a:rPr lang="en-US" sz="3111" dirty="0" err="1" smtClean="0"/>
              <a:t>nd.edu</a:t>
            </a:r>
            <a:r>
              <a:rPr lang="en-US" sz="3111" dirty="0" smtClean="0"/>
              <a:t>/~</a:t>
            </a:r>
            <a:r>
              <a:rPr lang="en-US" sz="3111" dirty="0" err="1" smtClean="0"/>
              <a:t>ceees</a:t>
            </a:r>
            <a:r>
              <a:rPr lang="en-US" sz="3111" dirty="0" smtClean="0"/>
              <a:t>/</a:t>
            </a:r>
            <a:endParaRPr lang="en-US" sz="3111" dirty="0"/>
          </a:p>
        </p:txBody>
      </p:sp>
      <p:pic>
        <p:nvPicPr>
          <p:cNvPr id="4" name="Content Placeholder 3" descr="Screen shot 2011-01-17 at 1.06.08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4185" r="-14185"/>
          <a:stretch>
            <a:fillRect/>
          </a:stretch>
        </p:blipFill>
        <p:spPr>
          <a:xfrm>
            <a:off x="-335081" y="1551001"/>
            <a:ext cx="5775420" cy="3080224"/>
          </a:xfrm>
        </p:spPr>
      </p:pic>
      <p:pic>
        <p:nvPicPr>
          <p:cNvPr id="3" name="Picture 2" descr="Screen shot 2013-01-15 at 4.18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907" y="3035055"/>
            <a:ext cx="3872893" cy="305092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Structural Engineering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58" y="2381742"/>
            <a:ext cx="3429000" cy="237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615" y="2365248"/>
            <a:ext cx="3441700" cy="236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4253" y="5103673"/>
            <a:ext cx="582723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Flow around buildings – Forces that must be understood</a:t>
            </a:r>
          </a:p>
          <a:p>
            <a:endParaRPr lang="en-US" dirty="0" smtClean="0"/>
          </a:p>
          <a:p>
            <a:r>
              <a:rPr lang="en-US" dirty="0" smtClean="0"/>
              <a:t>Take a look at:</a:t>
            </a:r>
          </a:p>
          <a:p>
            <a:r>
              <a:rPr lang="en-US" dirty="0" smtClean="0">
                <a:hlinkClick r:id="rId4"/>
              </a:rPr>
              <a:t>		http://www.nd.edu/~nathaz/</a:t>
            </a:r>
            <a:endParaRPr lang="en-US" dirty="0" smtClean="0"/>
          </a:p>
          <a:p>
            <a:r>
              <a:rPr lang="en-US" dirty="0" smtClean="0"/>
              <a:t>		http://</a:t>
            </a:r>
            <a:r>
              <a:rPr lang="en-US" dirty="0" err="1" smtClean="0"/>
              <a:t>www.nd.edu/~cpssl</a:t>
            </a:r>
            <a:r>
              <a:rPr lang="en-US" dirty="0" smtClean="0"/>
              <a:t>/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588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Other Structural Problems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17" y="1488141"/>
            <a:ext cx="3285004" cy="2191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586" y="1488142"/>
            <a:ext cx="3097242" cy="23199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121" y="4156248"/>
            <a:ext cx="3276600" cy="2476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718" y="3989706"/>
            <a:ext cx="3213110" cy="264304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Geotech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59" y="2109644"/>
            <a:ext cx="3115878" cy="2495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778" y="1670990"/>
            <a:ext cx="3492500" cy="2336800"/>
          </a:xfrm>
          <a:prstGeom prst="rect">
            <a:avLst/>
          </a:prstGeom>
        </p:spPr>
      </p:pic>
      <p:pic>
        <p:nvPicPr>
          <p:cNvPr id="8" name="Picture 7" descr="Screen shot 2013-01-16 at 9.58.5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299" y="4217230"/>
            <a:ext cx="3393247" cy="264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78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Dams, Hydroelectric Plants, Flood Control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815" y="1847088"/>
            <a:ext cx="2977592" cy="2230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875" y="1847088"/>
            <a:ext cx="3351574" cy="2230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155" y="4310888"/>
            <a:ext cx="5551941" cy="23241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ＭＳ Ｐ明朝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Flow.thmx</Template>
  <TotalTime>1237</TotalTime>
  <Words>330</Words>
  <Application>Microsoft Macintosh PowerPoint</Application>
  <PresentationFormat>On-screen Show (4:3)</PresentationFormat>
  <Paragraphs>78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Flow</vt:lpstr>
      <vt:lpstr>CE 30460 – Fluid Mechanics</vt:lpstr>
      <vt:lpstr>Course Objectives </vt:lpstr>
      <vt:lpstr>What is Fluid Mechanics</vt:lpstr>
      <vt:lpstr>A couple of questions</vt:lpstr>
      <vt:lpstr>Let’s take a look at our department http://nd.edu/~ceees/</vt:lpstr>
      <vt:lpstr>Structural Engineering</vt:lpstr>
      <vt:lpstr>Other Structural Problems</vt:lpstr>
      <vt:lpstr>Geotech</vt:lpstr>
      <vt:lpstr>Dams, Hydroelectric Plants, Flood Control</vt:lpstr>
      <vt:lpstr>Water Cycle</vt:lpstr>
      <vt:lpstr>River/Canal Dynamics</vt:lpstr>
      <vt:lpstr>Predicting Hurricanes</vt:lpstr>
      <vt:lpstr>Hurricane Damage</vt:lpstr>
      <vt:lpstr>Hurricane Damage</vt:lpstr>
      <vt:lpstr>Coastal Erosion (Slower, but Severe)</vt:lpstr>
      <vt:lpstr>Atmospheric and Ocean Science</vt:lpstr>
      <vt:lpstr>Environmental Engineering</vt:lpstr>
      <vt:lpstr>Biofilms</vt:lpstr>
      <vt:lpstr>Pollutant Transport</vt:lpstr>
      <vt:lpstr>Earth Sciences (most of you are Engineers I know)</vt:lpstr>
      <vt:lpstr>General Engineering  Applications</vt:lpstr>
      <vt:lpstr>Infrastruture</vt:lpstr>
      <vt:lpstr>PowerPoint Presentation</vt:lpstr>
      <vt:lpstr>PowerPoint Presentation</vt:lpstr>
      <vt:lpstr>PowerPoint Presentation</vt:lpstr>
      <vt:lpstr>Fluid Dynamics in the News</vt:lpstr>
      <vt:lpstr>Scales of Interest – HUGE VARIATION very few other subject you study will be this wide</vt:lpstr>
      <vt:lpstr>Course Outline</vt:lpstr>
      <vt:lpstr>Notes</vt:lpstr>
      <vt:lpstr>Notes</vt:lpstr>
    </vt:vector>
  </TitlesOfParts>
  <Company>University if Notre Dame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 30460 – Fluid Mechanics</dc:title>
  <dc:creator>Didio</dc:creator>
  <cp:lastModifiedBy>Didio</cp:lastModifiedBy>
  <cp:revision>40</cp:revision>
  <dcterms:created xsi:type="dcterms:W3CDTF">2012-01-18T14:20:04Z</dcterms:created>
  <dcterms:modified xsi:type="dcterms:W3CDTF">2013-01-16T15:04:14Z</dcterms:modified>
</cp:coreProperties>
</file>