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9.xml" ContentType="application/vnd.openxmlformats-officedocument.presentationml.tags+xml"/>
  <Override PartName="/ppt/slides/slide9.xml" ContentType="application/vnd.openxmlformats-officedocument.presentationml.slide+xml"/>
  <Default Extension="pict" ContentType="image/pi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tags/tag5.xml" ContentType="application/vnd.openxmlformats-officedocument.presentationml.tags+xml"/>
  <Default Extension="rels" ContentType="application/vnd.openxmlformats-package.relationships+xml"/>
  <Override PartName="/ppt/tags/tag16.xml" ContentType="application/vnd.openxmlformats-officedocument.presentationml.tag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embeddings/Microsoft_Equation3.bin" ContentType="application/vnd.openxmlformats-officedocument.oleObject"/>
  <Override PartName="/ppt/tags/tag12.xml" ContentType="application/vnd.openxmlformats-officedocument.presentationml.tag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20.xml" ContentType="application/vnd.openxmlformats-officedocument.presentationml.tags+xml"/>
  <Override PartName="/ppt/tags/tag17.xml" ContentType="application/vnd.openxmlformats-officedocument.presentationml.tag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embeddings/Microsoft_Equation4.bin" ContentType="application/vnd.openxmlformats-officedocument.oleObject"/>
  <Override PartName="/docProps/core.xml" ContentType="application/vnd.openxmlformats-package.core-properties+xml"/>
  <Override PartName="/ppt/tags/tag13.xml" ContentType="application/vnd.openxmlformats-officedocument.presentationml.tags+xml"/>
  <Default Extension="png" ContentType="image/png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tags/tag7.xml" ContentType="application/vnd.openxmlformats-officedocument.presentationml.tags+xml"/>
  <Override PartName="/ppt/slides/slide7.xml" ContentType="application/vnd.openxmlformats-officedocument.presentationml.slide+xml"/>
  <Override PartName="/ppt/tags/tag21.xml" ContentType="application/vnd.openxmlformats-officedocument.presentationml.tags+xml"/>
  <Override PartName="/ppt/presentation.xml" ContentType="application/vnd.openxmlformats-officedocument.presentationml.presentation.main+xml"/>
  <Override PartName="/ppt/tags/tag18.xml" ContentType="application/vnd.openxmlformats-officedocument.presentationml.tags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Default Extension="vml" ContentType="application/vnd.openxmlformats-officedocument.vmlDrawing"/>
  <Override PartName="/ppt/embeddings/Microsoft_Equation5.bin" ContentType="application/vnd.openxmlformats-officedocument.oleObject"/>
  <Override PartName="/ppt/tags/tag14.xml" ContentType="application/vnd.openxmlformats-officedocument.presentationml.tags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tags/tag10.xml" ContentType="application/vnd.openxmlformats-officedocument.presentationml.tags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8.xml" ContentType="application/vnd.openxmlformats-officedocument.presentationml.tags+xml"/>
  <Override PartName="/ppt/slides/slide8.xml" ContentType="application/vnd.openxmlformats-officedocument.presentationml.slide+xml"/>
  <Override PartName="/ppt/tags/tag22.xml" ContentType="application/vnd.openxmlformats-officedocument.presentationml.tag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ags/tag19.xml" ContentType="application/vnd.openxmlformats-officedocument.presentationml.tags+xml"/>
  <Override PartName="/ppt/tags/tag15.xml" ContentType="application/vnd.openxmlformats-officedocument.presentationml.tags+xml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ags/tag11.xml" ContentType="application/vnd.openxmlformats-officedocument.presentationml.tags+xml"/>
  <Override PartName="/ppt/theme/theme1.xml" ContentType="application/vnd.openxmlformats-officedocument.theme+xml"/>
  <Override PartName="/ppt/slides/slide21.xml" ContentType="application/vnd.openxmlformats-officedocument.presentationml.slid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Relationship Id="rId2" Type="http://schemas.openxmlformats.org/officeDocument/2006/relationships/image" Target="../media/image2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Relationship Id="rId2" Type="http://schemas.openxmlformats.org/officeDocument/2006/relationships/image" Target="../media/image2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27F5B5C-66F7-E24F-87BE-4F9FBCC127C4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Microsoft_Equation5.bin"/><Relationship Id="rId5" Type="http://schemas.openxmlformats.org/officeDocument/2006/relationships/image" Target="../media/image32.jpeg"/><Relationship Id="rId1" Type="http://schemas.openxmlformats.org/officeDocument/2006/relationships/vmlDrawing" Target="../drawings/vmlDrawing3.vml"/><Relationship Id="rId2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2.jpeg"/><Relationship Id="rId5" Type="http://schemas.openxmlformats.org/officeDocument/2006/relationships/oleObject" Target="../embeddings/Microsoft_Equation6.bin"/><Relationship Id="rId1" Type="http://schemas.openxmlformats.org/officeDocument/2006/relationships/vmlDrawing" Target="../drawings/vmlDrawing4.vml"/><Relationship Id="rId2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26.jpeg"/><Relationship Id="rId6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 – Pipe 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CE30460 - Fluid Mechanics</a:t>
            </a:r>
          </a:p>
          <a:p>
            <a:r>
              <a:rPr lang="en-US" dirty="0" err="1" smtClean="0"/>
              <a:t>Diogo</a:t>
            </a:r>
            <a:r>
              <a:rPr lang="en-US" dirty="0" smtClean="0"/>
              <a:t> Bolster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 Losses</a:t>
            </a:r>
            <a:endParaRPr 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541713" y="1624013"/>
          <a:ext cx="1690687" cy="785812"/>
        </p:xfrm>
        <a:graphic>
          <a:graphicData uri="http://schemas.openxmlformats.org/presentationml/2006/ole">
            <p:oleObj spid="_x0000_s31746" name="Equation" r:id="rId4" imgW="901700" imgH="419100" progId="Equation.3">
              <p:embed/>
            </p:oleObj>
          </a:graphicData>
        </a:graphic>
      </p:graphicFrame>
      <p:pic>
        <p:nvPicPr>
          <p:cNvPr id="5" name="Picture 2" descr="equn_08_08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671037" y="5079847"/>
            <a:ext cx="4297783" cy="46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09640" y="3496518"/>
            <a:ext cx="559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L</a:t>
            </a:r>
            <a:r>
              <a:rPr lang="en-US" dirty="0" smtClean="0"/>
              <a:t> depends on the flow (expansion, contraction, bend, etc)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Losses</a:t>
            </a:r>
            <a:endParaRPr lang="en-US" dirty="0"/>
          </a:p>
        </p:txBody>
      </p:sp>
      <p:pic>
        <p:nvPicPr>
          <p:cNvPr id="4" name="Picture 2" descr="fig_08_1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01009" y="1633997"/>
            <a:ext cx="3492334" cy="217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ig_08_15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336" y="1633997"/>
            <a:ext cx="4081247" cy="216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fig_08_16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01009" y="3967909"/>
            <a:ext cx="3129222" cy="257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fig_08_17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303968" y="3967909"/>
            <a:ext cx="4247129" cy="261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1423"/>
            <a:ext cx="7313613" cy="868362"/>
          </a:xfrm>
        </p:spPr>
        <p:txBody>
          <a:bodyPr/>
          <a:lstStyle/>
          <a:p>
            <a:r>
              <a:rPr lang="en-US" dirty="0" smtClean="0"/>
              <a:t>Minor Losses</a:t>
            </a:r>
            <a:endParaRPr lang="en-US" dirty="0"/>
          </a:p>
        </p:txBody>
      </p:sp>
      <p:pic>
        <p:nvPicPr>
          <p:cNvPr id="4" name="Picture 2" descr="table_08_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049785"/>
            <a:ext cx="457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pic>
        <p:nvPicPr>
          <p:cNvPr id="4" name="Content Placeholder 3" descr="Screen shot 2011-04-26 at 3.48.20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1326" b="-31326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pic>
        <p:nvPicPr>
          <p:cNvPr id="4" name="Content Placeholder 3" descr="Screen shot 2011-04-26 at 3.49.24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178" b="-717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789626" y="5220038"/>
            <a:ext cx="2606092" cy="5711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pic>
        <p:nvPicPr>
          <p:cNvPr id="4" name="Content Placeholder 3" descr="Screen shot 2011-04-26 at 3.50.23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2417" b="-62417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Flow Measurement</a:t>
            </a:r>
            <a:endParaRPr lang="en-US" dirty="0"/>
          </a:p>
        </p:txBody>
      </p:sp>
      <p:pic>
        <p:nvPicPr>
          <p:cNvPr id="4" name="Picture 2" descr="fig_08_2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1562100"/>
            <a:ext cx="73152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914400" y="5710238"/>
          <a:ext cx="3452812" cy="1000125"/>
        </p:xfrm>
        <a:graphic>
          <a:graphicData uri="http://schemas.openxmlformats.org/presentationml/2006/ole">
            <p:oleObj spid="_x0000_s37890" name="Equation" r:id="rId5" imgW="1841500" imgH="5334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48275" y="6066185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is a constant that depends on geometry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pic>
        <p:nvPicPr>
          <p:cNvPr id="4" name="Content Placeholder 3" descr="Screen shot 2011-04-26 at 3.51.07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7241" b="-87241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7000" dirty="0" smtClean="0"/>
              <a:t>More Problems</a:t>
            </a:r>
            <a:endParaRPr lang="en-US" sz="7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Pipe – Determine Pressure Drop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5-02 at 10.12.56 AM.png"/>
          <p:cNvPicPr>
            <a:picLocks noChangeAspect="1"/>
          </p:cNvPicPr>
          <p:nvPr/>
        </p:nvPicPr>
        <p:blipFill>
          <a:blip r:embed="rId2"/>
          <a:srcRect t="-34094" b="-34094"/>
          <a:stretch>
            <a:fillRect/>
          </a:stretch>
        </p:blipFill>
        <p:spPr>
          <a:xfrm>
            <a:off x="1066800" y="1887538"/>
            <a:ext cx="7313613" cy="40560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Laminar or Turbulent Flow</a:t>
            </a:r>
            <a:endParaRPr lang="en-US" dirty="0"/>
          </a:p>
        </p:txBody>
      </p:sp>
      <p:pic>
        <p:nvPicPr>
          <p:cNvPr id="4" name="Picture 2" descr="fig_08_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5875" y="1985636"/>
            <a:ext cx="73152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34999" y="6308577"/>
            <a:ext cx="622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Turbulent Flow 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=NplrDarMDF8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3202" y="5754579"/>
            <a:ext cx="689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Laminar Flow  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=KqqtOb30jWs&amp;NR=1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93533" y="4123253"/>
            <a:ext cx="99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</a:t>
            </a:r>
            <a:r>
              <a:rPr lang="en-US" dirty="0" smtClean="0"/>
              <a:t>&lt;1000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24453" y="2210063"/>
            <a:ext cx="100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</a:t>
            </a:r>
            <a:r>
              <a:rPr lang="en-US" dirty="0" smtClean="0"/>
              <a:t>&gt;4000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7378" y="5137573"/>
            <a:ext cx="121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Re=</a:t>
            </a:r>
            <a:r>
              <a:rPr lang="en-US" dirty="0" err="1" smtClean="0"/>
              <a:t>UD</a:t>
            </a:r>
            <a:r>
              <a:rPr lang="en-US" dirty="0" err="1" smtClean="0">
                <a:latin typeface="Symbol" charset="2"/>
                <a:cs typeface="Symbol" charset="2"/>
              </a:rPr>
              <a:t>r/m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Pipe – Determine </a:t>
            </a:r>
            <a:r>
              <a:rPr lang="en-US" dirty="0" err="1" smtClean="0"/>
              <a:t>Flowrate</a:t>
            </a:r>
            <a:endParaRPr lang="en-US" dirty="0"/>
          </a:p>
        </p:txBody>
      </p:sp>
      <p:pic>
        <p:nvPicPr>
          <p:cNvPr id="4" name="Content Placeholder 3" descr="Screen shot 2011-05-02 at 10.17.53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7305" b="-67305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Pipe – Determine Diameter</a:t>
            </a:r>
            <a:endParaRPr lang="en-US" dirty="0"/>
          </a:p>
        </p:txBody>
      </p:sp>
      <p:pic>
        <p:nvPicPr>
          <p:cNvPr id="4" name="Content Placeholder 3" descr="Screen shot 2011-05-02 at 10.18.5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8810" b="-58810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Pipe Systems</a:t>
            </a:r>
            <a:endParaRPr lang="en-US" dirty="0"/>
          </a:p>
        </p:txBody>
      </p:sp>
      <p:pic>
        <p:nvPicPr>
          <p:cNvPr id="6" name="Content Placeholder 5" descr="Screen shot 2011-05-02 at 10.19.59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0360" b="-40360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Developed Flow</a:t>
            </a:r>
            <a:endParaRPr lang="en-US" dirty="0"/>
          </a:p>
        </p:txBody>
      </p:sp>
      <p:pic>
        <p:nvPicPr>
          <p:cNvPr id="4" name="Picture 2" descr="fig_08_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2813" y="1534397"/>
            <a:ext cx="7315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69023" y="5648856"/>
            <a:ext cx="169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Entrance length: </a:t>
            </a:r>
            <a:endParaRPr lang="en-US" dirty="0"/>
          </a:p>
        </p:txBody>
      </p:sp>
      <p:pic>
        <p:nvPicPr>
          <p:cNvPr id="6" name="Picture 2" descr="eq_08_01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60697" y="5565804"/>
            <a:ext cx="2542176" cy="45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8_02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560697" y="6207944"/>
            <a:ext cx="2709970" cy="42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Developed Laminar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done this one already in chapter 6</a:t>
            </a:r>
            <a:endParaRPr lang="en-US" dirty="0"/>
          </a:p>
        </p:txBody>
      </p:sp>
      <p:pic>
        <p:nvPicPr>
          <p:cNvPr id="4" name="Picture 2" descr="eq_08_0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23653" y="2640103"/>
            <a:ext cx="4949306" cy="63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8_08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543722" y="5036648"/>
            <a:ext cx="3258645" cy="75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8_09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158649" y="3567152"/>
            <a:ext cx="1788594" cy="98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Turbulent Flow</a:t>
            </a:r>
            <a:endParaRPr lang="en-US" dirty="0"/>
          </a:p>
        </p:txBody>
      </p:sp>
      <p:pic>
        <p:nvPicPr>
          <p:cNvPr id="4" name="Picture 2" descr="fig_08_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1486391"/>
            <a:ext cx="73152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73132" y="6239362"/>
            <a:ext cx="104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Typically:</a:t>
            </a:r>
            <a:endParaRPr lang="en-US" dirty="0"/>
          </a:p>
        </p:txBody>
      </p:sp>
      <p:pic>
        <p:nvPicPr>
          <p:cNvPr id="6" name="Picture 2" descr="eq_08_15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84425" y="6120456"/>
            <a:ext cx="1706124" cy="60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56493" y="6239362"/>
            <a:ext cx="216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is between 6 and 10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Drop depends on</a:t>
            </a:r>
          </a:p>
          <a:p>
            <a:pPr lvl="3"/>
            <a:r>
              <a:rPr lang="en-US" dirty="0" smtClean="0"/>
              <a:t>Mean velocity	V</a:t>
            </a:r>
          </a:p>
          <a:p>
            <a:pPr lvl="3"/>
            <a:r>
              <a:rPr lang="en-US" dirty="0" smtClean="0"/>
              <a:t>Diameter		D</a:t>
            </a:r>
          </a:p>
          <a:p>
            <a:pPr lvl="3"/>
            <a:r>
              <a:rPr lang="en-US" dirty="0" smtClean="0"/>
              <a:t>Pipe length		</a:t>
            </a:r>
            <a:r>
              <a:rPr lang="en-US" dirty="0" err="1" smtClean="0"/>
              <a:t>l</a:t>
            </a:r>
            <a:endParaRPr lang="en-US" dirty="0" smtClean="0"/>
          </a:p>
          <a:p>
            <a:pPr lvl="3"/>
            <a:r>
              <a:rPr lang="en-US" dirty="0" smtClean="0"/>
              <a:t>Wall Roughness	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3"/>
            <a:r>
              <a:rPr lang="en-US" dirty="0" smtClean="0">
                <a:cs typeface="Symbol" charset="2"/>
              </a:rPr>
              <a:t>Viscosity</a:t>
            </a:r>
            <a:r>
              <a:rPr lang="en-US" dirty="0" smtClean="0">
                <a:latin typeface="Symbol" charset="2"/>
                <a:cs typeface="Symbol" charset="2"/>
              </a:rPr>
              <a:t>		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3"/>
            <a:r>
              <a:rPr lang="en-US" dirty="0" smtClean="0">
                <a:cs typeface="Symbol" charset="2"/>
              </a:rPr>
              <a:t>Density</a:t>
            </a:r>
            <a:r>
              <a:rPr lang="en-US" dirty="0" smtClean="0">
                <a:latin typeface="Symbol" charset="2"/>
                <a:cs typeface="Symbol" charset="2"/>
              </a:rPr>
              <a:t>		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3"/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By dimensional Analysis</a:t>
            </a:r>
            <a:endParaRPr lang="en-US" dirty="0">
              <a:cs typeface="Symbol" charset="2"/>
            </a:endParaRPr>
          </a:p>
        </p:txBody>
      </p:sp>
      <p:pic>
        <p:nvPicPr>
          <p:cNvPr id="4" name="Picture 2" descr="eq_08_1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31848" y="4070760"/>
            <a:ext cx="3240990" cy="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un_08_09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934946" y="5552987"/>
            <a:ext cx="2951465" cy="7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figun_08_13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886411" y="1271301"/>
            <a:ext cx="2158179" cy="244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64" y="1735138"/>
            <a:ext cx="7767204" cy="4697136"/>
          </a:xfrm>
        </p:spPr>
        <p:txBody>
          <a:bodyPr>
            <a:normAutofit/>
          </a:bodyPr>
          <a:lstStyle/>
          <a:p>
            <a:r>
              <a:rPr lang="en-US" dirty="0" smtClean="0"/>
              <a:t>Pressure drop must increase linearly with length of tube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Recall from chapter 5</a:t>
            </a:r>
          </a:p>
          <a:p>
            <a:endParaRPr lang="en-US" dirty="0" smtClean="0"/>
          </a:p>
          <a:p>
            <a:r>
              <a:rPr lang="en-US" dirty="0" smtClean="0"/>
              <a:t>Therefore we can say that (part of) the loss in a pipe is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52788" y="2482850"/>
          <a:ext cx="2617787" cy="857250"/>
        </p:xfrm>
        <a:graphic>
          <a:graphicData uri="http://schemas.openxmlformats.org/presentationml/2006/ole">
            <p:oleObj spid="_x0000_s28674" name="Equation" r:id="rId4" imgW="1397000" imgH="457200" progId="Equation.3">
              <p:embed/>
            </p:oleObj>
          </a:graphicData>
        </a:graphic>
      </p:graphicFrame>
      <p:sp>
        <p:nvSpPr>
          <p:cNvPr id="5" name="Right Brace 4"/>
          <p:cNvSpPr/>
          <p:nvPr/>
        </p:nvSpPr>
        <p:spPr>
          <a:xfrm>
            <a:off x="5352384" y="2804077"/>
            <a:ext cx="206178" cy="1072046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12204" y="3526261"/>
            <a:ext cx="316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Friction factor – look up in table</a:t>
            </a:r>
            <a:endParaRPr lang="en-US" dirty="0"/>
          </a:p>
        </p:txBody>
      </p:sp>
      <p:pic>
        <p:nvPicPr>
          <p:cNvPr id="7" name="Picture 2" descr="eq_05_57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47874" y="4197417"/>
            <a:ext cx="4413676" cy="89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252788" y="6038850"/>
          <a:ext cx="2830512" cy="785813"/>
        </p:xfrm>
        <a:graphic>
          <a:graphicData uri="http://schemas.openxmlformats.org/presentationml/2006/ole">
            <p:oleObj spid="_x0000_s28675" name="Equation" r:id="rId6" imgW="1511300" imgH="41910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Moody Diagram (Friction Factor)</a:t>
            </a:r>
            <a:endParaRPr lang="en-US" sz="4000" dirty="0"/>
          </a:p>
        </p:txBody>
      </p:sp>
      <p:pic>
        <p:nvPicPr>
          <p:cNvPr id="5" name="Picture 2" descr="fig_08_10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23344" y="1371600"/>
            <a:ext cx="5676148" cy="398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61418" y="5393573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non-laminar flow approximately true that</a:t>
            </a: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810103" y="5727046"/>
          <a:ext cx="3567113" cy="1166813"/>
        </p:xfrm>
        <a:graphic>
          <a:graphicData uri="http://schemas.openxmlformats.org/presentationml/2006/ole">
            <p:oleObj spid="_x0000_s29698" name="Equation" r:id="rId5" imgW="1905000" imgH="6223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7986" y="539357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laminar</a:t>
            </a:r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757986" y="5943365"/>
          <a:ext cx="903287" cy="666750"/>
        </p:xfrm>
        <a:graphic>
          <a:graphicData uri="http://schemas.openxmlformats.org/presentationml/2006/ole">
            <p:oleObj spid="_x0000_s29701" name="Equation" r:id="rId6" imgW="482600" imgH="3556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Roughness (Typical)</a:t>
            </a:r>
            <a:endParaRPr lang="en-US" dirty="0"/>
          </a:p>
        </p:txBody>
      </p:sp>
      <p:pic>
        <p:nvPicPr>
          <p:cNvPr id="4" name="Picture 2" descr="table_08_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54601" y="1565874"/>
            <a:ext cx="731520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229</TotalTime>
  <Words>235</Words>
  <Application>Microsoft Macintosh PowerPoint</Application>
  <PresentationFormat>On-screen Show (4:3)</PresentationFormat>
  <Paragraphs>53</Paragraphs>
  <Slides>22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Inkwell</vt:lpstr>
      <vt:lpstr>Equation</vt:lpstr>
      <vt:lpstr>Chapter 8 – Pipe Flow</vt:lpstr>
      <vt:lpstr>Laminar or Turbulent Flow</vt:lpstr>
      <vt:lpstr>Fully Developed Flow</vt:lpstr>
      <vt:lpstr>Fully Developed Laminar Flow</vt:lpstr>
      <vt:lpstr>What about Turbulent Flow</vt:lpstr>
      <vt:lpstr>Dimensional Analysis</vt:lpstr>
      <vt:lpstr>Slide 7</vt:lpstr>
      <vt:lpstr>Moody Diagram (Friction Factor)</vt:lpstr>
      <vt:lpstr>Roughness (Typical)</vt:lpstr>
      <vt:lpstr>Minor  Losses</vt:lpstr>
      <vt:lpstr>Minor Losses</vt:lpstr>
      <vt:lpstr>Minor Losses</vt:lpstr>
      <vt:lpstr>Sample Problem</vt:lpstr>
      <vt:lpstr>Sample Problem</vt:lpstr>
      <vt:lpstr>Sample Problem</vt:lpstr>
      <vt:lpstr>Pipe Flow Measurement</vt:lpstr>
      <vt:lpstr>Sample Problem</vt:lpstr>
      <vt:lpstr>Slide 18</vt:lpstr>
      <vt:lpstr>Single Pipe – Determine Pressure Drop</vt:lpstr>
      <vt:lpstr>Single Pipe – Determine Flowrate</vt:lpstr>
      <vt:lpstr>Single Pipe – Determine Diameter</vt:lpstr>
      <vt:lpstr>Multiple Pipe Systems</vt:lpstr>
    </vt:vector>
  </TitlesOfParts>
  <Company>University if Notre Dame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– Pipe Flow</dc:title>
  <dc:creator>Didio</dc:creator>
  <cp:lastModifiedBy>Didio</cp:lastModifiedBy>
  <cp:revision>33</cp:revision>
  <dcterms:created xsi:type="dcterms:W3CDTF">2011-05-02T14:10:06Z</dcterms:created>
  <dcterms:modified xsi:type="dcterms:W3CDTF">2011-05-02T16:05:28Z</dcterms:modified>
</cp:coreProperties>
</file>