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tags/tag14.xml" ContentType="application/vnd.openxmlformats-officedocument.presentationml.tags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96" r:id="rId17"/>
    <p:sldId id="297" r:id="rId18"/>
    <p:sldId id="298" r:id="rId19"/>
    <p:sldId id="299" r:id="rId20"/>
    <p:sldId id="300" r:id="rId21"/>
    <p:sldId id="301" r:id="rId22"/>
    <p:sldId id="276" r:id="rId23"/>
    <p:sldId id="277" r:id="rId24"/>
    <p:sldId id="278" r:id="rId25"/>
    <p:sldId id="279" r:id="rId26"/>
    <p:sldId id="285" r:id="rId27"/>
    <p:sldId id="283" r:id="rId28"/>
    <p:sldId id="286" r:id="rId29"/>
    <p:sldId id="287" r:id="rId30"/>
    <p:sldId id="284" r:id="rId31"/>
    <p:sldId id="289" r:id="rId32"/>
    <p:sldId id="288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7A6F-9FED-DB4B-9619-4CF43F40F3BB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43E1A-426F-6B4A-A552-7C86BF848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class example</a:t>
            </a:r>
            <a:r>
              <a:rPr lang="en-US" baseline="0" dirty="0" smtClean="0"/>
              <a:t> on 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9A17-A18A-AE40-B726-22984BAD0F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37E261-3025-F949-8015-B608024D4A7F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899AE6-14A5-FE42-AF93-90ACB9704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google.com/videoplay?docid=-503324312753174724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quation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0.jpeg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Similitude and Dimensional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smtClean="0"/>
              <a:t> Bolster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recipe listed before will always work</a:t>
            </a:r>
          </a:p>
          <a:p>
            <a:endParaRPr lang="en-US" dirty="0" smtClean="0"/>
          </a:p>
          <a:p>
            <a:r>
              <a:rPr lang="en-US" dirty="0" smtClean="0"/>
              <a:t>Typically, we just do it by inspection</a:t>
            </a:r>
          </a:p>
          <a:p>
            <a:endParaRPr lang="en-US" dirty="0" smtClean="0"/>
          </a:p>
          <a:p>
            <a:r>
              <a:rPr lang="en-US" dirty="0" smtClean="0"/>
              <a:t>All these numbers can be thought of as ratios of forces, ratios of timescales, ratios of </a:t>
            </a:r>
            <a:r>
              <a:rPr lang="en-US" dirty="0" err="1" smtClean="0"/>
              <a:t>lengthscales</a:t>
            </a:r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4" name="Content Placeholder 3" descr="Screen shot 2011-04-17 at 5.08.5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1205" b="-9120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4" name="Content Placeholder 3" descr="Screen shot 2011-04-17 at 5.09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981" b="-62981"/>
          <a:stretch>
            <a:fillRect/>
          </a:stretch>
        </p:blipFill>
        <p:spPr>
          <a:xfrm>
            <a:off x="0" y="1575420"/>
            <a:ext cx="8887168" cy="52825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3</a:t>
            </a:r>
            <a:endParaRPr lang="en-US" dirty="0"/>
          </a:p>
        </p:txBody>
      </p:sp>
      <p:pic>
        <p:nvPicPr>
          <p:cNvPr id="4" name="Content Placeholder 3" descr="Screen shot 2011-04-17 at 5.10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70" r="-2070"/>
          <a:stretch>
            <a:fillRect/>
          </a:stretch>
        </p:blipFill>
        <p:spPr>
          <a:xfrm>
            <a:off x="1563398" y="1859567"/>
            <a:ext cx="5971835" cy="35496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Common dimensionless Groups in Fluids</a:t>
            </a:r>
            <a:endParaRPr lang="en-US" sz="3600" dirty="0"/>
          </a:p>
        </p:txBody>
      </p:sp>
      <p:pic>
        <p:nvPicPr>
          <p:cNvPr id="5" name="Picture 2" descr="equn_07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3200" y="1371600"/>
            <a:ext cx="61960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interesting examples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Hydraulic Jump</a:t>
            </a:r>
          </a:p>
          <a:p>
            <a:r>
              <a:rPr lang="en-US" dirty="0" smtClean="0"/>
              <a:t>Drag on a Boat</a:t>
            </a:r>
          </a:p>
          <a:p>
            <a:r>
              <a:rPr lang="en-US" dirty="0" smtClean="0"/>
              <a:t>Turbulent Flow in a Pipe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5799" y="48159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http://video.google.com/videoplay?docid=-5033243127531747249#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– Problems with One Pi Term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Symbol" charset="2"/>
              </a:rPr>
              <a:t>If only one term exists then according to the Pi Theorem we can say: </a:t>
            </a:r>
          </a:p>
          <a:p>
            <a:pPr>
              <a:buNone/>
            </a:pPr>
            <a:r>
              <a:rPr lang="en-US" dirty="0" smtClean="0">
                <a:latin typeface="Symbol" charset="2"/>
                <a:cs typeface="Symbol" charset="2"/>
              </a:rPr>
              <a:t>					P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</a:p>
          <a:p>
            <a:pPr>
              <a:buFont typeface="Symbol" charset="2"/>
              <a:buChar char=" "/>
            </a:pPr>
            <a:endParaRPr lang="en-US" dirty="0" smtClean="0"/>
          </a:p>
          <a:p>
            <a:pPr>
              <a:buFont typeface="Symbol" charset="2"/>
              <a:buChar char=" "/>
            </a:pPr>
            <a:r>
              <a:rPr lang="en-US" dirty="0" smtClean="0"/>
              <a:t>Allows for a very nice relationship between variables and the constant can easily be fit from data….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Classical Example (Very slowly falling spherical particle – what is drag)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4604286" cy="4571999"/>
          </a:xfrm>
        </p:spPr>
        <p:txBody>
          <a:bodyPr/>
          <a:lstStyle/>
          <a:p>
            <a:r>
              <a:rPr lang="en-US" dirty="0" smtClean="0">
                <a:latin typeface="+mj-lt"/>
                <a:cs typeface="Handwriting - Dakota"/>
              </a:rPr>
              <a:t>Drag</a:t>
            </a:r>
            <a:r>
              <a:rPr lang="en-US" i="1" dirty="0" smtClean="0">
                <a:latin typeface="Handwriting - Dakota"/>
                <a:cs typeface="Handwriting - Dakota"/>
              </a:rPr>
              <a:t> D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dirty="0" smtClean="0"/>
              <a:t> (</a:t>
            </a:r>
            <a:r>
              <a:rPr lang="en-US" dirty="0" err="1" smtClean="0"/>
              <a:t>D,V,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[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]=   M L T</a:t>
            </a:r>
            <a:r>
              <a:rPr lang="en-US" baseline="30000" dirty="0" smtClean="0"/>
              <a:t>-2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[D]=  L</a:t>
            </a:r>
            <a:br>
              <a:rPr lang="en-US" dirty="0" smtClean="0"/>
            </a:br>
            <a:r>
              <a:rPr lang="en-US" dirty="0" smtClean="0"/>
              <a:t>[V]=  L T</a:t>
            </a:r>
            <a:r>
              <a:rPr lang="en-US" baseline="30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]=  M L</a:t>
            </a:r>
            <a:r>
              <a:rPr lang="en-US" baseline="30000" dirty="0" smtClean="0"/>
              <a:t>-1</a:t>
            </a:r>
            <a:r>
              <a:rPr lang="en-US" dirty="0" smtClean="0"/>
              <a:t> T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On one Pi group exists</a:t>
            </a:r>
          </a:p>
          <a:p>
            <a:pPr>
              <a:buNone/>
            </a:pPr>
            <a:r>
              <a:rPr lang="en-US" dirty="0" smtClean="0"/>
              <a:t> 		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/(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VD</a:t>
            </a:r>
            <a:r>
              <a:rPr lang="en-US" dirty="0" smtClean="0"/>
              <a:t>)=C</a:t>
            </a:r>
          </a:p>
          <a:p>
            <a:pPr>
              <a:buNone/>
            </a:pPr>
            <a:r>
              <a:rPr lang="en-US" dirty="0" smtClean="0"/>
              <a:t>Or    </a:t>
            </a:r>
            <a:r>
              <a:rPr lang="en-US" dirty="0" smtClean="0">
                <a:latin typeface="Handwriting - Dakota"/>
                <a:cs typeface="Handwriting - Dakota"/>
              </a:rPr>
              <a:t>D</a:t>
            </a:r>
            <a:r>
              <a:rPr lang="en-US" dirty="0" smtClean="0"/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VDC     </a:t>
            </a:r>
            <a:endParaRPr lang="en-US" dirty="0"/>
          </a:p>
        </p:txBody>
      </p:sp>
      <p:pic>
        <p:nvPicPr>
          <p:cNvPr id="4" name="Picture 2" descr="exs_07_0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44194" y="1815569"/>
            <a:ext cx="2426256" cy="40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3300230" y="2354758"/>
            <a:ext cx="407893" cy="15482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2800" y="265329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variables</a:t>
            </a:r>
          </a:p>
          <a:p>
            <a:r>
              <a:rPr lang="en-US" dirty="0" smtClean="0"/>
              <a:t>3 dimension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336" y="1942907"/>
            <a:ext cx="7389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a sphere of diameter </a:t>
            </a:r>
            <a:r>
              <a:rPr lang="en-US" dirty="0" err="1" smtClean="0"/>
              <a:t>d</a:t>
            </a:r>
            <a:r>
              <a:rPr lang="en-US" dirty="0" smtClean="0"/>
              <a:t>=5 mm falls at a velocity of 0.1 </a:t>
            </a:r>
            <a:r>
              <a:rPr lang="en-US" dirty="0" err="1" smtClean="0"/>
              <a:t>m/s</a:t>
            </a:r>
            <a:r>
              <a:rPr lang="en-US" dirty="0" smtClean="0"/>
              <a:t> in water</a:t>
            </a:r>
          </a:p>
          <a:p>
            <a:r>
              <a:rPr lang="en-US" dirty="0" smtClean="0"/>
              <a:t>(viscosity=0.001 Ns/m</a:t>
            </a:r>
            <a:r>
              <a:rPr lang="en-US" baseline="30000" dirty="0" smtClean="0"/>
              <a:t>2</a:t>
            </a:r>
            <a:r>
              <a:rPr lang="en-US" dirty="0" smtClean="0"/>
              <a:t>) it experiences a drag of 100 N.</a:t>
            </a:r>
          </a:p>
          <a:p>
            <a:endParaRPr lang="en-US" dirty="0" smtClean="0"/>
          </a:p>
          <a:p>
            <a:r>
              <a:rPr lang="en-US" dirty="0" smtClean="0"/>
              <a:t>Can you develop a general law for drag on a sphere of arbitrary size in </a:t>
            </a:r>
          </a:p>
          <a:p>
            <a:r>
              <a:rPr lang="en-US" dirty="0" smtClean="0"/>
              <a:t>an arbitrary flow (for a slowing falling sphere)</a:t>
            </a:r>
            <a:endParaRPr lang="en-US" dirty="0"/>
          </a:p>
        </p:txBody>
      </p:sp>
      <p:pic>
        <p:nvPicPr>
          <p:cNvPr id="8" name="Picture 2" descr="exs_07_0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9315" y="3598670"/>
            <a:ext cx="1639291" cy="27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of More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 smtClean="0"/>
              <a:t>For two terms 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=f(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 lvl="3">
              <a:buNone/>
            </a:pPr>
            <a:r>
              <a:rPr lang="en-US" sz="2400" dirty="0" smtClean="0"/>
              <a:t>			</a:t>
            </a:r>
          </a:p>
          <a:p>
            <a:pPr lvl="3">
              <a:buFont typeface="Symbol" charset="2"/>
              <a:buChar char=" "/>
            </a:pP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=f(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 smtClean="0"/>
              <a:t>Means when you have data you should plot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1 against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2 to deduce relationships or at least make best fits that can be used predicatively.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Pi Theorem</a:t>
            </a:r>
          </a:p>
          <a:p>
            <a:r>
              <a:rPr lang="en-US" dirty="0" smtClean="0"/>
              <a:t>Develop dimensionless variables for a given flow situation</a:t>
            </a:r>
          </a:p>
          <a:p>
            <a:r>
              <a:rPr lang="en-US" dirty="0" smtClean="0"/>
              <a:t>Use dimensional variables in data analysis</a:t>
            </a:r>
          </a:p>
          <a:p>
            <a:r>
              <a:rPr lang="en-US" dirty="0" smtClean="0"/>
              <a:t>Apply concepts of modeling and similitude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17 at 5.12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236" b="-20236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4-20 at 11.12.2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2" r="-1250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Similitude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is a representation of a physical system that may be used to predict the behavior of the system in some desired respect, e.g.</a:t>
            </a:r>
          </a:p>
          <a:p>
            <a:endParaRPr lang="en-US" dirty="0"/>
          </a:p>
        </p:txBody>
      </p:sp>
      <p:pic>
        <p:nvPicPr>
          <p:cNvPr id="5" name="Picture 2" descr="figun_07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6141" y="3012344"/>
            <a:ext cx="2335889" cy="17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_07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69247" y="3012344"/>
            <a:ext cx="3027363" cy="20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ig_07_0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66299" y="5021388"/>
            <a:ext cx="2302963" cy="15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enough?</a:t>
            </a:r>
            <a:endParaRPr lang="en-US" dirty="0"/>
          </a:p>
        </p:txBody>
      </p:sp>
      <p:pic>
        <p:nvPicPr>
          <p:cNvPr id="7" name="Content Placeholder 6" descr="Screen shot 2011-04-17 at 4.51.58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8337" r="-28337"/>
          <a:stretch>
            <a:fillRect/>
          </a:stretch>
        </p:blipFill>
        <p:spPr/>
      </p:pic>
      <p:pic>
        <p:nvPicPr>
          <p:cNvPr id="10" name="Content Placeholder 9" descr="Screen shot 2011-04-17 at 4.52.04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41" r="-1041"/>
          <a:stretch>
            <a:fillRect/>
          </a:stretch>
        </p:blipFill>
        <p:spPr>
          <a:xfrm>
            <a:off x="6030994" y="2421116"/>
            <a:ext cx="2152650" cy="2612874"/>
          </a:xfrm>
        </p:spPr>
      </p:pic>
      <p:sp>
        <p:nvSpPr>
          <p:cNvPr id="11" name="Right Arrow 10"/>
          <p:cNvSpPr/>
          <p:nvPr/>
        </p:nvSpPr>
        <p:spPr>
          <a:xfrm>
            <a:off x="4500372" y="34487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693960" cy="4583860"/>
          </a:xfrm>
        </p:spPr>
        <p:txBody>
          <a:bodyPr>
            <a:normAutofit/>
          </a:bodyPr>
          <a:lstStyle/>
          <a:p>
            <a:r>
              <a:rPr lang="en-US" dirty="0" smtClean="0"/>
              <a:t>Geometric (ratio of length scales the same)</a:t>
            </a:r>
          </a:p>
          <a:p>
            <a:r>
              <a:rPr lang="en-US" dirty="0" smtClean="0"/>
              <a:t>Kinematic (velocity structures are the same)</a:t>
            </a:r>
          </a:p>
          <a:p>
            <a:r>
              <a:rPr lang="en-US" dirty="0" smtClean="0"/>
              <a:t>Dynamic (ratio forces the same)</a:t>
            </a:r>
          </a:p>
          <a:p>
            <a:r>
              <a:rPr lang="en-US" dirty="0" smtClean="0"/>
              <a:t>The best situation is: Get all dimensionless variables (Pi groups) the same between model and prototype. Then all similarities are preserved…..</a:t>
            </a:r>
          </a:p>
          <a:p>
            <a:r>
              <a:rPr lang="en-US" dirty="0" smtClean="0"/>
              <a:t>Sometimes hard to achieve it all….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120" y="1586752"/>
            <a:ext cx="5402552" cy="5271247"/>
          </a:xfrm>
        </p:spPr>
        <p:txBody>
          <a:bodyPr>
            <a:normAutofit/>
          </a:bodyPr>
          <a:lstStyle/>
          <a:p>
            <a:r>
              <a:rPr lang="en-US" dirty="0" smtClean="0"/>
              <a:t>Consider flow past some plate. You can to model drag</a:t>
            </a:r>
          </a:p>
          <a:p>
            <a:endParaRPr lang="en-US" dirty="0" smtClean="0"/>
          </a:p>
          <a:p>
            <a:r>
              <a:rPr lang="en-US" dirty="0" smtClean="0"/>
              <a:t>Pi theorem tells you</a:t>
            </a:r>
          </a:p>
          <a:p>
            <a:r>
              <a:rPr lang="en-US" dirty="0" smtClean="0"/>
              <a:t>To ensure similarity </a:t>
            </a:r>
            <a:r>
              <a:rPr lang="en-US" dirty="0" err="1" smtClean="0"/>
              <a:t>w/h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err="1" smtClean="0"/>
              <a:t>Vw/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must be the same in model and prototype.</a:t>
            </a:r>
          </a:p>
          <a:p>
            <a:r>
              <a:rPr lang="en-US" dirty="0" smtClean="0"/>
              <a:t>If this is true D/w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is the same in model and prototype</a:t>
            </a:r>
            <a:endParaRPr lang="en-US" dirty="0"/>
          </a:p>
        </p:txBody>
      </p:sp>
      <p:pic>
        <p:nvPicPr>
          <p:cNvPr id="5" name="Picture 2" descr="figun_07_1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87207" y="1900262"/>
            <a:ext cx="1805252" cy="35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un_07_3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35144" y="2642149"/>
            <a:ext cx="2923508" cy="32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7_09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52251" y="3215770"/>
            <a:ext cx="2410163" cy="6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classical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through Closed Conduits (Next Chapter)</a:t>
            </a:r>
          </a:p>
          <a:p>
            <a:endParaRPr lang="en-US" dirty="0" smtClean="0"/>
          </a:p>
          <a:p>
            <a:r>
              <a:rPr lang="en-US" dirty="0" smtClean="0"/>
              <a:t>Civil Engineering Applications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Flow around Immersed Bodies (e.g. Buildings)</a:t>
            </a:r>
          </a:p>
          <a:p>
            <a:pPr lvl="1"/>
            <a:r>
              <a:rPr lang="en-US" dirty="0" smtClean="0"/>
              <a:t>Flow with a Free Surface  (e.g. damns, hydroelectric)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around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are often interested in drag at high Reynolds number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             Coefficient of drag</a:t>
            </a:r>
          </a:p>
          <a:p>
            <a:pPr>
              <a:buNone/>
            </a:pPr>
            <a:r>
              <a:rPr lang="en-US" sz="1600" dirty="0" smtClean="0"/>
              <a:t>	(what we want to measure in the lab)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70" y="1740013"/>
            <a:ext cx="2981112" cy="198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206" y="3945006"/>
            <a:ext cx="2967476" cy="22256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73289" y="3016706"/>
          <a:ext cx="2360589" cy="710715"/>
        </p:xfrm>
        <a:graphic>
          <a:graphicData uri="http://schemas.openxmlformats.org/presentationml/2006/ole">
            <p:oleObj spid="_x0000_s35842" name="Equation" r:id="rId5" imgW="1181100" imgH="3556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2362824" y="3830499"/>
            <a:ext cx="618488" cy="82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Dimensionless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899" y="1805985"/>
            <a:ext cx="7580955" cy="356249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– is dimensionless</a:t>
            </a:r>
          </a:p>
          <a:p>
            <a:r>
              <a:rPr lang="en-US" dirty="0" smtClean="0"/>
              <a:t>Reynolds Number (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V </a:t>
            </a:r>
            <a:r>
              <a:rPr lang="en-US" dirty="0" err="1" smtClean="0"/>
              <a:t>l/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Ratio of all length scales  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</a:t>
            </a:r>
            <a:r>
              <a:rPr lang="en-US" dirty="0" err="1" smtClean="0"/>
              <a:t>/l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e.g. in golf ball depth of dimples over diameter of ball</a:t>
            </a:r>
          </a:p>
          <a:p>
            <a:pPr lvl="2"/>
            <a:r>
              <a:rPr lang="en-US" dirty="0" smtClean="0"/>
              <a:t>In building width/height, window length/height, etc.</a:t>
            </a:r>
          </a:p>
          <a:p>
            <a:r>
              <a:rPr lang="en-US" dirty="0" smtClean="0"/>
              <a:t>Using Pi Theorem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3516" y="5492173"/>
          <a:ext cx="2796047" cy="724901"/>
        </p:xfrm>
        <a:graphic>
          <a:graphicData uri="http://schemas.openxmlformats.org/presentationml/2006/ole">
            <p:oleObj spid="_x0000_s50178" name="Equation" r:id="rId3" imgW="1714500" imgH="444500" progId="Equation.3">
              <p:embed/>
            </p:oleObj>
          </a:graphicData>
        </a:graphic>
      </p:graphicFrame>
      <p:sp>
        <p:nvSpPr>
          <p:cNvPr id="7" name="Right Brace 6"/>
          <p:cNvSpPr/>
          <p:nvPr/>
        </p:nvSpPr>
        <p:spPr>
          <a:xfrm>
            <a:off x="4619563" y="5492173"/>
            <a:ext cx="229747" cy="7249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33713" y="5478410"/>
            <a:ext cx="3038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long as the Reynolds numbers and</a:t>
            </a:r>
          </a:p>
          <a:p>
            <a:r>
              <a:rPr lang="en-US" sz="1400" dirty="0" smtClean="0"/>
              <a:t>length scale ratios are the same in the </a:t>
            </a:r>
          </a:p>
          <a:p>
            <a:r>
              <a:rPr lang="en-US" sz="1400" dirty="0" smtClean="0"/>
              <a:t>model as the actual case (prototype) </a:t>
            </a:r>
          </a:p>
          <a:p>
            <a:r>
              <a:rPr lang="en-US" sz="1400" dirty="0" smtClean="0"/>
              <a:t>C</a:t>
            </a:r>
            <a:r>
              <a:rPr lang="en-US" sz="1400" baseline="-25000" dirty="0" smtClean="0"/>
              <a:t>D</a:t>
            </a:r>
            <a:r>
              <a:rPr lang="en-US" sz="1400" dirty="0" smtClean="0"/>
              <a:t> will the same 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Relationship between Prototype and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now calculate the drag on the prototype from measurements on the model.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103813" y="2069873"/>
          <a:ext cx="2900362" cy="723900"/>
        </p:xfrm>
        <a:graphic>
          <a:graphicData uri="http://schemas.openxmlformats.org/presentationml/2006/ole">
            <p:oleObj spid="_x0000_s51202" name="Equation" r:id="rId3" imgW="1778000" imgH="444500" progId="Equation.3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6300804" y="326561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691188" y="4672013"/>
          <a:ext cx="2030412" cy="682625"/>
        </p:xfrm>
        <a:graphic>
          <a:graphicData uri="http://schemas.openxmlformats.org/presentationml/2006/ole">
            <p:oleObj spid="_x0000_s51203" name="Equation" r:id="rId4" imgW="1244600" imgH="4191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89" y="3586195"/>
            <a:ext cx="3683057" cy="2877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 Homogeneity</a:t>
            </a:r>
          </a:p>
          <a:p>
            <a:r>
              <a:rPr lang="en-US" dirty="0" smtClean="0"/>
              <a:t>In a system with several variables one can construct a series of numbers that do not have dimensions. This inherently tells you something about the scale invariance or lack thereof of a problem…..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with a Free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Gravity Driven Flows (i.e. water flows down a hill)</a:t>
            </a:r>
          </a:p>
          <a:p>
            <a:r>
              <a:rPr lang="en-US" sz="1600" dirty="0" smtClean="0"/>
              <a:t>As long as all other dimensionless numbers are matched between model and prototype Froude Number only matters (tough to do  - e.g. Reynolds number – make large enough in both cases to not be important)</a:t>
            </a:r>
            <a:endParaRPr lang="en-US" sz="1600" dirty="0"/>
          </a:p>
        </p:txBody>
      </p:sp>
      <p:pic>
        <p:nvPicPr>
          <p:cNvPr id="5" name="Picture 2" descr="fig_07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2879" y="2737105"/>
            <a:ext cx="3555004" cy="24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72349" y="4483719"/>
          <a:ext cx="1096963" cy="682625"/>
        </p:xfrm>
        <a:graphic>
          <a:graphicData uri="http://schemas.openxmlformats.org/presentationml/2006/ole">
            <p:oleObj spid="_x0000_s36866" name="Equation" r:id="rId5" imgW="673100" imgH="4191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162299" y="3939381"/>
          <a:ext cx="1470025" cy="1055688"/>
        </p:xfrm>
        <a:graphic>
          <a:graphicData uri="http://schemas.openxmlformats.org/presentationml/2006/ole">
            <p:oleObj spid="_x0000_s36867" name="Equation" r:id="rId6" imgW="901700" imgH="647700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>
            <a:off x="2111265" y="441186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41511" y="5554663"/>
          <a:ext cx="1220788" cy="768350"/>
        </p:xfrm>
        <a:graphic>
          <a:graphicData uri="http://schemas.openxmlformats.org/presentationml/2006/ole">
            <p:oleObj spid="_x0000_s36868" name="Equation" r:id="rId7" imgW="749300" imgH="4699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4-20 at 11.00.2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340" b="-63340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  <a:endParaRPr lang="en-US" dirty="0"/>
          </a:p>
        </p:txBody>
      </p:sp>
      <p:pic>
        <p:nvPicPr>
          <p:cNvPr id="4" name="Content Placeholder 3" descr="Screen shot 2011-04-20 at 10.58.3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890" b="-31890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– Problems with One Pi Term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Symbol" charset="2"/>
              </a:rPr>
              <a:t>If only one term exists then according to the Pi Theorem we can say: </a:t>
            </a:r>
          </a:p>
          <a:p>
            <a:pPr>
              <a:buNone/>
            </a:pPr>
            <a:r>
              <a:rPr lang="en-US" dirty="0" smtClean="0">
                <a:latin typeface="Symbol" charset="2"/>
                <a:cs typeface="Symbol" charset="2"/>
              </a:rPr>
              <a:t>					P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</a:p>
          <a:p>
            <a:pPr>
              <a:buFont typeface="Symbol" charset="2"/>
              <a:buChar char=" "/>
            </a:pPr>
            <a:endParaRPr lang="en-US" dirty="0" smtClean="0"/>
          </a:p>
          <a:p>
            <a:pPr>
              <a:buFont typeface="Symbol" charset="2"/>
              <a:buChar char=" "/>
            </a:pPr>
            <a:r>
              <a:rPr lang="en-US" dirty="0" smtClean="0"/>
              <a:t>Allows for a very nice relationship between variables and the constant can easily be fit from data….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and Dimensions Important in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Dimensions</a:t>
            </a:r>
          </a:p>
          <a:p>
            <a:pPr lvl="2"/>
            <a:r>
              <a:rPr lang="en-US" dirty="0" smtClean="0"/>
              <a:t>Length (L)</a:t>
            </a:r>
          </a:p>
          <a:p>
            <a:pPr lvl="2"/>
            <a:r>
              <a:rPr lang="en-US" dirty="0" smtClean="0"/>
              <a:t>Time (T)</a:t>
            </a:r>
          </a:p>
          <a:p>
            <a:pPr lvl="2"/>
            <a:r>
              <a:rPr lang="en-US" dirty="0" smtClean="0"/>
              <a:t>Mass (M)</a:t>
            </a:r>
          </a:p>
          <a:p>
            <a:pPr lvl="2"/>
            <a:r>
              <a:rPr lang="en-US" dirty="0" smtClean="0"/>
              <a:t>Temperature 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any relationship A=B</a:t>
            </a:r>
          </a:p>
          <a:p>
            <a:pPr lvl="2"/>
            <a:r>
              <a:rPr lang="en-US" dirty="0" smtClean="0"/>
              <a:t>Units (A)=Units (B)		Dimensional Homogeneity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studying the pressure drop per unit length in a pipe</a:t>
            </a:r>
          </a:p>
          <a:p>
            <a:r>
              <a:rPr lang="en-US" dirty="0" smtClean="0"/>
              <a:t>Variables: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, D,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V  (pressure drop per unit length, diameter, density, viscosity and velocity). If this is all we can hypothesize</a:t>
            </a:r>
          </a:p>
          <a:p>
            <a:pPr lvl="2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=</a:t>
            </a:r>
            <a:r>
              <a:rPr lang="en-US" dirty="0" err="1" smtClean="0"/>
              <a:t>f(D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V )</a:t>
            </a:r>
          </a:p>
          <a:p>
            <a:r>
              <a:rPr lang="en-US" dirty="0" smtClean="0"/>
              <a:t>Dimensions: 	[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]=ML</a:t>
            </a:r>
            <a:r>
              <a:rPr lang="en-US" baseline="30000" dirty="0" smtClean="0"/>
              <a:t>-2</a:t>
            </a:r>
            <a:r>
              <a:rPr lang="en-US" dirty="0" smtClean="0"/>
              <a:t>T</a:t>
            </a:r>
            <a:r>
              <a:rPr lang="en-US" baseline="30000" dirty="0" smtClean="0"/>
              <a:t>-2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[D]=L, </a:t>
            </a:r>
            <a:br>
              <a:rPr lang="en-US" dirty="0" smtClean="0"/>
            </a:br>
            <a:r>
              <a:rPr lang="en-US" dirty="0" smtClean="0"/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]=M</a:t>
            </a:r>
            <a:r>
              <a:rPr lang="en-US" dirty="0" smtClean="0">
                <a:latin typeface="+mj-lt"/>
                <a:cs typeface="Symbol" charset="2"/>
              </a:rPr>
              <a:t>L</a:t>
            </a:r>
            <a:r>
              <a:rPr lang="en-US" baseline="30000" dirty="0" smtClean="0">
                <a:latin typeface="Symbol" charset="2"/>
                <a:cs typeface="Symbol" charset="2"/>
              </a:rPr>
              <a:t>-3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smtClean="0">
                <a:latin typeface="Symbol" charset="2"/>
                <a:cs typeface="Symbol" charset="2"/>
              </a:rPr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]=</a:t>
            </a:r>
            <a:r>
              <a:rPr lang="en-US" dirty="0" smtClean="0">
                <a:latin typeface="+mj-lt"/>
                <a:cs typeface="Symbol" charset="2"/>
              </a:rPr>
              <a:t>ML</a:t>
            </a:r>
            <a:r>
              <a:rPr lang="en-US" baseline="30000" dirty="0" smtClean="0">
                <a:latin typeface="+mj-lt"/>
                <a:cs typeface="Symbol" charset="2"/>
              </a:rPr>
              <a:t>-1</a:t>
            </a:r>
            <a:r>
              <a:rPr lang="en-US" dirty="0" smtClean="0">
                <a:latin typeface="+mj-lt"/>
                <a:cs typeface="Symbol" charset="2"/>
              </a:rPr>
              <a:t>T</a:t>
            </a:r>
            <a:r>
              <a:rPr lang="en-US" baseline="30000" dirty="0" smtClean="0">
                <a:latin typeface="+mj-lt"/>
                <a:cs typeface="Symbol" charset="2"/>
              </a:rPr>
              <a:t>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[V]=LT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Dimensions: 	[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]=ML</a:t>
            </a:r>
            <a:r>
              <a:rPr lang="en-US" baseline="30000" dirty="0" smtClean="0"/>
              <a:t>-2</a:t>
            </a:r>
            <a:r>
              <a:rPr lang="en-US" dirty="0" smtClean="0"/>
              <a:t>T</a:t>
            </a:r>
            <a:r>
              <a:rPr lang="en-US" baseline="30000" dirty="0" smtClean="0"/>
              <a:t>-2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[D]=L, </a:t>
            </a:r>
            <a:br>
              <a:rPr lang="en-US" dirty="0" smtClean="0"/>
            </a:br>
            <a:r>
              <a:rPr lang="en-US" dirty="0" smtClean="0"/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Symbol" charset="2"/>
                <a:cs typeface="Symbol" charset="2"/>
              </a:rPr>
              <a:t>]=M</a:t>
            </a:r>
            <a:r>
              <a:rPr lang="en-US" dirty="0" smtClean="0">
                <a:cs typeface="Symbol" charset="2"/>
              </a:rPr>
              <a:t>L</a:t>
            </a:r>
            <a:r>
              <a:rPr lang="en-US" baseline="30000" dirty="0" smtClean="0">
                <a:latin typeface="Symbol" charset="2"/>
                <a:cs typeface="Symbol" charset="2"/>
              </a:rPr>
              <a:t>-3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smtClean="0">
                <a:latin typeface="Symbol" charset="2"/>
                <a:cs typeface="Symbol" charset="2"/>
              </a:rPr>
              <a:t>			[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]=</a:t>
            </a:r>
            <a:r>
              <a:rPr lang="en-US" dirty="0" smtClean="0">
                <a:cs typeface="Symbol" charset="2"/>
              </a:rPr>
              <a:t>ML</a:t>
            </a:r>
            <a:r>
              <a:rPr lang="en-US" baseline="30000" dirty="0" smtClean="0"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T</a:t>
            </a:r>
            <a:r>
              <a:rPr lang="en-US" baseline="30000" dirty="0" smtClean="0">
                <a:cs typeface="Symbol" charset="2"/>
              </a:rPr>
              <a:t>-1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[V]=LT</a:t>
            </a:r>
            <a:r>
              <a:rPr lang="en-US" baseline="30000" dirty="0" smtClean="0"/>
              <a:t>-1</a:t>
            </a:r>
          </a:p>
          <a:p>
            <a:r>
              <a:rPr lang="en-US" sz="2000" dirty="0" smtClean="0"/>
              <a:t>I can combine these to form two dimensionless numbers</a:t>
            </a:r>
          </a:p>
          <a:p>
            <a:r>
              <a:rPr lang="en-US" sz="2000" dirty="0" smtClean="0"/>
              <a:t>(D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p)/(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 and  (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dirty="0" err="1" smtClean="0"/>
              <a:t>VD)/(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Therefore we can say  (D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p)/(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r>
              <a:rPr lang="en-US" sz="2000" dirty="0" smtClean="0"/>
              <a:t>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= </a:t>
            </a:r>
            <a:r>
              <a:rPr lang="en-US" sz="2000" dirty="0" err="1" smtClean="0"/>
              <a:t>F(</a:t>
            </a:r>
            <a:r>
              <a:rPr lang="en-US" sz="2000" dirty="0" err="1" smtClean="0">
                <a:latin typeface="Symbol" charset="2"/>
                <a:cs typeface="Symbol" charset="2"/>
              </a:rPr>
              <a:t>r</a:t>
            </a:r>
            <a:r>
              <a:rPr lang="en-US" sz="2000" dirty="0" err="1" smtClean="0"/>
              <a:t>VD/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We don’t know F, but we can look for it in data…..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Pi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457979"/>
            <a:ext cx="7691719" cy="4571999"/>
          </a:xfrm>
        </p:spPr>
        <p:txBody>
          <a:bodyPr/>
          <a:lstStyle/>
          <a:p>
            <a:r>
              <a:rPr lang="en-US" dirty="0" smtClean="0"/>
              <a:t>I an equation involving </a:t>
            </a:r>
            <a:r>
              <a:rPr lang="en-US" dirty="0" err="1" smtClean="0"/>
              <a:t>k</a:t>
            </a:r>
            <a:r>
              <a:rPr lang="en-US" dirty="0" smtClean="0"/>
              <a:t> variables is dimensionally homogeneous, it can be reduced to a relationship among </a:t>
            </a:r>
            <a:r>
              <a:rPr lang="en-US" dirty="0" err="1" smtClean="0"/>
              <a:t>k-r</a:t>
            </a:r>
            <a:r>
              <a:rPr lang="en-US" dirty="0" smtClean="0"/>
              <a:t> independent dimensionless products where </a:t>
            </a:r>
            <a:r>
              <a:rPr lang="en-US" dirty="0" err="1" smtClean="0"/>
              <a:t>r</a:t>
            </a:r>
            <a:r>
              <a:rPr lang="en-US" dirty="0" smtClean="0"/>
              <a:t> is the minimum number of reference dimensions required to describe the variables</a:t>
            </a:r>
          </a:p>
          <a:p>
            <a:r>
              <a:rPr lang="en-US" dirty="0" smtClean="0"/>
              <a:t>Mathematically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can be reduced to</a:t>
            </a:r>
          </a:p>
          <a:p>
            <a:endParaRPr lang="en-US" dirty="0"/>
          </a:p>
        </p:txBody>
      </p:sp>
      <p:pic>
        <p:nvPicPr>
          <p:cNvPr id="4" name="Picture 2" descr="equn_07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24658" y="4258915"/>
            <a:ext cx="4042122" cy="4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7_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24657" y="5601792"/>
            <a:ext cx="4297783" cy="3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Determination of Pi terms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List all variables that are involved in the problem</a:t>
            </a:r>
          </a:p>
          <a:p>
            <a:r>
              <a:rPr lang="en-US" dirty="0" smtClean="0"/>
              <a:t>Express each on in terms of primary dimensions (</a:t>
            </a:r>
            <a:r>
              <a:rPr lang="en-US" dirty="0" err="1" smtClean="0"/>
              <a:t>MLT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</a:p>
          <a:p>
            <a:r>
              <a:rPr lang="en-US" dirty="0" smtClean="0">
                <a:latin typeface="+mj-lt"/>
                <a:cs typeface="Symbol" charset="2"/>
              </a:rPr>
              <a:t>Determine required number of Pi terms (each independent) – i.e. </a:t>
            </a:r>
            <a:r>
              <a:rPr lang="en-US" dirty="0" err="1" smtClean="0">
                <a:latin typeface="+mj-lt"/>
                <a:cs typeface="Symbol" charset="2"/>
              </a:rPr>
              <a:t>k-r</a:t>
            </a:r>
            <a:endParaRPr lang="en-US" dirty="0" smtClean="0">
              <a:latin typeface="+mj-lt"/>
              <a:cs typeface="Symbol" charset="2"/>
            </a:endParaRPr>
          </a:p>
          <a:p>
            <a:r>
              <a:rPr lang="en-US" dirty="0" smtClean="0">
                <a:latin typeface="+mj-lt"/>
                <a:cs typeface="Symbol" charset="2"/>
              </a:rPr>
              <a:t>Select a number of repeating variables (equal to number of dimensions)</a:t>
            </a:r>
          </a:p>
          <a:p>
            <a:r>
              <a:rPr lang="en-US" dirty="0" smtClean="0">
                <a:latin typeface="+mj-lt"/>
                <a:cs typeface="Symbol" charset="2"/>
              </a:rPr>
              <a:t>Form pi terms by multiplying one of the </a:t>
            </a:r>
            <a:r>
              <a:rPr lang="en-US" dirty="0" err="1" smtClean="0">
                <a:latin typeface="+mj-lt"/>
                <a:cs typeface="Symbol" charset="2"/>
              </a:rPr>
              <a:t>nonrepeating</a:t>
            </a:r>
            <a:r>
              <a:rPr lang="en-US" dirty="0" smtClean="0">
                <a:latin typeface="+mj-lt"/>
                <a:cs typeface="Symbol" charset="2"/>
              </a:rPr>
              <a:t> variables by the product of repeating variables</a:t>
            </a:r>
          </a:p>
          <a:p>
            <a:r>
              <a:rPr lang="en-US" dirty="0" smtClean="0">
                <a:latin typeface="+mj-lt"/>
                <a:cs typeface="Symbol" charset="2"/>
              </a:rPr>
              <a:t>Repeat last step for all </a:t>
            </a:r>
            <a:r>
              <a:rPr lang="en-US" dirty="0" err="1" smtClean="0">
                <a:latin typeface="+mj-lt"/>
                <a:cs typeface="Symbol" charset="2"/>
              </a:rPr>
              <a:t>nonrepeating</a:t>
            </a:r>
            <a:r>
              <a:rPr lang="en-US" dirty="0" smtClean="0">
                <a:latin typeface="+mj-lt"/>
                <a:cs typeface="Symbol" charset="2"/>
              </a:rPr>
              <a:t> variables</a:t>
            </a:r>
          </a:p>
          <a:p>
            <a:r>
              <a:rPr lang="en-US" dirty="0" smtClean="0">
                <a:latin typeface="+mj-lt"/>
                <a:cs typeface="Symbol" charset="2"/>
              </a:rPr>
              <a:t>Check that all resulting Pi terms are dimensionless</a:t>
            </a:r>
          </a:p>
          <a:p>
            <a:r>
              <a:rPr lang="en-US" dirty="0" smtClean="0">
                <a:latin typeface="+mj-lt"/>
                <a:cs typeface="Symbol" charset="2"/>
              </a:rPr>
              <a:t>Express in final form</a:t>
            </a:r>
          </a:p>
          <a:p>
            <a:endParaRPr lang="en-US" dirty="0" smtClean="0">
              <a:latin typeface="+mj-lt"/>
              <a:cs typeface="Symbol" charset="2"/>
            </a:endParaRPr>
          </a:p>
        </p:txBody>
      </p:sp>
      <p:pic>
        <p:nvPicPr>
          <p:cNvPr id="4" name="Picture 2" descr="equn_07_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99858" y="5961956"/>
            <a:ext cx="4297783" cy="3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the Methodology outlined on the last slide (let’s do it on the board) we again obtain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q_07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6704" y="3500834"/>
            <a:ext cx="3924701" cy="12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 Box 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1281</TotalTime>
  <Words>1271</Words>
  <Application>Microsoft Macintosh PowerPoint</Application>
  <PresentationFormat>On-screen Show (4:3)</PresentationFormat>
  <Paragraphs>139</Paragraphs>
  <Slides>33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Venture</vt:lpstr>
      <vt:lpstr>Equation</vt:lpstr>
      <vt:lpstr>Similitude and Dimensional Analysis</vt:lpstr>
      <vt:lpstr>Goals of Chapter</vt:lpstr>
      <vt:lpstr>Basic Principles</vt:lpstr>
      <vt:lpstr>Units and Dimensions Important in Fluids</vt:lpstr>
      <vt:lpstr>Simple Example</vt:lpstr>
      <vt:lpstr>Example Continued</vt:lpstr>
      <vt:lpstr>Buckingham Pi Theorem</vt:lpstr>
      <vt:lpstr>Determination of Pi terms</vt:lpstr>
      <vt:lpstr>Back to Simple Example</vt:lpstr>
      <vt:lpstr>By inspection</vt:lpstr>
      <vt:lpstr>Sample Problem 1</vt:lpstr>
      <vt:lpstr>Sample Problem 2</vt:lpstr>
      <vt:lpstr>Sample Problem 3</vt:lpstr>
      <vt:lpstr>Common dimensionless Groups in Fluids</vt:lpstr>
      <vt:lpstr>Some interesting examples</vt:lpstr>
      <vt:lpstr>Data – Problems with One Pi Term</vt:lpstr>
      <vt:lpstr>Classical Example (Very slowly falling spherical particle – what is drag)</vt:lpstr>
      <vt:lpstr>Sample Problem</vt:lpstr>
      <vt:lpstr>Two of More Terms</vt:lpstr>
      <vt:lpstr>Sample Problem</vt:lpstr>
      <vt:lpstr>Slide 21</vt:lpstr>
      <vt:lpstr>Modeling and Similitude</vt:lpstr>
      <vt:lpstr>Is this enough?</vt:lpstr>
      <vt:lpstr>Types of Similarity</vt:lpstr>
      <vt:lpstr>Example</vt:lpstr>
      <vt:lpstr>3 classical examples</vt:lpstr>
      <vt:lpstr>Flow around bodies</vt:lpstr>
      <vt:lpstr>Dimensionless Numbers</vt:lpstr>
      <vt:lpstr>Relationship between Prototype and Model</vt:lpstr>
      <vt:lpstr>Flow with a Free Surface</vt:lpstr>
      <vt:lpstr>Slide 31</vt:lpstr>
      <vt:lpstr>Sample Problems</vt:lpstr>
      <vt:lpstr>Data – Problems with One Pi Term</vt:lpstr>
    </vt:vector>
  </TitlesOfParts>
  <Company>University if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Similitude and Dimensional Analysis</dc:title>
  <dc:creator>Didio</dc:creator>
  <cp:lastModifiedBy>Didio</cp:lastModifiedBy>
  <cp:revision>86</cp:revision>
  <dcterms:created xsi:type="dcterms:W3CDTF">2011-04-20T16:36:10Z</dcterms:created>
  <dcterms:modified xsi:type="dcterms:W3CDTF">2011-04-20T16:38:40Z</dcterms:modified>
</cp:coreProperties>
</file>