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96" y="-1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400E11-CF83-5D4F-BF71-A0CAE2DCCACA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8400E11-CF83-5D4F-BF71-A0CAE2DCCACA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image" Target="../media/image22.jpeg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6.jpeg"/><Relationship Id="rId5" Type="http://schemas.openxmlformats.org/officeDocument/2006/relationships/image" Target="../media/image27.png"/><Relationship Id="rId6" Type="http://schemas.openxmlformats.org/officeDocument/2006/relationships/image" Target="../media/image28.jpeg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9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br>
              <a:rPr lang="en-US" dirty="0" smtClean="0"/>
            </a:br>
            <a:r>
              <a:rPr lang="en-US" dirty="0" smtClean="0"/>
              <a:t>Differential Analysis of Flow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CE30460 - Fluid Mechanics</a:t>
            </a:r>
          </a:p>
          <a:p>
            <a:r>
              <a:rPr lang="en-US" dirty="0" err="1" smtClean="0"/>
              <a:t>Diogo</a:t>
            </a:r>
            <a:r>
              <a:rPr lang="en-US" smtClean="0"/>
              <a:t> Bolster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1</a:t>
            </a:r>
            <a:endParaRPr lang="en-US" dirty="0"/>
          </a:p>
        </p:txBody>
      </p:sp>
      <p:pic>
        <p:nvPicPr>
          <p:cNvPr id="4" name="Content Placeholder 3" descr="Screen shot 2011-03-08 at 5.44.11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4661" b="-14661"/>
          <a:stretch>
            <a:fillRect/>
          </a:stretch>
        </p:blipFill>
        <p:spPr>
          <a:xfrm>
            <a:off x="2275176" y="1747838"/>
            <a:ext cx="4934034" cy="290319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2</a:t>
            </a:r>
            <a:endParaRPr lang="en-US" dirty="0"/>
          </a:p>
        </p:txBody>
      </p:sp>
      <p:pic>
        <p:nvPicPr>
          <p:cNvPr id="4" name="Content Placeholder 3" descr="Screen shot 2011-03-08 at 5.45.01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5986" b="-35986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Mass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807" y="1492625"/>
            <a:ext cx="6663206" cy="2474411"/>
          </a:xfrm>
          <a:prstGeom prst="rect">
            <a:avLst/>
          </a:prstGeom>
        </p:spPr>
      </p:pic>
      <p:pic>
        <p:nvPicPr>
          <p:cNvPr id="5" name="Picture 2" descr="eq_05_0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020545" y="4481087"/>
            <a:ext cx="5532790" cy="115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65919" y="6160139"/>
            <a:ext cx="6149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now in the limit of zero volume (to obtain differential form)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Continuity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Form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Steady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Incompressible</a:t>
            </a:r>
            <a:endParaRPr lang="en-US" dirty="0"/>
          </a:p>
        </p:txBody>
      </p:sp>
      <p:pic>
        <p:nvPicPr>
          <p:cNvPr id="4" name="Picture 2" descr="eq_06_2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34973" y="2307777"/>
            <a:ext cx="4000887" cy="103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6_29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555577" y="4057358"/>
            <a:ext cx="3580283" cy="86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6_30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792512" y="6051176"/>
            <a:ext cx="1756225" cy="45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_06_31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865015" y="5890383"/>
            <a:ext cx="2541689" cy="78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Cylindrical Polar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Form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Steady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Incompressible</a:t>
            </a:r>
          </a:p>
          <a:p>
            <a:endParaRPr lang="en-US" dirty="0"/>
          </a:p>
        </p:txBody>
      </p:sp>
      <p:pic>
        <p:nvPicPr>
          <p:cNvPr id="4" name="Picture 2" descr="eq_06_3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065389" y="2386619"/>
            <a:ext cx="5063642" cy="106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6_35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503998" y="5787802"/>
            <a:ext cx="3740442" cy="95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6_34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209199" y="4144445"/>
            <a:ext cx="4759622" cy="92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Streamfunction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incompressible, plane two dimensional flow we can define a </a:t>
            </a:r>
            <a:r>
              <a:rPr lang="en-US" dirty="0" err="1" smtClean="0"/>
              <a:t>streamfunction</a:t>
            </a:r>
            <a:r>
              <a:rPr lang="en-US" dirty="0" smtClean="0"/>
              <a:t> psi, such that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Quantifies the flow rate between two streamlines (lines of constant psi)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 descr="eq_06_3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356580" y="2771715"/>
            <a:ext cx="2442180" cy="89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472" y="5065242"/>
            <a:ext cx="4014216" cy="1541051"/>
          </a:xfrm>
          <a:prstGeom prst="rect">
            <a:avLst/>
          </a:prstGeom>
        </p:spPr>
      </p:pic>
      <p:pic>
        <p:nvPicPr>
          <p:cNvPr id="6" name="Picture 2" descr="eq_06_40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263293" y="5287488"/>
            <a:ext cx="2210474" cy="7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cylindrical polar coordinates</a:t>
            </a:r>
            <a:endParaRPr lang="en-US" dirty="0"/>
          </a:p>
        </p:txBody>
      </p:sp>
      <p:pic>
        <p:nvPicPr>
          <p:cNvPr id="4" name="Picture 2" descr="eq_06_4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951440" y="2336800"/>
            <a:ext cx="3299881" cy="98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>
            <a:off x="4315195" y="3675281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eq_06_42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37497" y="4936465"/>
            <a:ext cx="4027215" cy="124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1</a:t>
            </a:r>
            <a:endParaRPr lang="en-US" dirty="0"/>
          </a:p>
        </p:txBody>
      </p:sp>
      <p:pic>
        <p:nvPicPr>
          <p:cNvPr id="4" name="Content Placeholder 3" descr="Screen shot 2011-03-08 at 5.46.16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3837" b="-33837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2</a:t>
            </a:r>
            <a:endParaRPr lang="en-US" dirty="0"/>
          </a:p>
        </p:txBody>
      </p:sp>
      <p:pic>
        <p:nvPicPr>
          <p:cNvPr id="4" name="Content Placeholder 3" descr="Screen shot 2011-03-08 at 5.47.26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9441" b="-29441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Goals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Kinematics of  given flow field</a:t>
            </a:r>
          </a:p>
          <a:p>
            <a:r>
              <a:rPr lang="en-US" dirty="0" smtClean="0"/>
              <a:t>Continuous Continuity Equation</a:t>
            </a:r>
          </a:p>
          <a:p>
            <a:r>
              <a:rPr lang="en-US" dirty="0" err="1" smtClean="0"/>
              <a:t>Navier</a:t>
            </a:r>
            <a:r>
              <a:rPr lang="en-US" dirty="0" smtClean="0"/>
              <a:t>-Stokes and Specific Solutions</a:t>
            </a:r>
          </a:p>
          <a:p>
            <a:r>
              <a:rPr lang="en-US" dirty="0" smtClean="0"/>
              <a:t>Concepts of Potential Flow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Material Derivative (</a:t>
            </a:r>
            <a:r>
              <a:rPr lang="en-US" dirty="0" err="1" smtClean="0"/>
              <a:t>Lagrangian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Eulerian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Acceleration of a fluid element</a:t>
            </a:r>
            <a:endParaRPr lang="en-US" dirty="0"/>
          </a:p>
        </p:txBody>
      </p:sp>
      <p:pic>
        <p:nvPicPr>
          <p:cNvPr id="4" name="Picture 2" descr="eq_06_0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74170" y="2509827"/>
            <a:ext cx="5534852" cy="94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6_02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79343" y="5173277"/>
            <a:ext cx="5262697" cy="114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</a:p>
          <a:p>
            <a:r>
              <a:rPr lang="en-US" dirty="0" smtClean="0"/>
              <a:t>Linear Deformation</a:t>
            </a:r>
          </a:p>
          <a:p>
            <a:r>
              <a:rPr lang="en-US" dirty="0" smtClean="0"/>
              <a:t>Rotation</a:t>
            </a:r>
          </a:p>
          <a:p>
            <a:r>
              <a:rPr lang="en-US" dirty="0" smtClean="0"/>
              <a:t>Angular Deformation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Draw each of these for a rectangular initial element….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27" y="2534973"/>
            <a:ext cx="8155201" cy="21677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Linear Motion and Deformation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755" y="1492625"/>
            <a:ext cx="5093208" cy="2850060"/>
          </a:xfrm>
          <a:prstGeom prst="rect">
            <a:avLst/>
          </a:prstGeom>
        </p:spPr>
      </p:pic>
      <p:pic>
        <p:nvPicPr>
          <p:cNvPr id="5" name="Picture 2" descr="eq_06_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604038" y="4912531"/>
            <a:ext cx="5783663" cy="12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3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Volumetric Dilatation Rate</a:t>
            </a:r>
            <a:endParaRPr lang="en-US" dirty="0"/>
          </a:p>
        </p:txBody>
      </p:sp>
      <p:pic>
        <p:nvPicPr>
          <p:cNvPr id="4" name="Picture 2" descr="eq_06_09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92400"/>
            <a:ext cx="7315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Motion and Deformation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269" y="1895946"/>
            <a:ext cx="5312664" cy="266566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86872" y="4945902"/>
          <a:ext cx="2717527" cy="512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4" imgW="2019300" imgH="381000" progId="Equation.3">
                  <p:embed/>
                </p:oleObj>
              </mc:Choice>
              <mc:Fallback>
                <p:oleObj name="Equation" r:id="rId4" imgW="2019300" imgH="38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6872" y="4945902"/>
                        <a:ext cx="2717527" cy="5127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4937125" y="4914900"/>
          <a:ext cx="26479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6" imgW="1968500" imgH="431800" progId="Equation.3">
                  <p:embed/>
                </p:oleObj>
              </mc:Choice>
              <mc:Fallback>
                <p:oleObj name="Equation" r:id="rId6" imgW="19685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5" y="4914900"/>
                        <a:ext cx="264795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941513" y="5891213"/>
          <a:ext cx="18954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8" imgW="1409700" imgH="355600" progId="Equation.3">
                  <p:embed/>
                </p:oleObj>
              </mc:Choice>
              <mc:Fallback>
                <p:oleObj name="Equation" r:id="rId8" imgW="1409700" imgH="355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5891213"/>
                        <a:ext cx="1895475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332413" y="5865813"/>
          <a:ext cx="186055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10" imgW="1384300" imgH="393700" progId="Equation.3">
                  <p:embed/>
                </p:oleObj>
              </mc:Choice>
              <mc:Fallback>
                <p:oleObj name="Equation" r:id="rId10" imgW="1384300" imgH="393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3" y="5865813"/>
                        <a:ext cx="186055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Vorticity</a:t>
            </a:r>
            <a:r>
              <a:rPr lang="en-US" dirty="0" smtClean="0"/>
              <a:t> (Rotation)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Counterclockwise rotation is positive (</a:t>
            </a:r>
            <a:r>
              <a:rPr lang="en-US" dirty="0" err="1" smtClean="0"/>
              <a:t>z</a:t>
            </a:r>
            <a:r>
              <a:rPr lang="en-US" dirty="0" smtClean="0"/>
              <a:t> component is component out of the page). Others, in </a:t>
            </a:r>
            <a:r>
              <a:rPr lang="en-US" dirty="0" err="1" smtClean="0"/>
              <a:t>x-y</a:t>
            </a:r>
            <a:r>
              <a:rPr lang="en-US" dirty="0" smtClean="0"/>
              <a:t> also exist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vorticity</a:t>
            </a:r>
            <a:r>
              <a:rPr lang="en-US" dirty="0" smtClean="0"/>
              <a:t>   (zero =&gt; </a:t>
            </a:r>
            <a:r>
              <a:rPr lang="en-US" dirty="0" err="1" smtClean="0"/>
              <a:t>irrotational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Related, rate of shearing strain</a:t>
            </a:r>
            <a:endParaRPr lang="en-US" dirty="0"/>
          </a:p>
        </p:txBody>
      </p:sp>
      <p:pic>
        <p:nvPicPr>
          <p:cNvPr id="4" name="Picture 2" descr="eq_06_1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10436" y="2879074"/>
            <a:ext cx="1650195" cy="57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_06_17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053328" y="4649752"/>
            <a:ext cx="2496988" cy="46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eq_06_18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545232" y="5730057"/>
            <a:ext cx="2138928" cy="91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54</TotalTime>
  <Words>197</Words>
  <Application>Microsoft Macintosh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Studio</vt:lpstr>
      <vt:lpstr>Equation</vt:lpstr>
      <vt:lpstr>Chapter 6 Differential Analysis of Flow</vt:lpstr>
      <vt:lpstr>Chapter Goals  </vt:lpstr>
      <vt:lpstr>Kinematics</vt:lpstr>
      <vt:lpstr>Types of Motion</vt:lpstr>
      <vt:lpstr>Types of Motion</vt:lpstr>
      <vt:lpstr>Linear Motion and Deformation</vt:lpstr>
      <vt:lpstr>In 3 dimensions</vt:lpstr>
      <vt:lpstr>Angular Motion and Deformation</vt:lpstr>
      <vt:lpstr>Vorticity (Rotation)</vt:lpstr>
      <vt:lpstr>Sample Problem 1</vt:lpstr>
      <vt:lpstr>Sample Problem 2</vt:lpstr>
      <vt:lpstr>Conservation of Mass</vt:lpstr>
      <vt:lpstr>Forms of Continuity Equation</vt:lpstr>
      <vt:lpstr>Cylindrical Polar Coordinates</vt:lpstr>
      <vt:lpstr>Streamfunction</vt:lpstr>
      <vt:lpstr>In cylindrical polar coordinates</vt:lpstr>
      <vt:lpstr>Sample Problem 1</vt:lpstr>
      <vt:lpstr>Sample Problem 2</vt:lpstr>
    </vt:vector>
  </TitlesOfParts>
  <Company>University if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Differential Analysis of Flow</dc:title>
  <dc:creator>Didio</dc:creator>
  <cp:lastModifiedBy>Didio</cp:lastModifiedBy>
  <cp:revision>25</cp:revision>
  <dcterms:created xsi:type="dcterms:W3CDTF">2012-03-26T15:07:32Z</dcterms:created>
  <dcterms:modified xsi:type="dcterms:W3CDTF">2013-03-18T13:36:04Z</dcterms:modified>
</cp:coreProperties>
</file>