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embeddings/oleObject1.bin" ContentType="application/vnd.openxmlformats-officedocument.oleObject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embeddings/oleObject2.bin" ContentType="application/vnd.openxmlformats-officedocument.oleObject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8" r:id="rId8"/>
    <p:sldId id="269" r:id="rId9"/>
    <p:sldId id="281" r:id="rId10"/>
    <p:sldId id="282" r:id="rId11"/>
    <p:sldId id="270" r:id="rId12"/>
    <p:sldId id="260" r:id="rId13"/>
    <p:sldId id="261" r:id="rId14"/>
    <p:sldId id="273" r:id="rId15"/>
    <p:sldId id="274" r:id="rId16"/>
    <p:sldId id="275" r:id="rId17"/>
    <p:sldId id="286" r:id="rId18"/>
    <p:sldId id="285" r:id="rId19"/>
    <p:sldId id="262" r:id="rId20"/>
    <p:sldId id="283" r:id="rId21"/>
    <p:sldId id="263" r:id="rId22"/>
    <p:sldId id="264" r:id="rId23"/>
    <p:sldId id="284" r:id="rId24"/>
    <p:sldId id="265" r:id="rId25"/>
    <p:sldId id="277" r:id="rId26"/>
    <p:sldId id="278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8" d="100"/>
          <a:sy n="218" d="100"/>
        </p:scale>
        <p:origin x="-2160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8645FD3-5455-5641-A058-7180FD672FAE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80A4834-622D-D241-BA0F-0730386568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5" Type="http://schemas.openxmlformats.org/officeDocument/2006/relationships/image" Target="../media/image9.jpeg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image" Target="../media/image11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2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4.xml"/><Relationship Id="rId5" Type="http://schemas.openxmlformats.org/officeDocument/2006/relationships/oleObject" Target="../embeddings/oleObject2.bin"/><Relationship Id="rId6" Type="http://schemas.openxmlformats.org/officeDocument/2006/relationships/image" Target="../media/image12.emf"/><Relationship Id="rId7" Type="http://schemas.openxmlformats.org/officeDocument/2006/relationships/image" Target="../media/image13.jpeg"/><Relationship Id="rId8" Type="http://schemas.openxmlformats.org/officeDocument/2006/relationships/image" Target="../media/image14.jpeg"/><Relationship Id="rId1" Type="http://schemas.openxmlformats.org/officeDocument/2006/relationships/vmlDrawing" Target="../drawings/vmlDrawing2.vml"/><Relationship Id="rId2" Type="http://schemas.openxmlformats.org/officeDocument/2006/relationships/tags" Target="../tags/tag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bMx2NMqyuI&amp;feature=related" TargetMode="External"/><Relationship Id="rId4" Type="http://schemas.openxmlformats.org/officeDocument/2006/relationships/hyperlink" Target="http://www.youtube.com/watch?v=0xsC-UVFjps&amp;NR=1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7jTeiz_f1iY&amp;feature=relat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1" Type="http://schemas.openxmlformats.org/officeDocument/2006/relationships/tags" Target="../tags/tag19.xml"/><Relationship Id="rId2" Type="http://schemas.openxmlformats.org/officeDocument/2006/relationships/tags" Target="../tags/tag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jpeg"/><Relationship Id="rId12" Type="http://schemas.openxmlformats.org/officeDocument/2006/relationships/image" Target="../media/image26.jpeg"/><Relationship Id="rId13" Type="http://schemas.openxmlformats.org/officeDocument/2006/relationships/image" Target="../media/image29.jpe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3.jpeg"/><Relationship Id="rId9" Type="http://schemas.openxmlformats.org/officeDocument/2006/relationships/image" Target="../media/image5.jpeg"/><Relationship Id="rId10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jpe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Chapter 3 – Bernoulli’s Equation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CE30460 - Fluid Mechanics</a:t>
            </a:r>
          </a:p>
          <a:p>
            <a:r>
              <a:rPr lang="en-US" dirty="0" err="1" smtClean="0"/>
              <a:t>Diogo</a:t>
            </a:r>
            <a:r>
              <a:rPr lang="en-US" dirty="0" smtClean="0"/>
              <a:t> Bolster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 tornado. The streamlines are circles of radius </a:t>
            </a:r>
            <a:r>
              <a:rPr lang="en-US" dirty="0" err="1" smtClean="0"/>
              <a:t>r</a:t>
            </a:r>
            <a:r>
              <a:rPr lang="en-US" dirty="0" smtClean="0"/>
              <a:t> and speed V. Determine pressure gradient </a:t>
            </a:r>
            <a:r>
              <a:rPr lang="en-US" dirty="0" err="1" smtClean="0"/>
              <a:t>dp/dr</a:t>
            </a:r>
            <a:r>
              <a:rPr lang="en-US" dirty="0" smtClean="0"/>
              <a:t> for </a:t>
            </a:r>
          </a:p>
          <a:p>
            <a:r>
              <a:rPr lang="en-US" dirty="0" smtClean="0"/>
              <a:t>(a) water r</a:t>
            </a:r>
            <a:r>
              <a:rPr lang="en-US" dirty="0" smtClean="0"/>
              <a:t>=10cm </a:t>
            </a:r>
            <a:r>
              <a:rPr lang="en-US" dirty="0" smtClean="0"/>
              <a:t>in and V</a:t>
            </a:r>
            <a:r>
              <a:rPr lang="en-US" dirty="0" smtClean="0"/>
              <a:t>=0.2 m/</a:t>
            </a:r>
            <a:r>
              <a:rPr lang="en-US" dirty="0" smtClean="0"/>
              <a:t>s</a:t>
            </a:r>
          </a:p>
          <a:p>
            <a:r>
              <a:rPr lang="en-US" dirty="0" smtClean="0"/>
              <a:t>(b) air r</a:t>
            </a:r>
            <a:r>
              <a:rPr lang="en-US" dirty="0" smtClean="0"/>
              <a:t>=100 m </a:t>
            </a:r>
            <a:r>
              <a:rPr lang="en-US" dirty="0" smtClean="0"/>
              <a:t>and V</a:t>
            </a:r>
            <a:r>
              <a:rPr lang="en-US" dirty="0" smtClean="0"/>
              <a:t>=</a:t>
            </a:r>
            <a:r>
              <a:rPr lang="en-US" dirty="0"/>
              <a:t>2</a:t>
            </a:r>
            <a:r>
              <a:rPr lang="en-US" dirty="0" smtClean="0"/>
              <a:t>00 </a:t>
            </a:r>
            <a:r>
              <a:rPr lang="en-US" dirty="0" smtClean="0"/>
              <a:t>k</a:t>
            </a:r>
            <a:r>
              <a:rPr lang="en-US" dirty="0" smtClean="0"/>
              <a:t>m/h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895" y="4438347"/>
            <a:ext cx="2836257" cy="241965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 very important equation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The above version is called the energy representation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But what does it actually mean? Let’s rewrite it a little</a:t>
            </a:r>
          </a:p>
        </p:txBody>
      </p:sp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9600" y="2344094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11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73115" y="4631642"/>
            <a:ext cx="6380212" cy="9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Interpretation</a:t>
            </a:r>
            <a:endParaRPr lang="en-US" dirty="0"/>
          </a:p>
        </p:txBody>
      </p:sp>
      <p:pic>
        <p:nvPicPr>
          <p:cNvPr id="4" name="Picture 2" descr="eq_03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4400" y="1743075"/>
            <a:ext cx="7315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 4"/>
          <p:cNvSpPr/>
          <p:nvPr/>
        </p:nvSpPr>
        <p:spPr>
          <a:xfrm>
            <a:off x="821700" y="1659636"/>
            <a:ext cx="503957" cy="1371880"/>
          </a:xfrm>
          <a:prstGeom prst="ellipse">
            <a:avLst/>
          </a:prstGeom>
          <a:noFill/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43533" y="1417638"/>
            <a:ext cx="777991" cy="16685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73795" y="2067365"/>
            <a:ext cx="578120" cy="667491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455497" y="3703648"/>
            <a:ext cx="1010506" cy="9270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1664392" y="3741922"/>
            <a:ext cx="1131028" cy="138259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6200000" flipH="1">
            <a:off x="2731478" y="3377211"/>
            <a:ext cx="1205757" cy="235118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0233" y="4376566"/>
            <a:ext cx="1108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Pressure </a:t>
            </a:r>
          </a:p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23127" y="4528966"/>
            <a:ext cx="993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Velocity </a:t>
            </a:r>
          </a:p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37" y="4255251"/>
            <a:ext cx="1134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Elevation</a:t>
            </a:r>
          </a:p>
          <a:p>
            <a:pPr algn="ctr"/>
            <a:r>
              <a:rPr lang="en-US" dirty="0" smtClean="0"/>
              <a:t>Head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07839" y="3885919"/>
            <a:ext cx="3368236" cy="2031325"/>
          </a:xfrm>
          <a:prstGeom prst="rect">
            <a:avLst/>
          </a:prstGeom>
          <a:noFill/>
          <a:ln w="317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Each of these terms represents a potential that the fluid has and that can freely be exchanged along a streamline, e.g. if velocity decreases either the pressure head of elevation head must increase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Static, Dynamic and Hydrostatic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332037"/>
            <a:ext cx="7467601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Static Pressure</a:t>
            </a:r>
          </a:p>
          <a:p>
            <a:pPr lvl="1"/>
            <a:r>
              <a:rPr lang="en-US" sz="1600" dirty="0" smtClean="0"/>
              <a:t>The pressure one feels if static relative to the flow (i.e. moving with the flow). This is the pressure in the Bernoulli equation </a:t>
            </a:r>
          </a:p>
          <a:p>
            <a:pPr lvl="8"/>
            <a:r>
              <a:rPr lang="en-US" sz="2000" i="1" dirty="0" err="1" smtClean="0"/>
              <a:t>p</a:t>
            </a:r>
            <a:endParaRPr lang="en-US" sz="2000" i="1" dirty="0" smtClean="0"/>
          </a:p>
          <a:p>
            <a:endParaRPr lang="en-US" sz="1600" i="1" dirty="0" smtClean="0"/>
          </a:p>
          <a:p>
            <a:r>
              <a:rPr lang="en-US" sz="2000" dirty="0" smtClean="0"/>
              <a:t>Dynamic Pressure</a:t>
            </a:r>
          </a:p>
          <a:p>
            <a:pPr lvl="1"/>
            <a:r>
              <a:rPr lang="en-US" sz="1600" dirty="0" smtClean="0"/>
              <a:t>The pressure exerted by the velocity field – i.e. associated with the second term in Bernoulli equation </a:t>
            </a:r>
          </a:p>
          <a:p>
            <a:pPr lvl="1"/>
            <a:endParaRPr lang="en-US" sz="1600" dirty="0" smtClean="0">
              <a:latin typeface="Symbol" charset="2"/>
              <a:cs typeface="Symbol" charset="2"/>
            </a:endParaRPr>
          </a:p>
          <a:p>
            <a:pPr lvl="8"/>
            <a:r>
              <a:rPr lang="en-US" sz="1800" dirty="0" smtClean="0">
                <a:latin typeface="Symbol" charset="2"/>
                <a:cs typeface="Symbol" charset="2"/>
              </a:rPr>
              <a:t>r</a:t>
            </a:r>
            <a:r>
              <a:rPr lang="en-US" sz="1800" dirty="0" smtClean="0"/>
              <a:t>V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/2</a:t>
            </a:r>
          </a:p>
          <a:p>
            <a:endParaRPr lang="en-US" sz="1800" dirty="0" smtClean="0"/>
          </a:p>
          <a:p>
            <a:r>
              <a:rPr lang="en-US" sz="2000" dirty="0" smtClean="0"/>
              <a:t>Hydrostatic Pressure</a:t>
            </a:r>
          </a:p>
          <a:p>
            <a:pPr lvl="1"/>
            <a:r>
              <a:rPr lang="en-US" sz="1600" dirty="0" smtClean="0"/>
              <a:t>The pressure from the third term in Bernoulli</a:t>
            </a:r>
          </a:p>
          <a:p>
            <a:pPr lvl="1"/>
            <a:endParaRPr lang="en-US" sz="1600" dirty="0" smtClean="0"/>
          </a:p>
          <a:p>
            <a:pPr lvl="8"/>
            <a:r>
              <a:rPr lang="en-US" sz="2000" dirty="0" err="1" smtClean="0">
                <a:latin typeface="Symbol" charset="2"/>
                <a:cs typeface="Symbol" charset="2"/>
              </a:rPr>
              <a:t>g</a:t>
            </a:r>
            <a:r>
              <a:rPr lang="en-US" sz="2000" dirty="0" err="1" smtClean="0"/>
              <a:t>z</a:t>
            </a:r>
            <a:endParaRPr lang="en-US" sz="2000" dirty="0" smtClean="0"/>
          </a:p>
          <a:p>
            <a:pPr>
              <a:buNone/>
            </a:pPr>
            <a:r>
              <a:rPr lang="en-US" sz="1600" dirty="0" smtClean="0"/>
              <a:t>	</a:t>
            </a:r>
            <a:endParaRPr lang="en-US" sz="1600" dirty="0"/>
          </a:p>
        </p:txBody>
      </p:sp>
      <p:pic>
        <p:nvPicPr>
          <p:cNvPr id="11" name="Picture 2" descr="eq_03_0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38604" y="1536192"/>
            <a:ext cx="5073099" cy="61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Stagnation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3946195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Stagnation Point</a:t>
            </a:r>
          </a:p>
          <a:p>
            <a:r>
              <a:rPr lang="en-US" sz="1600" dirty="0" smtClean="0"/>
              <a:t>Consider the situation where </a:t>
            </a:r>
            <a:r>
              <a:rPr lang="en-US" sz="1600" dirty="0" err="1" smtClean="0"/>
              <a:t>z</a:t>
            </a:r>
            <a:r>
              <a:rPr lang="en-US" sz="1600" dirty="0" smtClean="0"/>
              <a:t>=const (e.g. baseball to right).</a:t>
            </a:r>
          </a:p>
          <a:p>
            <a:r>
              <a:rPr lang="en-US" sz="1600" dirty="0" smtClean="0"/>
              <a:t>Consider a frame of reference where fluid moves and baseball stationary (relative velocity)</a:t>
            </a:r>
          </a:p>
          <a:p>
            <a:r>
              <a:rPr lang="en-US" sz="1600" dirty="0" smtClean="0"/>
              <a:t>Point 1 is far from the ball</a:t>
            </a:r>
          </a:p>
          <a:p>
            <a:r>
              <a:rPr lang="en-US" sz="1600" dirty="0" smtClean="0"/>
              <a:t>Point 2 is on the ball surface and the same streamline as 1.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The pressure at a stagnation point is called : Stagnation Pressure.</a:t>
            </a:r>
            <a:endParaRPr lang="en-US" sz="1600" dirty="0"/>
          </a:p>
        </p:txBody>
      </p:sp>
      <p:pic>
        <p:nvPicPr>
          <p:cNvPr id="5" name="Picture 2" descr="fig_03_05a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03395" y="2341856"/>
            <a:ext cx="4051373" cy="2794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67383" y="347023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9655" y="3474299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284495" y="4422124"/>
          <a:ext cx="2421969" cy="880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name="Equation" r:id="rId5" imgW="977900" imgH="355600" progId="Equation.3">
                  <p:embed/>
                </p:oleObj>
              </mc:Choice>
              <mc:Fallback>
                <p:oleObj name="Equation" r:id="rId5" imgW="9779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495" y="4422124"/>
                        <a:ext cx="2421969" cy="88071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Total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8229080" cy="45259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In analogy to the stagnation pressure we can define a total pressure (i.e. if you convert all you dynamic and hydrostatic pressure to a static one).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pPr>
              <a:buNone/>
            </a:pPr>
            <a:endParaRPr lang="en-US" sz="16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792274" y="2466656"/>
          <a:ext cx="3114675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1" name="Equation" r:id="rId5" imgW="1257300" imgH="355600" progId="Equation.3">
                  <p:embed/>
                </p:oleObj>
              </mc:Choice>
              <mc:Fallback>
                <p:oleObj name="Equation" r:id="rId5" imgW="1257300" imgH="355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274" y="2466656"/>
                        <a:ext cx="3114675" cy="8794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fig_03_05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96659" y="3885186"/>
            <a:ext cx="3485635" cy="27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xs_03_06a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192623" y="3885186"/>
            <a:ext cx="4601814" cy="272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32" y="1600200"/>
            <a:ext cx="3134156" cy="4101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870" y="2488955"/>
            <a:ext cx="3594100" cy="24337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- Iranian Wind Towers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183" y="1417638"/>
            <a:ext cx="2954203" cy="21354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138" y="3636101"/>
            <a:ext cx="2977248" cy="2490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2892" y="1838970"/>
            <a:ext cx="3601275" cy="380384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0260" y="6396335"/>
            <a:ext cx="55652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http://nd.edu/~bolster/Research%20Highlights.html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5" name="Content Placeholder 4" descr="Screen shot 2011-02-03 at 11.52.37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8450" b="-2845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An </a:t>
            </a:r>
            <a:r>
              <a:rPr lang="en-US" sz="1600" dirty="0" err="1" smtClean="0"/>
              <a:t>inviscid</a:t>
            </a:r>
            <a:r>
              <a:rPr lang="en-US" sz="1600" dirty="0" smtClean="0"/>
              <a:t> fluid flows along the stagnation streamline with starting velocity V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Upon leaving the stagnation point the velocity along the surface of the object is assumed to be 2V0 sin (). </a:t>
            </a:r>
          </a:p>
          <a:p>
            <a:r>
              <a:rPr lang="en-US" sz="1600" dirty="0" smtClean="0"/>
              <a:t>At what angular position should a hole be drilled to give a pressure difference of p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-p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=</a:t>
            </a:r>
            <a:r>
              <a:rPr lang="en-US" sz="1600" dirty="0" smtClean="0">
                <a:latin typeface="Symbol" charset="2"/>
                <a:cs typeface="Symbol" charset="2"/>
              </a:rPr>
              <a:t>r</a:t>
            </a:r>
            <a:r>
              <a:rPr lang="en-US" sz="1600" dirty="0" smtClean="0"/>
              <a:t>V</a:t>
            </a:r>
            <a:r>
              <a:rPr lang="en-US" sz="1600" baseline="-25000" dirty="0" smtClean="0"/>
              <a:t>0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/2?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Bernoulli Equation 1 – Free Jet</a:t>
            </a:r>
            <a:endParaRPr lang="en-US" dirty="0"/>
          </a:p>
        </p:txBody>
      </p:sp>
      <p:pic>
        <p:nvPicPr>
          <p:cNvPr id="4" name="Picture 3" descr="fig_03_0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970" y="1766420"/>
            <a:ext cx="7315200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Newton’s Second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F=ma</a:t>
            </a:r>
          </a:p>
          <a:p>
            <a:r>
              <a:rPr lang="en-US" sz="2800" dirty="0" smtClean="0"/>
              <a:t>What does this mean for a fluid? (</a:t>
            </a:r>
            <a:r>
              <a:rPr lang="en-US" sz="2800" dirty="0" err="1" smtClean="0"/>
              <a:t>inviscid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First we need to understand streamline:</a:t>
            </a:r>
          </a:p>
          <a:p>
            <a:pPr lvl="2"/>
            <a:r>
              <a:rPr lang="en-US" sz="2200" dirty="0" smtClean="0"/>
              <a:t>If a flow is steady a streamline depicts the path a fluid particle will take through the flow. They are tangent to the velocity vectors</a:t>
            </a:r>
          </a:p>
          <a:p>
            <a:pPr lvl="3"/>
            <a:r>
              <a:rPr lang="en-US" sz="1400" dirty="0" smtClean="0">
                <a:hlinkClick r:id="rId2"/>
              </a:rPr>
              <a:t>http://www.youtube.com/watch?v=j6yB90vno1E&amp;feature=related</a:t>
            </a:r>
          </a:p>
          <a:p>
            <a:pPr lvl="3"/>
            <a:r>
              <a:rPr lang="en-US" sz="1400" dirty="0" smtClean="0">
                <a:hlinkClick r:id="rId3"/>
              </a:rPr>
              <a:t>http://www.youtube.com/watch?v=rbMx2NMqyuI&amp;feature=related</a:t>
            </a:r>
            <a:r>
              <a:rPr lang="en-US" sz="1400" dirty="0" smtClean="0"/>
              <a:t> </a:t>
            </a:r>
          </a:p>
          <a:p>
            <a:pPr lvl="3"/>
            <a:r>
              <a:rPr lang="en-US" sz="1400" dirty="0" smtClean="0">
                <a:hlinkClick r:id="rId4"/>
              </a:rPr>
              <a:t>http://www.youtube.com/watch?v=0xsC-UVFjps&amp;NR=1</a:t>
            </a:r>
            <a:endParaRPr lang="en-US" sz="1400" dirty="0" smtClean="0"/>
          </a:p>
          <a:p>
            <a:pPr lvl="2"/>
            <a:r>
              <a:rPr lang="en-US" sz="1800" dirty="0" smtClean="0"/>
              <a:t>The are between two streamlines is called a </a:t>
            </a:r>
            <a:r>
              <a:rPr lang="en-US" sz="1800" dirty="0" err="1" smtClean="0"/>
              <a:t>streamtube</a:t>
            </a:r>
            <a:endParaRPr lang="en-US" sz="1800" dirty="0" smtClean="0"/>
          </a:p>
          <a:p>
            <a:pPr lvl="3"/>
            <a:endParaRPr lang="en-US" sz="1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Correction factor – Contraction Coefficient</a:t>
            </a:r>
            <a:endParaRPr lang="en-US" dirty="0"/>
          </a:p>
        </p:txBody>
      </p:sp>
      <p:pic>
        <p:nvPicPr>
          <p:cNvPr id="4" name="Picture 2" descr="fig_03_08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0115" y="1640212"/>
            <a:ext cx="5311634" cy="470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Bernoulli Equation 2 – Confined Flows</a:t>
            </a:r>
            <a:endParaRPr lang="en-US" dirty="0"/>
          </a:p>
        </p:txBody>
      </p:sp>
      <p:pic>
        <p:nvPicPr>
          <p:cNvPr id="4" name="Picture 2" descr="fig_03_09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53583" y="1752600"/>
            <a:ext cx="7315200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1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60697" y="5810291"/>
            <a:ext cx="4782764" cy="36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the Bernoulli Equation 3 – </a:t>
            </a:r>
            <a:r>
              <a:rPr lang="en-US" dirty="0" err="1" smtClean="0"/>
              <a:t>Flowrate</a:t>
            </a:r>
            <a:r>
              <a:rPr lang="en-US" dirty="0" smtClean="0"/>
              <a:t> Measurement</a:t>
            </a:r>
            <a:endParaRPr lang="en-US" dirty="0"/>
          </a:p>
        </p:txBody>
      </p:sp>
      <p:pic>
        <p:nvPicPr>
          <p:cNvPr id="4" name="Picture 2" descr="fig_03_1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77329" y="1851353"/>
            <a:ext cx="4084412" cy="457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17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04402" y="3490437"/>
            <a:ext cx="2925669" cy="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Sluice Gate (Open Channel </a:t>
            </a:r>
            <a:r>
              <a:rPr lang="en-US" sz="3200" dirty="0" err="1" smtClean="0"/>
              <a:t>Flowmeter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4" name="Picture 2" descr="fig_03_12a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38957" y="1417638"/>
            <a:ext cx="2409843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fig_03_12b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955061" y="1417638"/>
            <a:ext cx="4564352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18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118448" y="5301867"/>
            <a:ext cx="2527170" cy="7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pic>
        <p:nvPicPr>
          <p:cNvPr id="6" name="Content Placeholder 5" descr="Screen shot 2011-02-03 at 11.57.46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3293" b="-23293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Streams of water from two tanks impinge on one another as shown</a:t>
            </a:r>
          </a:p>
          <a:p>
            <a:r>
              <a:rPr lang="en-US" sz="2000" dirty="0" smtClean="0"/>
              <a:t>Neglect viscosity</a:t>
            </a:r>
          </a:p>
          <a:p>
            <a:r>
              <a:rPr lang="en-US" sz="2000" dirty="0" smtClean="0"/>
              <a:t>Point A is a stagnation point</a:t>
            </a:r>
          </a:p>
          <a:p>
            <a:r>
              <a:rPr lang="en-US" sz="2000" dirty="0" smtClean="0"/>
              <a:t>Determine </a:t>
            </a:r>
            <a:r>
              <a:rPr lang="en-US" sz="2000" dirty="0" err="1" smtClean="0"/>
              <a:t>h</a:t>
            </a:r>
            <a:endParaRPr lang="en-US" sz="2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2</a:t>
            </a:r>
            <a:endParaRPr lang="en-US" dirty="0"/>
          </a:p>
        </p:txBody>
      </p:sp>
      <p:pic>
        <p:nvPicPr>
          <p:cNvPr id="6" name="Content Placeholder 5" descr="Screen shot 2011-02-03 at 11.59.52 A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08169" b="-108169"/>
          <a:stretch>
            <a:fillRect/>
          </a:stretch>
        </p:blipFill>
        <p:spPr>
          <a:xfrm>
            <a:off x="1347149" y="1519619"/>
            <a:ext cx="6143259" cy="7601751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085" y="1417638"/>
            <a:ext cx="6858715" cy="253453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Air is drawn in a wind tunnel for testing cars</a:t>
            </a:r>
          </a:p>
          <a:p>
            <a:r>
              <a:rPr lang="en-US" sz="2000" dirty="0" smtClean="0"/>
              <a:t>Determine the manometer reading </a:t>
            </a:r>
            <a:r>
              <a:rPr lang="en-US" sz="2000" dirty="0" err="1" smtClean="0"/>
              <a:t>h</a:t>
            </a:r>
            <a:r>
              <a:rPr lang="en-US" sz="2000" dirty="0" smtClean="0"/>
              <a:t> when velocity in test section is 60 mph</a:t>
            </a:r>
          </a:p>
          <a:p>
            <a:r>
              <a:rPr lang="en-US" sz="2000" dirty="0" smtClean="0"/>
              <a:t>Note that there is a 1 inch column of oil on the water</a:t>
            </a:r>
          </a:p>
          <a:p>
            <a:r>
              <a:rPr lang="en-US" sz="2000" dirty="0" smtClean="0"/>
              <a:t>Determine the difference between the stagnation pressure on the front of the automobile and the pressure in the test section</a:t>
            </a:r>
            <a:endParaRPr lang="en-US" sz="2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3</a:t>
            </a:r>
            <a:endParaRPr lang="en-US" dirty="0"/>
          </a:p>
        </p:txBody>
      </p:sp>
      <p:pic>
        <p:nvPicPr>
          <p:cNvPr id="10" name="Content Placeholder 9" descr="Screen shot 2011-02-03 at 12.06.32 PM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83620" b="-83620"/>
          <a:stretch>
            <a:fillRect/>
          </a:stretch>
        </p:blipFill>
        <p:spPr>
          <a:xfrm>
            <a:off x="457200" y="1600200"/>
            <a:ext cx="3657600" cy="452596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Air flows through this device</a:t>
            </a:r>
          </a:p>
          <a:p>
            <a:r>
              <a:rPr lang="en-US" sz="2000" dirty="0" smtClean="0"/>
              <a:t>If the flow rate is large enough the pressure at the throat is low enough to draw up water. Determine flow rate and pressure needed at Point 1 to draw up water at point 2</a:t>
            </a:r>
          </a:p>
          <a:p>
            <a:r>
              <a:rPr lang="en-US" sz="2000" dirty="0" smtClean="0"/>
              <a:t>Neglect compressibility and viscosity</a:t>
            </a:r>
            <a:endParaRPr lang="en-US" sz="2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Restrictions of the 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Incompressible</a:t>
            </a:r>
          </a:p>
          <a:p>
            <a:r>
              <a:rPr lang="en-US" dirty="0" err="1" smtClean="0"/>
              <a:t>Invisicid</a:t>
            </a:r>
            <a:r>
              <a:rPr lang="en-US" dirty="0" smtClean="0"/>
              <a:t> (can be corrected for with viscous losses term – see later on in course)</a:t>
            </a:r>
          </a:p>
          <a:p>
            <a:r>
              <a:rPr lang="en-US" dirty="0" smtClean="0"/>
              <a:t>Does not account for mechanical devices (e.g. pumps) – again can be corrected for as above.</a:t>
            </a:r>
          </a:p>
          <a:p>
            <a:r>
              <a:rPr lang="en-US" dirty="0" smtClean="0"/>
              <a:t>Apply along a streamline!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Equations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502835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Streamwise</a:t>
            </a:r>
            <a:r>
              <a:rPr lang="en-US" sz="2400" dirty="0" smtClean="0"/>
              <a:t> Acceleration</a:t>
            </a:r>
          </a:p>
          <a:p>
            <a:endParaRPr lang="en-US" sz="2400" dirty="0" smtClean="0"/>
          </a:p>
          <a:p>
            <a:r>
              <a:rPr lang="en-US" sz="2400" dirty="0" smtClean="0"/>
              <a:t>Bernoulli Equation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Pitot</a:t>
            </a:r>
            <a:r>
              <a:rPr lang="en-US" sz="2400" dirty="0" smtClean="0"/>
              <a:t> Static Tube</a:t>
            </a:r>
          </a:p>
          <a:p>
            <a:endParaRPr lang="en-US" sz="2400" dirty="0" smtClean="0"/>
          </a:p>
          <a:p>
            <a:r>
              <a:rPr lang="en-US" sz="2400" dirty="0" smtClean="0"/>
              <a:t>Free Jet</a:t>
            </a:r>
          </a:p>
          <a:p>
            <a:endParaRPr lang="en-US" sz="2400" dirty="0" smtClean="0"/>
          </a:p>
          <a:p>
            <a:r>
              <a:rPr lang="en-US" sz="2400" dirty="0" smtClean="0"/>
              <a:t>Flow Meter</a:t>
            </a:r>
          </a:p>
          <a:p>
            <a:endParaRPr lang="en-US" sz="2400" dirty="0" smtClean="0"/>
          </a:p>
          <a:p>
            <a:r>
              <a:rPr lang="en-US" sz="2400" dirty="0" smtClean="0"/>
              <a:t>Sluice Gate</a:t>
            </a:r>
          </a:p>
          <a:p>
            <a:endParaRPr lang="en-US" sz="2400" dirty="0"/>
          </a:p>
        </p:txBody>
      </p:sp>
      <p:pic>
        <p:nvPicPr>
          <p:cNvPr id="4" name="Picture 2" descr="eq_03_01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696685" y="1600200"/>
            <a:ext cx="2172613" cy="48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3741853" y="2454564"/>
            <a:ext cx="4466278" cy="539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13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3658423" y="3379742"/>
            <a:ext cx="2546901" cy="4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eq_03_15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2649173" y="4066992"/>
            <a:ext cx="2185359" cy="658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q_03_17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/>
          <a:srcRect/>
          <a:stretch>
            <a:fillRect/>
          </a:stretch>
        </p:blipFill>
        <p:spPr bwMode="auto">
          <a:xfrm>
            <a:off x="2756906" y="4964478"/>
            <a:ext cx="2925669" cy="7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eq_03_18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/>
          <a:srcRect/>
          <a:stretch>
            <a:fillRect/>
          </a:stretch>
        </p:blipFill>
        <p:spPr bwMode="auto">
          <a:xfrm>
            <a:off x="2756906" y="5876651"/>
            <a:ext cx="2527170" cy="75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We can calculate acceleration along an normal to a streamline</a:t>
            </a:r>
          </a:p>
          <a:p>
            <a:r>
              <a:rPr lang="en-US" sz="1600" dirty="0" smtClean="0"/>
              <a:t>Note – particles travel along a streamlines, but that does not mean a constant velocity</a:t>
            </a:r>
          </a:p>
          <a:p>
            <a:r>
              <a:rPr lang="en-US" sz="1600" dirty="0" smtClean="0"/>
              <a:t>Two components</a:t>
            </a:r>
          </a:p>
          <a:p>
            <a:pPr lvl="1"/>
            <a:r>
              <a:rPr lang="en-US" sz="1200" dirty="0" smtClean="0"/>
              <a:t>Along the streamline</a:t>
            </a:r>
          </a:p>
          <a:p>
            <a:pPr lvl="1"/>
            <a:r>
              <a:rPr lang="en-US" sz="1200" dirty="0" smtClean="0"/>
              <a:t>Normal to streamline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6" name="Picture 5" descr="fig_03_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246" y="4097338"/>
            <a:ext cx="7315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235838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We can calculate acceleration along an normal to a streamline</a:t>
            </a:r>
          </a:p>
          <a:p>
            <a:r>
              <a:rPr lang="en-US" sz="1600" dirty="0" smtClean="0"/>
              <a:t>Note – particles travel along a streamlines, but that does not mean a constant velocity</a:t>
            </a:r>
          </a:p>
          <a:p>
            <a:r>
              <a:rPr lang="en-US" sz="1600" dirty="0" smtClean="0"/>
              <a:t>Two components</a:t>
            </a:r>
          </a:p>
          <a:p>
            <a:pPr lvl="1"/>
            <a:r>
              <a:rPr lang="en-US" sz="1200" dirty="0" smtClean="0"/>
              <a:t>Along the streamline</a:t>
            </a:r>
          </a:p>
          <a:p>
            <a:pPr lvl="1"/>
            <a:r>
              <a:rPr lang="en-US" sz="1200" dirty="0" smtClean="0"/>
              <a:t>Normal to streamline (centrifugal)</a:t>
            </a:r>
          </a:p>
          <a:p>
            <a:pPr>
              <a:buNone/>
            </a:pPr>
            <a:endParaRPr lang="en-US" sz="1600" dirty="0"/>
          </a:p>
        </p:txBody>
      </p:sp>
      <p:pic>
        <p:nvPicPr>
          <p:cNvPr id="6" name="Picture 5" descr="fig_03_01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246" y="4097338"/>
            <a:ext cx="73152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4438238" y="1738949"/>
            <a:ext cx="3657600" cy="235838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 smtClean="0"/>
              <a:t>a</a:t>
            </a:r>
            <a:r>
              <a:rPr lang="en-US" sz="1600" baseline="-25000" dirty="0" smtClean="0"/>
              <a:t>s</a:t>
            </a:r>
            <a:r>
              <a:rPr lang="en-US" sz="1600" dirty="0" smtClean="0"/>
              <a:t>=</a:t>
            </a:r>
            <a:r>
              <a:rPr lang="en-US" sz="1600" dirty="0" err="1" smtClean="0"/>
              <a:t>dV/dt</a:t>
            </a:r>
            <a:r>
              <a:rPr lang="en-US" sz="1600" dirty="0" smtClean="0"/>
              <a:t>=(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V/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s)(ds/dt</a:t>
            </a:r>
            <a:r>
              <a:rPr lang="en-US" sz="1600" dirty="0" smtClean="0"/>
              <a:t>)=(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V/</a:t>
            </a:r>
            <a:r>
              <a:rPr lang="en-US" sz="1600" dirty="0" err="1" smtClean="0">
                <a:latin typeface="Symbol" charset="2"/>
                <a:cs typeface="Symbol" charset="2"/>
              </a:rPr>
              <a:t>d</a:t>
            </a:r>
            <a:r>
              <a:rPr lang="en-US" sz="1600" dirty="0" err="1" smtClean="0"/>
              <a:t>s)V</a:t>
            </a: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a</a:t>
            </a:r>
            <a:r>
              <a:rPr lang="en-US" sz="1600" baseline="-25000" dirty="0" smtClean="0"/>
              <a:t>n</a:t>
            </a:r>
            <a:r>
              <a:rPr lang="en-US" sz="1600" dirty="0" smtClean="0"/>
              <a:t>=V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/</a:t>
            </a:r>
            <a:r>
              <a:rPr lang="en-US" sz="1600" dirty="0" smtClean="0">
                <a:latin typeface="Edwardian Script ITC"/>
                <a:cs typeface="Edwardian Script ITC"/>
              </a:rPr>
              <a:t>R</a:t>
            </a:r>
          </a:p>
          <a:p>
            <a:pPr>
              <a:buNone/>
            </a:pPr>
            <a:endParaRPr lang="en-US" sz="1600" dirty="0" smtClean="0">
              <a:latin typeface="Edwardian Script ITC"/>
              <a:cs typeface="Edwardian Script ITC"/>
            </a:endParaRPr>
          </a:p>
          <a:p>
            <a:pPr>
              <a:buNone/>
            </a:pPr>
            <a:r>
              <a:rPr lang="en-US" sz="1600" dirty="0" smtClean="0">
                <a:latin typeface="Edwardian Script ITC"/>
                <a:cs typeface="Edwardian Script ITC"/>
              </a:rPr>
              <a:t>R   </a:t>
            </a:r>
            <a:r>
              <a:rPr lang="en-US" sz="1600" dirty="0" smtClean="0">
                <a:cs typeface="Edwardian Script ITC"/>
              </a:rPr>
              <a:t>is the local radius </a:t>
            </a:r>
            <a:r>
              <a:rPr lang="en-US" sz="1600" smtClean="0">
                <a:cs typeface="Edwardian Script ITC"/>
              </a:rPr>
              <a:t>of curvature</a:t>
            </a:r>
            <a:endParaRPr lang="en-US" sz="1600" dirty="0">
              <a:cs typeface="Edwardian Script IT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Newton’s Second Law along a streamline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7467600" cy="7806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F=ma – apply it to the small control volume depicted here (along a streamline!!)</a:t>
            </a:r>
          </a:p>
          <a:p>
            <a:pPr lvl="3">
              <a:buNone/>
            </a:pPr>
            <a:endParaRPr lang="en-US" sz="1400" dirty="0"/>
          </a:p>
        </p:txBody>
      </p:sp>
      <p:pic>
        <p:nvPicPr>
          <p:cNvPr id="5" name="Picture 4" descr="fig_03_0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47564"/>
            <a:ext cx="5126480" cy="4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eq_03_04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84671" y="4267402"/>
            <a:ext cx="3049931" cy="645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Bernoulli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Newton’s second law for an </a:t>
            </a:r>
            <a:r>
              <a:rPr lang="en-US" sz="1800" dirty="0" err="1" smtClean="0"/>
              <a:t>inviscid</a:t>
            </a:r>
            <a:r>
              <a:rPr lang="en-US" sz="1800" dirty="0" smtClean="0"/>
              <a:t> fluid is called the Bernoulli equation. It is technically a momentum equation, but often refers to energy…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marL="36576" indent="0">
              <a:buNone/>
            </a:pPr>
            <a:r>
              <a:rPr lang="en-US" sz="1800" smtClean="0"/>
              <a:t>  Pressure      Acceleration       Gravity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Integrate </a:t>
            </a:r>
            <a:r>
              <a:rPr lang="en-US" sz="1800" dirty="0" smtClean="0"/>
              <a:t>assuming constant density and we obtain</a:t>
            </a:r>
            <a:endParaRPr lang="en-US" sz="1800" dirty="0"/>
          </a:p>
        </p:txBody>
      </p:sp>
      <p:pic>
        <p:nvPicPr>
          <p:cNvPr id="4" name="Picture 2" descr="eq_03_05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2687637"/>
            <a:ext cx="73152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6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4519833"/>
            <a:ext cx="73152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to a Streamline?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back and do the balance</a:t>
            </a:r>
            <a:endParaRPr lang="en-US" dirty="0"/>
          </a:p>
        </p:txBody>
      </p:sp>
      <p:pic>
        <p:nvPicPr>
          <p:cNvPr id="4" name="Picture 3" descr="fig_03_0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840" y="2217774"/>
            <a:ext cx="5126480" cy="425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eq_03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86022" y="3790906"/>
            <a:ext cx="2857392" cy="80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to a Streamline?</a:t>
            </a:r>
            <a:endParaRPr lang="en-US" dirty="0"/>
          </a:p>
        </p:txBody>
      </p:sp>
      <p:pic>
        <p:nvPicPr>
          <p:cNvPr id="6" name="Picture 2" descr="eq_03_09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34134" y="1704998"/>
            <a:ext cx="3776376" cy="1067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own Arrow 6"/>
          <p:cNvSpPr/>
          <p:nvPr/>
        </p:nvSpPr>
        <p:spPr>
          <a:xfrm>
            <a:off x="3643231" y="3198390"/>
            <a:ext cx="484632" cy="9784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q_03_10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14400" y="4612075"/>
            <a:ext cx="7315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pressure gradient along a streamline, </a:t>
            </a:r>
            <a:r>
              <a:rPr lang="en-US" dirty="0" err="1" smtClean="0"/>
              <a:t>dp</a:t>
            </a:r>
            <a:r>
              <a:rPr lang="en-US" dirty="0" smtClean="0"/>
              <a:t>/ds, is required to accelerate water upward in a vertical pipe at a rate </a:t>
            </a:r>
            <a:r>
              <a:rPr lang="en-US" dirty="0" smtClean="0"/>
              <a:t>of 10 m/s</a:t>
            </a:r>
            <a:r>
              <a:rPr lang="en-US" baseline="30000" dirty="0" smtClean="0"/>
              <a:t>2</a:t>
            </a:r>
            <a:r>
              <a:rPr lang="en-US" dirty="0" smtClean="0"/>
              <a:t>? </a:t>
            </a:r>
            <a:r>
              <a:rPr lang="en-US" dirty="0" smtClean="0"/>
              <a:t>What is the answer if the flow is downwards?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4725</TotalTime>
  <Words>959</Words>
  <Application>Microsoft Macintosh PowerPoint</Application>
  <PresentationFormat>On-screen Show (4:3)</PresentationFormat>
  <Paragraphs>140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Technic</vt:lpstr>
      <vt:lpstr>Equation</vt:lpstr>
      <vt:lpstr>Chapter 3 – Bernoulli’s Equation</vt:lpstr>
      <vt:lpstr>Newton’s Second Law</vt:lpstr>
      <vt:lpstr>Streamlines</vt:lpstr>
      <vt:lpstr>Streamlines</vt:lpstr>
      <vt:lpstr>Newton’s Second Law along a streamline</vt:lpstr>
      <vt:lpstr>The Bernoulli Equation</vt:lpstr>
      <vt:lpstr>Normal to a Streamline?</vt:lpstr>
      <vt:lpstr>Normal to a Streamline?</vt:lpstr>
      <vt:lpstr>Sample Problem 1</vt:lpstr>
      <vt:lpstr>Sample Problem 2</vt:lpstr>
      <vt:lpstr>Back to Bernoulli Equation</vt:lpstr>
      <vt:lpstr>Physical Interpretation</vt:lpstr>
      <vt:lpstr>Static, Dynamic and Hydrostatic Pressure</vt:lpstr>
      <vt:lpstr>Stagnation Pressure</vt:lpstr>
      <vt:lpstr>Total Pressure</vt:lpstr>
      <vt:lpstr>Sample Problem 1</vt:lpstr>
      <vt:lpstr>Application - Iranian Wind Towers</vt:lpstr>
      <vt:lpstr>Sample Problem 2</vt:lpstr>
      <vt:lpstr>Using the Bernoulli Equation 1 – Free Jet</vt:lpstr>
      <vt:lpstr>Correction factor – Contraction Coefficient</vt:lpstr>
      <vt:lpstr>Using the Bernoulli Equation 2 – Confined Flows</vt:lpstr>
      <vt:lpstr>Using the Bernoulli Equation 3 – Flowrate Measurement</vt:lpstr>
      <vt:lpstr>Sluice Gate (Open Channel Flowmeter)</vt:lpstr>
      <vt:lpstr>Sample Problem 1</vt:lpstr>
      <vt:lpstr>Sample Problem 2</vt:lpstr>
      <vt:lpstr>Sample Problem 3</vt:lpstr>
      <vt:lpstr>Restrictions of the Bernoulli Equation</vt:lpstr>
      <vt:lpstr>Useful Equations</vt:lpstr>
    </vt:vector>
  </TitlesOfParts>
  <Company>University if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– Bernoulli’s Equation</dc:title>
  <dc:creator>Didio</dc:creator>
  <cp:lastModifiedBy>Didio</cp:lastModifiedBy>
  <cp:revision>70</cp:revision>
  <dcterms:created xsi:type="dcterms:W3CDTF">2011-02-14T17:09:16Z</dcterms:created>
  <dcterms:modified xsi:type="dcterms:W3CDTF">2013-01-30T18:39:00Z</dcterms:modified>
</cp:coreProperties>
</file>