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embeddings/oleObject1.bin" ContentType="application/vnd.openxmlformats-officedocument.oleObject"/>
  <Override PartName="/ppt/embeddings/oleObject2.bin" ContentType="application/vnd.openxmlformats-officedocument.oleObject"/>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embeddings/oleObject3.bin" ContentType="application/vnd.openxmlformats-officedocument.oleObject"/>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76" r:id="rId7"/>
    <p:sldId id="277" r:id="rId8"/>
    <p:sldId id="262" r:id="rId9"/>
    <p:sldId id="263" r:id="rId10"/>
    <p:sldId id="264" r:id="rId11"/>
    <p:sldId id="265" r:id="rId12"/>
    <p:sldId id="266" r:id="rId13"/>
    <p:sldId id="278" r:id="rId14"/>
    <p:sldId id="280" r:id="rId15"/>
    <p:sldId id="267" r:id="rId16"/>
    <p:sldId id="268" r:id="rId17"/>
    <p:sldId id="274" r:id="rId18"/>
    <p:sldId id="269" r:id="rId19"/>
    <p:sldId id="279" r:id="rId20"/>
    <p:sldId id="283" r:id="rId21"/>
    <p:sldId id="281" r:id="rId22"/>
    <p:sldId id="270" r:id="rId23"/>
    <p:sldId id="271" r:id="rId24"/>
    <p:sldId id="272" r:id="rId25"/>
    <p:sldId id="282" r:id="rId26"/>
    <p:sldId id="273" r:id="rId27"/>
    <p:sldId id="27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18" d="100"/>
          <a:sy n="218" d="100"/>
        </p:scale>
        <p:origin x="-21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2FECB-A0DF-E94C-94E3-3A5F6F871F09}" type="datetimeFigureOut">
              <a:rPr lang="en-US" smtClean="0"/>
              <a:t>1/30/13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0B8F5-3E1C-FE4D-BC8E-0CF78D6F98EF}" type="slidenum">
              <a:rPr lang="en-US" smtClean="0"/>
              <a:t>‹#›</a:t>
            </a:fld>
            <a:endParaRPr lang="en-US"/>
          </a:p>
        </p:txBody>
      </p:sp>
    </p:spTree>
    <p:extLst>
      <p:ext uri="{BB962C8B-B14F-4D97-AF65-F5344CB8AC3E}">
        <p14:creationId xmlns:p14="http://schemas.microsoft.com/office/powerpoint/2010/main" val="1321420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F0B8F5-3E1C-FE4D-BC8E-0CF78D6F98EF}"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83A01AD-5CFB-A94F-8F82-A918EBC9661D}" type="datetimeFigureOut">
              <a:rPr lang="en-US" smtClean="0"/>
              <a:pPr/>
              <a:t>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3F809-6715-CF44-9842-CBE3314EAD4E}"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A01AD-5CFB-A94F-8F82-A918EBC9661D}" type="datetimeFigureOut">
              <a:rPr lang="en-US" smtClean="0"/>
              <a:pPr/>
              <a:t>1/30/13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3F809-6715-CF44-9842-CBE3314EAD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83A01AD-5CFB-A94F-8F82-A918EBC9661D}" type="datetimeFigureOut">
              <a:rPr lang="en-US" smtClean="0"/>
              <a:pPr/>
              <a:t>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83A01AD-5CFB-A94F-8F82-A918EBC9661D}" type="datetimeFigureOut">
              <a:rPr lang="en-US" smtClean="0"/>
              <a:pPr/>
              <a:t>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83A01AD-5CFB-A94F-8F82-A918EBC9661D}" type="datetimeFigureOut">
              <a:rPr lang="en-US" smtClean="0"/>
              <a:pPr/>
              <a:t>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83A01AD-5CFB-A94F-8F82-A918EBC9661D}" type="datetimeFigureOut">
              <a:rPr lang="en-US" smtClean="0"/>
              <a:pPr/>
              <a:t>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83A01AD-5CFB-A94F-8F82-A918EBC9661D}" type="datetimeFigureOut">
              <a:rPr lang="en-US" smtClean="0"/>
              <a:pPr/>
              <a:t>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3A01AD-5CFB-A94F-8F82-A918EBC9661D}" type="datetimeFigureOut">
              <a:rPr lang="en-US" smtClean="0"/>
              <a:pPr/>
              <a:t>1/30/13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3F809-6715-CF44-9842-CBE3314EAD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83A01AD-5CFB-A94F-8F82-A918EBC9661D}" type="datetimeFigureOut">
              <a:rPr lang="en-US" smtClean="0"/>
              <a:pPr/>
              <a:t>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83A01AD-5CFB-A94F-8F82-A918EBC9661D}" type="datetimeFigureOut">
              <a:rPr lang="en-US" smtClean="0"/>
              <a:pPr/>
              <a:t>1/30/13</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B3F809-6715-CF44-9842-CBE3314EAD4E}"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83A01AD-5CFB-A94F-8F82-A918EBC9661D}" type="datetimeFigureOut">
              <a:rPr lang="en-US" smtClean="0"/>
              <a:pPr/>
              <a:t>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83A01AD-5CFB-A94F-8F82-A918EBC9661D}" type="datetimeFigureOut">
              <a:rPr lang="en-US" smtClean="0"/>
              <a:pPr/>
              <a:t>1/30/13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83A01AD-5CFB-A94F-8F82-A918EBC9661D}" type="datetimeFigureOut">
              <a:rPr lang="en-US" smtClean="0"/>
              <a:pPr/>
              <a:t>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83A01AD-5CFB-A94F-8F82-A918EBC9661D}" type="datetimeFigureOut">
              <a:rPr lang="en-US" smtClean="0"/>
              <a:pPr/>
              <a:t>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83A01AD-5CFB-A94F-8F82-A918EBC9661D}" type="datetimeFigureOut">
              <a:rPr lang="en-US" smtClean="0"/>
              <a:pPr/>
              <a:t>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3A01AD-5CFB-A94F-8F82-A918EBC9661D}" type="datetimeFigureOut">
              <a:rPr lang="en-US" smtClean="0"/>
              <a:pPr/>
              <a:t>1/30/13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B83A01AD-5CFB-A94F-8F82-A918EBC9661D}" type="datetimeFigureOut">
              <a:rPr lang="en-US" smtClean="0"/>
              <a:pPr/>
              <a:t>1/30/13</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69B3F809-6715-CF44-9842-CBE3314EAD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tags" Target="../tags/tag5.xml"/><Relationship Id="rId2"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tags" Target="../tags/tag6.xml"/><Relationship Id="rId2"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tags" Target="../tags/tag8.xml"/><Relationship Id="rId2"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oleObject" Target="../embeddings/oleObject4.bin"/><Relationship Id="rId5" Type="http://schemas.openxmlformats.org/officeDocument/2006/relationships/image" Target="../media/image3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jpeg"/><Relationship Id="rId5" Type="http://schemas.openxmlformats.org/officeDocument/2006/relationships/oleObject" Target="../embeddings/oleObject1.bin"/><Relationship Id="rId6" Type="http://schemas.openxmlformats.org/officeDocument/2006/relationships/image" Target="../media/image9.emf"/><Relationship Id="rId7" Type="http://schemas.openxmlformats.org/officeDocument/2006/relationships/oleObject" Target="../embeddings/oleObject2.bin"/><Relationship Id="rId8"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tags" Target="../tags/tag4.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2 - Hydrostatics</a:t>
            </a:r>
            <a:endParaRPr lang="en-US" dirty="0"/>
          </a:p>
        </p:txBody>
      </p:sp>
      <p:sp>
        <p:nvSpPr>
          <p:cNvPr id="3" name="Subtitle 2"/>
          <p:cNvSpPr>
            <a:spLocks noGrp="1"/>
          </p:cNvSpPr>
          <p:nvPr>
            <p:ph type="subTitle" idx="1"/>
          </p:nvPr>
        </p:nvSpPr>
        <p:spPr/>
        <p:txBody>
          <a:bodyPr/>
          <a:lstStyle/>
          <a:p>
            <a:r>
              <a:rPr lang="en-US" dirty="0" smtClean="0"/>
              <a:t>CE30460 - Fluid Mechanics</a:t>
            </a:r>
          </a:p>
          <a:p>
            <a:r>
              <a:rPr lang="en-US" dirty="0" err="1" smtClean="0"/>
              <a:t>Diogo</a:t>
            </a:r>
            <a:r>
              <a:rPr lang="en-US" dirty="0" smtClean="0"/>
              <a:t> Bolster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to measure pressure</a:t>
            </a:r>
            <a:br>
              <a:rPr lang="en-US" sz="3600" dirty="0" smtClean="0"/>
            </a:br>
            <a:r>
              <a:rPr lang="en-US" sz="3600" dirty="0" smtClean="0"/>
              <a:t>(U-Tube) Manometer</a:t>
            </a:r>
            <a:endParaRPr lang="en-US" sz="3600" dirty="0"/>
          </a:p>
        </p:txBody>
      </p:sp>
      <p:pic>
        <p:nvPicPr>
          <p:cNvPr id="10" name="Content Placeholder 9" descr="images2.jpg"/>
          <p:cNvPicPr>
            <a:picLocks noGrp="1" noChangeAspect="1"/>
          </p:cNvPicPr>
          <p:nvPr>
            <p:ph sz="quarter" idx="4"/>
          </p:nvPr>
        </p:nvPicPr>
        <p:blipFill>
          <a:blip r:embed="rId3"/>
          <a:srcRect l="-49167" r="-49167"/>
          <a:stretch>
            <a:fillRect/>
          </a:stretch>
        </p:blipFill>
        <p:spPr>
          <a:xfrm>
            <a:off x="4507992" y="2957481"/>
            <a:ext cx="4369642" cy="3353778"/>
          </a:xfrm>
        </p:spPr>
      </p:pic>
      <p:pic>
        <p:nvPicPr>
          <p:cNvPr id="4" name="Picture 2" descr="fig_02_07"/>
          <p:cNvPicPr preferRelativeResize="0">
            <a:picLocks noChangeAspect="1" noChangeArrowheads="1"/>
          </p:cNvPicPr>
          <p:nvPr>
            <p:custDataLst>
              <p:tags r:id="rId1"/>
            </p:custDataLst>
          </p:nvPr>
        </p:nvPicPr>
        <p:blipFill>
          <a:blip r:embed="rId4"/>
          <a:srcRect/>
          <a:stretch>
            <a:fillRect/>
          </a:stretch>
        </p:blipFill>
        <p:spPr bwMode="auto">
          <a:xfrm>
            <a:off x="769947" y="2697772"/>
            <a:ext cx="3840376" cy="361348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Inclined Manometer</a:t>
            </a:r>
            <a:endParaRPr lang="en-US" dirty="0"/>
          </a:p>
        </p:txBody>
      </p:sp>
      <p:pic>
        <p:nvPicPr>
          <p:cNvPr id="4" name="Picture 2" descr="fig_02_09"/>
          <p:cNvPicPr preferRelativeResize="0">
            <a:picLocks noChangeAspect="1" noChangeArrowheads="1"/>
          </p:cNvPicPr>
          <p:nvPr>
            <p:custDataLst>
              <p:tags r:id="rId1"/>
            </p:custDataLst>
          </p:nvPr>
        </p:nvPicPr>
        <p:blipFill>
          <a:blip r:embed="rId4"/>
          <a:srcRect/>
          <a:stretch>
            <a:fillRect/>
          </a:stretch>
        </p:blipFill>
        <p:spPr bwMode="auto">
          <a:xfrm>
            <a:off x="4562592" y="2914342"/>
            <a:ext cx="4425019" cy="1569115"/>
          </a:xfrm>
          <a:prstGeom prst="rect">
            <a:avLst/>
          </a:prstGeom>
          <a:noFill/>
          <a:ln w="9525">
            <a:noFill/>
            <a:miter lim="800000"/>
            <a:headEnd/>
            <a:tailEnd/>
          </a:ln>
          <a:effectLst/>
        </p:spPr>
      </p:pic>
      <p:pic>
        <p:nvPicPr>
          <p:cNvPr id="5" name="Picture 2" descr="equn_02_27"/>
          <p:cNvPicPr preferRelativeResize="0">
            <a:picLocks noChangeAspect="1" noChangeArrowheads="1"/>
          </p:cNvPicPr>
          <p:nvPr>
            <p:custDataLst>
              <p:tags r:id="rId2"/>
            </p:custDataLst>
          </p:nvPr>
        </p:nvPicPr>
        <p:blipFill>
          <a:blip r:embed="rId5"/>
          <a:srcRect/>
          <a:stretch>
            <a:fillRect/>
          </a:stretch>
        </p:blipFill>
        <p:spPr bwMode="auto">
          <a:xfrm>
            <a:off x="1887779" y="5658874"/>
            <a:ext cx="5537734" cy="543198"/>
          </a:xfrm>
          <a:prstGeom prst="rect">
            <a:avLst/>
          </a:prstGeom>
          <a:noFill/>
          <a:ln w="9525">
            <a:noFill/>
            <a:miter lim="800000"/>
            <a:headEnd/>
            <a:tailEnd/>
          </a:ln>
          <a:effectLst/>
        </p:spPr>
      </p:pic>
      <p:sp>
        <p:nvSpPr>
          <p:cNvPr id="6" name="TextBox 5"/>
          <p:cNvSpPr txBox="1"/>
          <p:nvPr/>
        </p:nvSpPr>
        <p:spPr>
          <a:xfrm>
            <a:off x="2985038" y="6202846"/>
            <a:ext cx="3574454" cy="369332"/>
          </a:xfrm>
          <a:prstGeom prst="rect">
            <a:avLst/>
          </a:prstGeom>
          <a:noFill/>
        </p:spPr>
        <p:txBody>
          <a:bodyPr wrap="none" rtlCol="0">
            <a:spAutoFit/>
          </a:bodyPr>
          <a:lstStyle/>
          <a:p>
            <a:r>
              <a:rPr lang="en-US" dirty="0" smtClean="0"/>
              <a:t>Sensitive to small pressure changes</a:t>
            </a:r>
            <a:endParaRPr lang="en-US" dirty="0"/>
          </a:p>
        </p:txBody>
      </p:sp>
      <p:pic>
        <p:nvPicPr>
          <p:cNvPr id="7" name="Picture 6" descr="images3.jpg"/>
          <p:cNvPicPr>
            <a:picLocks noChangeAspect="1"/>
          </p:cNvPicPr>
          <p:nvPr/>
        </p:nvPicPr>
        <p:blipFill>
          <a:blip r:embed="rId6"/>
          <a:stretch>
            <a:fillRect/>
          </a:stretch>
        </p:blipFill>
        <p:spPr>
          <a:xfrm>
            <a:off x="222250" y="2890779"/>
            <a:ext cx="4038600" cy="2006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Devices</a:t>
            </a:r>
            <a:endParaRPr lang="en-US" dirty="0"/>
          </a:p>
        </p:txBody>
      </p:sp>
      <p:pic>
        <p:nvPicPr>
          <p:cNvPr id="4" name="Picture 2" descr="fig_02_010b"/>
          <p:cNvPicPr preferRelativeResize="0">
            <a:picLocks noChangeAspect="1" noChangeArrowheads="1"/>
          </p:cNvPicPr>
          <p:nvPr>
            <p:custDataLst>
              <p:tags r:id="rId1"/>
            </p:custDataLst>
          </p:nvPr>
        </p:nvPicPr>
        <p:blipFill>
          <a:blip r:embed="rId4"/>
          <a:srcRect/>
          <a:stretch>
            <a:fillRect/>
          </a:stretch>
        </p:blipFill>
        <p:spPr bwMode="auto">
          <a:xfrm>
            <a:off x="951319" y="2700175"/>
            <a:ext cx="3038228" cy="2083507"/>
          </a:xfrm>
          <a:prstGeom prst="rect">
            <a:avLst/>
          </a:prstGeom>
          <a:noFill/>
          <a:ln w="9525">
            <a:noFill/>
            <a:miter lim="800000"/>
            <a:headEnd/>
            <a:tailEnd/>
          </a:ln>
          <a:effectLst/>
        </p:spPr>
      </p:pic>
      <p:pic>
        <p:nvPicPr>
          <p:cNvPr id="5" name="Picture 2" descr="fig_02_10a"/>
          <p:cNvPicPr preferRelativeResize="0">
            <a:picLocks noChangeAspect="1" noChangeArrowheads="1"/>
          </p:cNvPicPr>
          <p:nvPr>
            <p:custDataLst>
              <p:tags r:id="rId2"/>
            </p:custDataLst>
          </p:nvPr>
        </p:nvPicPr>
        <p:blipFill>
          <a:blip r:embed="rId5"/>
          <a:srcRect/>
          <a:stretch>
            <a:fillRect/>
          </a:stretch>
        </p:blipFill>
        <p:spPr bwMode="auto">
          <a:xfrm>
            <a:off x="4839101" y="3501954"/>
            <a:ext cx="3173759" cy="224119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pic>
        <p:nvPicPr>
          <p:cNvPr id="10" name="Content Placeholder 9" descr="Screen shot 2011-01-25 at 9.34.58 AM.png"/>
          <p:cNvPicPr>
            <a:picLocks noGrp="1" noChangeAspect="1"/>
          </p:cNvPicPr>
          <p:nvPr>
            <p:ph sz="half" idx="1"/>
          </p:nvPr>
        </p:nvPicPr>
        <p:blipFill>
          <a:blip r:embed="rId2"/>
          <a:srcRect t="-10740" b="-10740"/>
          <a:stretch>
            <a:fillRect/>
          </a:stretch>
        </p:blipFill>
        <p:spPr/>
      </p:pic>
      <p:sp>
        <p:nvSpPr>
          <p:cNvPr id="9" name="Content Placeholder 8"/>
          <p:cNvSpPr>
            <a:spLocks noGrp="1"/>
          </p:cNvSpPr>
          <p:nvPr>
            <p:ph sz="half" idx="2"/>
          </p:nvPr>
        </p:nvSpPr>
        <p:spPr/>
        <p:txBody>
          <a:bodyPr/>
          <a:lstStyle/>
          <a:p>
            <a:r>
              <a:rPr lang="en-US" dirty="0" smtClean="0"/>
              <a:t>Pipe A and B are connected. A contains gasoline (SG=0.65) and B water.</a:t>
            </a:r>
          </a:p>
          <a:p>
            <a:r>
              <a:rPr lang="en-US" dirty="0" smtClean="0"/>
              <a:t>Determine differential reading </a:t>
            </a:r>
            <a:r>
              <a:rPr lang="en-US" dirty="0" err="1" smtClean="0"/>
              <a:t>h</a:t>
            </a:r>
            <a:r>
              <a:rPr lang="en-US" dirty="0" smtClean="0"/>
              <a:t> if A has pressure of 20kPA and B has a vacuum of 150mm Hg.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2</a:t>
            </a:r>
            <a:endParaRPr lang="en-US" dirty="0"/>
          </a:p>
        </p:txBody>
      </p:sp>
      <p:sp>
        <p:nvSpPr>
          <p:cNvPr id="7" name="Content Placeholder 6"/>
          <p:cNvSpPr>
            <a:spLocks noGrp="1"/>
          </p:cNvSpPr>
          <p:nvPr>
            <p:ph sz="half" idx="2"/>
          </p:nvPr>
        </p:nvSpPr>
        <p:spPr/>
        <p:txBody>
          <a:bodyPr/>
          <a:lstStyle/>
          <a:p>
            <a:r>
              <a:rPr lang="en-US" dirty="0" smtClean="0"/>
              <a:t>U-shaped tube initially contains only water. A second liquid of specific weight </a:t>
            </a:r>
            <a:r>
              <a:rPr lang="en-US" dirty="0" err="1" smtClean="0">
                <a:latin typeface="Symbol" charset="2"/>
                <a:cs typeface="Symbol" charset="2"/>
              </a:rPr>
              <a:t>g</a:t>
            </a:r>
            <a:r>
              <a:rPr lang="en-US" dirty="0" smtClean="0"/>
              <a:t> (less than water) is placed on top with no mixing. Can the height </a:t>
            </a:r>
            <a:r>
              <a:rPr lang="en-US" dirty="0" err="1" smtClean="0"/>
              <a:t>h</a:t>
            </a:r>
            <a:r>
              <a:rPr lang="en-US" dirty="0" smtClean="0"/>
              <a:t> be adjusted so that the left and right levels are the same? </a:t>
            </a:r>
            <a:r>
              <a:rPr lang="en-US" dirty="0" err="1" smtClean="0"/>
              <a:t>Proove</a:t>
            </a:r>
            <a:r>
              <a:rPr lang="en-US" dirty="0" smtClean="0"/>
              <a:t> it.</a:t>
            </a:r>
            <a:endParaRPr lang="en-US" dirty="0"/>
          </a:p>
        </p:txBody>
      </p:sp>
      <p:pic>
        <p:nvPicPr>
          <p:cNvPr id="10" name="Content Placeholder 9" descr="Screen shot 2011-01-25 at 2.29.37 PM.png"/>
          <p:cNvPicPr>
            <a:picLocks noGrp="1" noChangeAspect="1"/>
          </p:cNvPicPr>
          <p:nvPr>
            <p:ph sz="half" idx="1"/>
          </p:nvPr>
        </p:nvPicPr>
        <p:blipFill>
          <a:blip r:embed="rId2"/>
          <a:srcRect t="-20747" b="-20747"/>
          <a:stretch>
            <a:fillRect/>
          </a:stretch>
        </p:blipFill>
        <p:spPr>
          <a:scene3d>
            <a:camera prst="orthographicFront">
              <a:rot lat="0" lon="0" rev="120000"/>
            </a:camera>
            <a:lightRig rig="threePt" dir="t"/>
          </a:scene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Hydrostatic Force on a Plane Surface</a:t>
            </a:r>
            <a:endParaRPr lang="en-US" dirty="0"/>
          </a:p>
        </p:txBody>
      </p:sp>
      <p:graphicFrame>
        <p:nvGraphicFramePr>
          <p:cNvPr id="4" name="Object 3"/>
          <p:cNvGraphicFramePr>
            <a:graphicFrameLocks noChangeAspect="1"/>
          </p:cNvGraphicFramePr>
          <p:nvPr/>
        </p:nvGraphicFramePr>
        <p:xfrm>
          <a:off x="3675802" y="2438802"/>
          <a:ext cx="1763700" cy="833749"/>
        </p:xfrm>
        <a:graphic>
          <a:graphicData uri="http://schemas.openxmlformats.org/presentationml/2006/ole">
            <mc:AlternateContent xmlns:mc="http://schemas.openxmlformats.org/markup-compatibility/2006">
              <mc:Choice xmlns:v="urn:schemas-microsoft-com:vml" Requires="v">
                <p:oleObj spid="_x0000_s40976" name="Equation" r:id="rId3" imgW="698500" imgH="330200" progId="Equation.3">
                  <p:embed/>
                </p:oleObj>
              </mc:Choice>
              <mc:Fallback>
                <p:oleObj name="Equation" r:id="rId3" imgW="698500" imgH="330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802" y="2438802"/>
                        <a:ext cx="1763700" cy="833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19683" y="4645364"/>
            <a:ext cx="312906" cy="369332"/>
          </a:xfrm>
          <a:prstGeom prst="rect">
            <a:avLst/>
          </a:prstGeom>
          <a:noFill/>
        </p:spPr>
        <p:txBody>
          <a:bodyPr wrap="square" rtlCol="0">
            <a:spAutoFit/>
          </a:bodyPr>
          <a:lstStyle/>
          <a:p>
            <a:r>
              <a:rPr lang="en-US" dirty="0" err="1" smtClean="0"/>
              <a:t>h</a:t>
            </a:r>
            <a:endParaRPr lang="en-US" dirty="0"/>
          </a:p>
        </p:txBody>
      </p:sp>
      <p:grpSp>
        <p:nvGrpSpPr>
          <p:cNvPr id="26" name="Group 25"/>
          <p:cNvGrpSpPr/>
          <p:nvPr/>
        </p:nvGrpSpPr>
        <p:grpSpPr>
          <a:xfrm>
            <a:off x="456407" y="3425433"/>
            <a:ext cx="3219395" cy="2415896"/>
            <a:chOff x="456407" y="3564498"/>
            <a:chExt cx="3219395" cy="2415896"/>
          </a:xfrm>
        </p:grpSpPr>
        <p:grpSp>
          <p:nvGrpSpPr>
            <p:cNvPr id="12" name="Group 11"/>
            <p:cNvGrpSpPr/>
            <p:nvPr/>
          </p:nvGrpSpPr>
          <p:grpSpPr>
            <a:xfrm>
              <a:off x="759372" y="3661926"/>
              <a:ext cx="2916430" cy="2317675"/>
              <a:chOff x="759372" y="3661926"/>
              <a:chExt cx="2916430" cy="2317675"/>
            </a:xfrm>
          </p:grpSpPr>
          <p:sp>
            <p:nvSpPr>
              <p:cNvPr id="5" name="Rectangle 4"/>
              <p:cNvSpPr/>
              <p:nvPr/>
            </p:nvSpPr>
            <p:spPr>
              <a:xfrm>
                <a:off x="769436" y="4023484"/>
                <a:ext cx="2906366" cy="1956117"/>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flipH="1" flipV="1">
                <a:off x="579387" y="3842705"/>
                <a:ext cx="3615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3494229" y="3841911"/>
                <a:ext cx="3615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 name="Straight Arrow Connector 13"/>
            <p:cNvCxnSpPr/>
            <p:nvPr/>
          </p:nvCxnSpPr>
          <p:spPr>
            <a:xfrm rot="5400000">
              <a:off x="-520858" y="5001542"/>
              <a:ext cx="1956117"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Merge 15"/>
            <p:cNvSpPr/>
            <p:nvPr/>
          </p:nvSpPr>
          <p:spPr>
            <a:xfrm>
              <a:off x="3031391" y="3749164"/>
              <a:ext cx="274320" cy="274320"/>
            </a:xfrm>
            <a:prstGeom prst="flowChartMerge">
              <a:avLst/>
            </a:prstGeom>
            <a:solidFill>
              <a:srgbClr val="0000FF"/>
            </a:solidFill>
            <a:ln/>
          </p:spPr>
          <p:style>
            <a:lnRef idx="1">
              <a:schemeClr val="accent1"/>
            </a:lnRef>
            <a:fillRef idx="3">
              <a:schemeClr val="accent1"/>
            </a:fillRef>
            <a:effectRef idx="2">
              <a:schemeClr val="accent1"/>
            </a:effectRef>
            <a:fontRef idx="minor">
              <a:schemeClr val="lt1"/>
            </a:fontRef>
          </p:style>
        </p:sp>
        <p:sp>
          <p:nvSpPr>
            <p:cNvPr id="18" name="TextBox 17"/>
            <p:cNvSpPr txBox="1"/>
            <p:nvPr/>
          </p:nvSpPr>
          <p:spPr>
            <a:xfrm>
              <a:off x="1906773" y="3564498"/>
              <a:ext cx="1124618" cy="369332"/>
            </a:xfrm>
            <a:prstGeom prst="rect">
              <a:avLst/>
            </a:prstGeom>
            <a:noFill/>
          </p:spPr>
          <p:txBody>
            <a:bodyPr wrap="square" rtlCol="0">
              <a:spAutoFit/>
            </a:bodyPr>
            <a:lstStyle/>
            <a:p>
              <a:r>
                <a:rPr lang="en-US" dirty="0" err="1" smtClean="0"/>
                <a:t>p</a:t>
              </a:r>
              <a:r>
                <a:rPr lang="en-US" dirty="0" smtClean="0"/>
                <a:t>=0</a:t>
              </a:r>
              <a:endParaRPr lang="en-US" dirty="0"/>
            </a:p>
          </p:txBody>
        </p:sp>
      </p:grpSp>
      <p:grpSp>
        <p:nvGrpSpPr>
          <p:cNvPr id="36" name="Group 35"/>
          <p:cNvGrpSpPr/>
          <p:nvPr/>
        </p:nvGrpSpPr>
        <p:grpSpPr>
          <a:xfrm>
            <a:off x="5281042" y="3424640"/>
            <a:ext cx="3219395" cy="2415896"/>
            <a:chOff x="456407" y="3564498"/>
            <a:chExt cx="3219395" cy="2415896"/>
          </a:xfrm>
        </p:grpSpPr>
        <p:grpSp>
          <p:nvGrpSpPr>
            <p:cNvPr id="37" name="Group 11"/>
            <p:cNvGrpSpPr/>
            <p:nvPr/>
          </p:nvGrpSpPr>
          <p:grpSpPr>
            <a:xfrm>
              <a:off x="759372" y="3661926"/>
              <a:ext cx="2916430" cy="2317675"/>
              <a:chOff x="759372" y="3661926"/>
              <a:chExt cx="2916430" cy="2317675"/>
            </a:xfrm>
          </p:grpSpPr>
          <p:sp>
            <p:nvSpPr>
              <p:cNvPr id="41" name="Rectangle 40"/>
              <p:cNvSpPr/>
              <p:nvPr/>
            </p:nvSpPr>
            <p:spPr>
              <a:xfrm>
                <a:off x="769436" y="4023484"/>
                <a:ext cx="2906366" cy="1956117"/>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rot="5400000" flipH="1" flipV="1">
                <a:off x="579387" y="3842705"/>
                <a:ext cx="3615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3494229" y="3841911"/>
                <a:ext cx="3615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 name="Straight Arrow Connector 37"/>
            <p:cNvCxnSpPr/>
            <p:nvPr/>
          </p:nvCxnSpPr>
          <p:spPr>
            <a:xfrm rot="5400000">
              <a:off x="-520858" y="5001542"/>
              <a:ext cx="1956117"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9" name="Merge 38"/>
            <p:cNvSpPr/>
            <p:nvPr/>
          </p:nvSpPr>
          <p:spPr>
            <a:xfrm>
              <a:off x="3031391" y="3749164"/>
              <a:ext cx="274320" cy="274320"/>
            </a:xfrm>
            <a:prstGeom prst="flowChartMerge">
              <a:avLst/>
            </a:prstGeom>
            <a:solidFill>
              <a:srgbClr val="0000FF"/>
            </a:solidFill>
            <a:ln/>
          </p:spPr>
          <p:style>
            <a:lnRef idx="1">
              <a:schemeClr val="accent1"/>
            </a:lnRef>
            <a:fillRef idx="3">
              <a:schemeClr val="accent1"/>
            </a:fillRef>
            <a:effectRef idx="2">
              <a:schemeClr val="accent1"/>
            </a:effectRef>
            <a:fontRef idx="minor">
              <a:schemeClr val="lt1"/>
            </a:fontRef>
          </p:style>
        </p:sp>
        <p:sp>
          <p:nvSpPr>
            <p:cNvPr id="40" name="TextBox 39"/>
            <p:cNvSpPr txBox="1"/>
            <p:nvPr/>
          </p:nvSpPr>
          <p:spPr>
            <a:xfrm>
              <a:off x="1906773" y="3564498"/>
              <a:ext cx="1124618" cy="369332"/>
            </a:xfrm>
            <a:prstGeom prst="rect">
              <a:avLst/>
            </a:prstGeom>
            <a:noFill/>
          </p:spPr>
          <p:txBody>
            <a:bodyPr wrap="square" rtlCol="0">
              <a:spAutoFit/>
            </a:bodyPr>
            <a:lstStyle/>
            <a:p>
              <a:r>
                <a:rPr lang="en-US" dirty="0" err="1" smtClean="0"/>
                <a:t>p</a:t>
              </a:r>
              <a:r>
                <a:rPr lang="en-US" dirty="0" smtClean="0"/>
                <a:t>=0</a:t>
              </a:r>
              <a:endParaRPr lang="en-US" dirty="0"/>
            </a:p>
          </p:txBody>
        </p:sp>
      </p:grpSp>
      <p:sp>
        <p:nvSpPr>
          <p:cNvPr id="44" name="Down Arrow 43"/>
          <p:cNvSpPr/>
          <p:nvPr/>
        </p:nvSpPr>
        <p:spPr>
          <a:xfrm>
            <a:off x="1943853" y="4861335"/>
            <a:ext cx="484632" cy="97840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ight Arrow 44"/>
          <p:cNvSpPr/>
          <p:nvPr/>
        </p:nvSpPr>
        <p:spPr>
          <a:xfrm>
            <a:off x="7459522" y="4530064"/>
            <a:ext cx="97840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ight Arrow 45"/>
          <p:cNvSpPr/>
          <p:nvPr/>
        </p:nvSpPr>
        <p:spPr>
          <a:xfrm>
            <a:off x="5660300" y="4530064"/>
            <a:ext cx="978408" cy="484632"/>
          </a:xfrm>
          <a:prstGeom prst="rightArrow">
            <a:avLst/>
          </a:prstGeom>
          <a:solidFill>
            <a:srgbClr val="FF0000"/>
          </a:solidFill>
          <a:ln>
            <a:solidFill>
              <a:srgbClr val="FF0000"/>
            </a:solidFill>
          </a:ln>
          <a:scene3d>
            <a:camera prst="perspectiveFront" fov="4800000">
              <a:rot lat="0" lon="0" rev="10800000"/>
            </a:camera>
            <a:lightRig rig="morning" dir="tl"/>
          </a:scene3d>
          <a:sp3d prstMaterial="softmetal">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61797" y="6072604"/>
            <a:ext cx="6868549" cy="646331"/>
          </a:xfrm>
          <a:prstGeom prst="rect">
            <a:avLst/>
          </a:prstGeom>
          <a:noFill/>
        </p:spPr>
        <p:txBody>
          <a:bodyPr wrap="none" rtlCol="0">
            <a:spAutoFit/>
          </a:bodyPr>
          <a:lstStyle/>
          <a:p>
            <a:pPr algn="ctr"/>
            <a:r>
              <a:rPr lang="en-US" dirty="0" smtClean="0"/>
              <a:t>What’s the difference in effective force on the bottom vertical surface </a:t>
            </a:r>
          </a:p>
          <a:p>
            <a:pPr algn="ctr"/>
            <a:r>
              <a:rPr lang="en-US" dirty="0" smtClean="0"/>
              <a:t>and horizontal ones?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it is….</a:t>
            </a:r>
            <a:endParaRPr lang="en-US" dirty="0"/>
          </a:p>
        </p:txBody>
      </p:sp>
      <p:pic>
        <p:nvPicPr>
          <p:cNvPr id="4" name="Picture 2" descr="fig_02_11"/>
          <p:cNvPicPr preferRelativeResize="0">
            <a:picLocks noChangeAspect="1" noChangeArrowheads="1"/>
          </p:cNvPicPr>
          <p:nvPr>
            <p:custDataLst>
              <p:tags r:id="rId1"/>
            </p:custDataLst>
          </p:nvPr>
        </p:nvPicPr>
        <p:blipFill>
          <a:blip r:embed="rId3"/>
          <a:srcRect/>
          <a:stretch>
            <a:fillRect/>
          </a:stretch>
        </p:blipFill>
        <p:spPr bwMode="auto">
          <a:xfrm>
            <a:off x="429389" y="2647950"/>
            <a:ext cx="8331397" cy="3062801"/>
          </a:xfrm>
          <a:prstGeom prst="rect">
            <a:avLst/>
          </a:prstGeom>
          <a:noFill/>
          <a:ln w="9525">
            <a:noFill/>
            <a:miter lim="800000"/>
            <a:headEnd/>
            <a:tailEnd/>
          </a:ln>
          <a:effectLst/>
        </p:spPr>
      </p:pic>
      <p:sp>
        <p:nvSpPr>
          <p:cNvPr id="5" name="TextBox 4"/>
          <p:cNvSpPr txBox="1"/>
          <p:nvPr/>
        </p:nvSpPr>
        <p:spPr>
          <a:xfrm>
            <a:off x="3311408" y="5990075"/>
            <a:ext cx="3262432" cy="369332"/>
          </a:xfrm>
          <a:prstGeom prst="rect">
            <a:avLst/>
          </a:prstGeom>
          <a:noFill/>
        </p:spPr>
        <p:txBody>
          <a:bodyPr wrap="none" rtlCol="0">
            <a:spAutoFit/>
          </a:bodyPr>
          <a:lstStyle/>
          <a:p>
            <a:r>
              <a:rPr lang="en-US" dirty="0" smtClean="0"/>
              <a:t>Uniform vs. varying with depth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pic>
        <p:nvPicPr>
          <p:cNvPr id="4" name="Content Placeholder 3" descr="index.jpg"/>
          <p:cNvPicPr>
            <a:picLocks noGrp="1" noChangeAspect="1"/>
          </p:cNvPicPr>
          <p:nvPr>
            <p:ph idx="1"/>
          </p:nvPr>
        </p:nvPicPr>
        <p:blipFill>
          <a:blip r:embed="rId2"/>
          <a:srcRect l="-37956" r="-37956"/>
          <a:stretch>
            <a:fillRect/>
          </a:stretch>
        </p:blipFill>
        <p:spPr>
          <a:xfrm>
            <a:off x="824442" y="2770094"/>
            <a:ext cx="7662864" cy="3267169"/>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on an Inclined Plane</a:t>
            </a:r>
            <a:endParaRPr lang="en-US" dirty="0"/>
          </a:p>
        </p:txBody>
      </p:sp>
      <p:pic>
        <p:nvPicPr>
          <p:cNvPr id="4" name="Picture 2" descr="fig_02_12"/>
          <p:cNvPicPr preferRelativeResize="0">
            <a:picLocks noChangeAspect="1" noChangeArrowheads="1"/>
          </p:cNvPicPr>
          <p:nvPr>
            <p:custDataLst>
              <p:tags r:id="rId1"/>
            </p:custDataLst>
          </p:nvPr>
        </p:nvPicPr>
        <p:blipFill>
          <a:blip r:embed="rId3"/>
          <a:srcRect/>
          <a:stretch>
            <a:fillRect/>
          </a:stretch>
        </p:blipFill>
        <p:spPr bwMode="auto">
          <a:xfrm>
            <a:off x="2769984" y="2428376"/>
            <a:ext cx="3942703" cy="401000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pic>
        <p:nvPicPr>
          <p:cNvPr id="6" name="Content Placeholder 5" descr="Screen shot 2011-01-25 at 9.39.46 AM.png"/>
          <p:cNvPicPr>
            <a:picLocks noGrp="1" noChangeAspect="1"/>
          </p:cNvPicPr>
          <p:nvPr>
            <p:ph sz="half" idx="1"/>
          </p:nvPr>
        </p:nvPicPr>
        <p:blipFill>
          <a:blip r:embed="rId2"/>
          <a:srcRect t="-12875" b="-12875"/>
          <a:stretch>
            <a:fillRect/>
          </a:stretch>
        </p:blipFill>
        <p:spPr/>
      </p:pic>
      <p:sp>
        <p:nvSpPr>
          <p:cNvPr id="5" name="Content Placeholder 4"/>
          <p:cNvSpPr>
            <a:spLocks noGrp="1"/>
          </p:cNvSpPr>
          <p:nvPr>
            <p:ph sz="half" idx="2"/>
          </p:nvPr>
        </p:nvSpPr>
        <p:spPr/>
        <p:txBody>
          <a:bodyPr/>
          <a:lstStyle/>
          <a:p>
            <a:r>
              <a:rPr lang="en-US" dirty="0" smtClean="0"/>
              <a:t>A homogeneous, 4 ft wide, 8-ft long rectangular gate weighing 800lb is </a:t>
            </a:r>
            <a:r>
              <a:rPr lang="en-US" dirty="0" smtClean="0"/>
              <a:t>held </a:t>
            </a:r>
            <a:r>
              <a:rPr lang="en-US" dirty="0" smtClean="0"/>
              <a:t>in place by a horizontal flexible </a:t>
            </a:r>
            <a:r>
              <a:rPr lang="en-US" dirty="0" smtClean="0"/>
              <a:t>cable </a:t>
            </a:r>
            <a:r>
              <a:rPr lang="en-US" dirty="0" smtClean="0"/>
              <a:t>(see figure). Water acts on the gate, </a:t>
            </a:r>
            <a:r>
              <a:rPr lang="en-US" dirty="0" smtClean="0"/>
              <a:t>hinged </a:t>
            </a:r>
            <a:r>
              <a:rPr lang="en-US" dirty="0" smtClean="0"/>
              <a:t>at point A. Friction in the hinge is negligible. Determine the tension in the cable.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at a Point</a:t>
            </a:r>
            <a:br>
              <a:rPr lang="en-US" dirty="0" smtClean="0"/>
            </a:br>
            <a:r>
              <a:rPr lang="en-US" sz="2400" dirty="0" smtClean="0"/>
              <a:t>Consider the following setup</a:t>
            </a:r>
            <a:endParaRPr lang="en-US" sz="2400" dirty="0"/>
          </a:p>
        </p:txBody>
      </p:sp>
      <p:pic>
        <p:nvPicPr>
          <p:cNvPr id="6" name="Picture 5" descr="fig_02_01"/>
          <p:cNvPicPr preferRelativeResize="0">
            <a:picLocks noChangeAspect="1" noChangeArrowheads="1"/>
          </p:cNvPicPr>
          <p:nvPr/>
        </p:nvPicPr>
        <p:blipFill>
          <a:blip r:embed="rId2"/>
          <a:srcRect/>
          <a:stretch>
            <a:fillRect/>
          </a:stretch>
        </p:blipFill>
        <p:spPr bwMode="auto">
          <a:xfrm>
            <a:off x="1487420" y="2408226"/>
            <a:ext cx="5956636" cy="3053293"/>
          </a:xfrm>
          <a:prstGeom prst="rect">
            <a:avLst/>
          </a:prstGeom>
          <a:noFill/>
          <a:ln w="9525">
            <a:noFill/>
            <a:miter lim="800000"/>
            <a:headEnd/>
            <a:tailEnd/>
          </a:ln>
          <a:effectLst/>
        </p:spPr>
      </p:pic>
      <p:sp>
        <p:nvSpPr>
          <p:cNvPr id="7" name="TextBox 6"/>
          <p:cNvSpPr txBox="1"/>
          <p:nvPr/>
        </p:nvSpPr>
        <p:spPr>
          <a:xfrm>
            <a:off x="324460" y="5878932"/>
            <a:ext cx="8148384" cy="646331"/>
          </a:xfrm>
          <a:prstGeom prst="rect">
            <a:avLst/>
          </a:prstGeom>
          <a:noFill/>
        </p:spPr>
        <p:txBody>
          <a:bodyPr wrap="none" rtlCol="0">
            <a:spAutoFit/>
          </a:bodyPr>
          <a:lstStyle/>
          <a:p>
            <a:pPr algn="ctr"/>
            <a:r>
              <a:rPr lang="en-US" dirty="0" smtClean="0"/>
              <a:t>Conclusion: The pressure at a point in a fluid at rest does not depend on direction </a:t>
            </a:r>
          </a:p>
          <a:p>
            <a:pPr algn="ctr"/>
            <a:r>
              <a:rPr lang="en-US" dirty="0" smtClean="0"/>
              <a:t>As long as no shearing stresses are present (Pascal’s Law)</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Hydraulic Lift</a:t>
            </a:r>
            <a:endParaRPr lang="en-US" dirty="0"/>
          </a:p>
        </p:txBody>
      </p:sp>
      <p:sp>
        <p:nvSpPr>
          <p:cNvPr id="3" name="Content Placeholder 2"/>
          <p:cNvSpPr>
            <a:spLocks noGrp="1"/>
          </p:cNvSpPr>
          <p:nvPr>
            <p:ph sz="half" idx="1"/>
          </p:nvPr>
        </p:nvSpPr>
        <p:spPr/>
        <p:txBody>
          <a:bodyPr/>
          <a:lstStyle/>
          <a:p>
            <a:r>
              <a:rPr lang="en-US" dirty="0" smtClean="0"/>
              <a:t>Apply a small force</a:t>
            </a:r>
          </a:p>
          <a:p>
            <a:r>
              <a:rPr lang="en-US" dirty="0" smtClean="0"/>
              <a:t>Get  big force</a:t>
            </a:r>
          </a:p>
          <a:p>
            <a:r>
              <a:rPr lang="en-US" dirty="0" smtClean="0"/>
              <a:t>How?</a:t>
            </a:r>
            <a:endParaRPr lang="en-US" dirty="0"/>
          </a:p>
        </p:txBody>
      </p:sp>
      <p:sp>
        <p:nvSpPr>
          <p:cNvPr id="7" name="Rectangle 6"/>
          <p:cNvSpPr/>
          <p:nvPr/>
        </p:nvSpPr>
        <p:spPr>
          <a:xfrm>
            <a:off x="4625884" y="3782445"/>
            <a:ext cx="4060916" cy="112175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19232" y="3068602"/>
            <a:ext cx="266217" cy="71384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573842" y="3068602"/>
            <a:ext cx="1112958" cy="71384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90086" y="3153807"/>
            <a:ext cx="364202" cy="369332"/>
          </a:xfrm>
          <a:prstGeom prst="rect">
            <a:avLst/>
          </a:prstGeom>
          <a:noFill/>
        </p:spPr>
        <p:txBody>
          <a:bodyPr wrap="none" rtlCol="0">
            <a:spAutoFit/>
          </a:bodyPr>
          <a:lstStyle/>
          <a:p>
            <a:r>
              <a:rPr lang="en-US" dirty="0" smtClean="0"/>
              <a:t>A</a:t>
            </a:r>
            <a:endParaRPr lang="en-US" dirty="0"/>
          </a:p>
        </p:txBody>
      </p:sp>
      <p:sp>
        <p:nvSpPr>
          <p:cNvPr id="11" name="TextBox 10"/>
          <p:cNvSpPr txBox="1"/>
          <p:nvPr/>
        </p:nvSpPr>
        <p:spPr>
          <a:xfrm>
            <a:off x="7093201" y="3153807"/>
            <a:ext cx="333783" cy="369332"/>
          </a:xfrm>
          <a:prstGeom prst="rect">
            <a:avLst/>
          </a:prstGeom>
          <a:noFill/>
        </p:spPr>
        <p:txBody>
          <a:bodyPr wrap="none" rtlCol="0">
            <a:spAutoFit/>
          </a:bodyPr>
          <a:lstStyle/>
          <a:p>
            <a:r>
              <a:rPr lang="en-US" dirty="0" smtClean="0"/>
              <a:t>B</a:t>
            </a:r>
            <a:endParaRPr lang="en-US" dirty="0"/>
          </a:p>
        </p:txBody>
      </p:sp>
      <p:sp>
        <p:nvSpPr>
          <p:cNvPr id="12" name="Down Arrow 11"/>
          <p:cNvSpPr/>
          <p:nvPr/>
        </p:nvSpPr>
        <p:spPr>
          <a:xfrm>
            <a:off x="4505454" y="2478822"/>
            <a:ext cx="484632" cy="5212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7902465" y="2468245"/>
            <a:ext cx="484632" cy="521208"/>
          </a:xfrm>
          <a:prstGeom prst="downArrow">
            <a:avLst/>
          </a:prstGeom>
          <a:solidFill>
            <a:srgbClr val="FF0000"/>
          </a:solidFill>
          <a:scene3d>
            <a:camera prst="perspectiveFront" fov="4800000">
              <a:rot lat="0" lon="0" rev="10800000"/>
            </a:camera>
            <a:lightRig rig="morning" dir="tl"/>
          </a:scene3d>
          <a:sp3d prstMaterial="softmetal">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2</a:t>
            </a:r>
            <a:endParaRPr lang="en-US" dirty="0"/>
          </a:p>
        </p:txBody>
      </p:sp>
      <p:pic>
        <p:nvPicPr>
          <p:cNvPr id="5" name="Content Placeholder 4" descr="Screen shot 2011-01-25 at 2.40.00 PM.png"/>
          <p:cNvPicPr>
            <a:picLocks noGrp="1" noChangeAspect="1"/>
          </p:cNvPicPr>
          <p:nvPr>
            <p:ph sz="half" idx="1"/>
          </p:nvPr>
        </p:nvPicPr>
        <p:blipFill>
          <a:blip r:embed="rId2"/>
          <a:srcRect t="-54406" b="-54406"/>
          <a:stretch>
            <a:fillRect/>
          </a:stretch>
        </p:blipFill>
        <p:spPr/>
      </p:pic>
      <p:sp>
        <p:nvSpPr>
          <p:cNvPr id="4" name="Content Placeholder 3"/>
          <p:cNvSpPr>
            <a:spLocks noGrp="1"/>
          </p:cNvSpPr>
          <p:nvPr>
            <p:ph sz="half" idx="2"/>
          </p:nvPr>
        </p:nvSpPr>
        <p:spPr/>
        <p:txBody>
          <a:bodyPr/>
          <a:lstStyle/>
          <a:p>
            <a:r>
              <a:rPr lang="en-US" dirty="0" smtClean="0"/>
              <a:t>When water depth </a:t>
            </a:r>
            <a:r>
              <a:rPr lang="en-US" dirty="0" err="1" smtClean="0"/>
              <a:t>h</a:t>
            </a:r>
            <a:r>
              <a:rPr lang="en-US" dirty="0" smtClean="0"/>
              <a:t>=5m it is desired that both gates open simultaneously. Determine the weight of the horizontal gate and the horizontal force on the vertical gate needed to keep them closed until this happens. The vertical gate has negligible weight. Friction effects are negligible too.</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Prism</a:t>
            </a:r>
            <a:endParaRPr lang="en-US" dirty="0"/>
          </a:p>
        </p:txBody>
      </p:sp>
      <p:pic>
        <p:nvPicPr>
          <p:cNvPr id="4" name="Picture 2" descr="fig_02_14"/>
          <p:cNvPicPr preferRelativeResize="0">
            <a:picLocks noChangeAspect="1" noChangeArrowheads="1"/>
          </p:cNvPicPr>
          <p:nvPr>
            <p:custDataLst>
              <p:tags r:id="rId1"/>
            </p:custDataLst>
          </p:nvPr>
        </p:nvPicPr>
        <p:blipFill>
          <a:blip r:embed="rId3"/>
          <a:srcRect/>
          <a:stretch>
            <a:fillRect/>
          </a:stretch>
        </p:blipFill>
        <p:spPr bwMode="auto">
          <a:xfrm>
            <a:off x="850429" y="2428993"/>
            <a:ext cx="7315200" cy="37814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Curved Surfaces</a:t>
            </a:r>
            <a:endParaRPr lang="en-US" dirty="0"/>
          </a:p>
        </p:txBody>
      </p:sp>
      <p:pic>
        <p:nvPicPr>
          <p:cNvPr id="4" name="Picture 2" descr="fig_02_15bcd"/>
          <p:cNvPicPr preferRelativeResize="0">
            <a:picLocks noChangeAspect="1" noChangeArrowheads="1"/>
          </p:cNvPicPr>
          <p:nvPr>
            <p:custDataLst>
              <p:tags r:id="rId1"/>
            </p:custDataLst>
          </p:nvPr>
        </p:nvPicPr>
        <p:blipFill>
          <a:blip r:embed="rId3"/>
          <a:srcRect/>
          <a:stretch>
            <a:fillRect/>
          </a:stretch>
        </p:blipFill>
        <p:spPr bwMode="auto">
          <a:xfrm>
            <a:off x="1307633" y="2557830"/>
            <a:ext cx="6782742" cy="385037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Archimides</a:t>
            </a:r>
            <a:r>
              <a:rPr lang="en-US" dirty="0" smtClean="0"/>
              <a:t> Principle</a:t>
            </a:r>
            <a:endParaRPr lang="en-US" dirty="0"/>
          </a:p>
        </p:txBody>
      </p:sp>
      <p:pic>
        <p:nvPicPr>
          <p:cNvPr id="5" name="Picture 4"/>
          <p:cNvPicPr>
            <a:picLocks noChangeAspect="1"/>
          </p:cNvPicPr>
          <p:nvPr/>
        </p:nvPicPr>
        <p:blipFill>
          <a:blip r:embed="rId3"/>
          <a:stretch>
            <a:fillRect/>
          </a:stretch>
        </p:blipFill>
        <p:spPr>
          <a:xfrm>
            <a:off x="2024709" y="3114323"/>
            <a:ext cx="5012031" cy="2076763"/>
          </a:xfrm>
          <a:prstGeom prst="rect">
            <a:avLst/>
          </a:prstGeom>
        </p:spPr>
      </p:pic>
      <p:graphicFrame>
        <p:nvGraphicFramePr>
          <p:cNvPr id="6" name="Object 5"/>
          <p:cNvGraphicFramePr>
            <a:graphicFrameLocks noChangeAspect="1"/>
          </p:cNvGraphicFramePr>
          <p:nvPr/>
        </p:nvGraphicFramePr>
        <p:xfrm>
          <a:off x="3572001" y="5512743"/>
          <a:ext cx="2100203" cy="442148"/>
        </p:xfrm>
        <a:graphic>
          <a:graphicData uri="http://schemas.openxmlformats.org/presentationml/2006/ole">
            <mc:AlternateContent xmlns:mc="http://schemas.openxmlformats.org/markup-compatibility/2006">
              <mc:Choice xmlns:v="urn:schemas-microsoft-com:vml" Requires="v">
                <p:oleObj spid="_x0000_s46096" name="Equation" r:id="rId4" imgW="965200" imgH="203200" progId="Equation.3">
                  <p:embed/>
                </p:oleObj>
              </mc:Choice>
              <mc:Fallback>
                <p:oleObj name="Equation" r:id="rId4" imgW="9652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2001" y="5512743"/>
                        <a:ext cx="2100203" cy="4421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pic>
        <p:nvPicPr>
          <p:cNvPr id="6" name="Content Placeholder 5" descr="Screen shot 2011-01-25 at 2.45.28 PM.png"/>
          <p:cNvPicPr>
            <a:picLocks noGrp="1" noChangeAspect="1"/>
          </p:cNvPicPr>
          <p:nvPr>
            <p:ph sz="half" idx="1"/>
          </p:nvPr>
        </p:nvPicPr>
        <p:blipFill>
          <a:blip r:embed="rId2"/>
          <a:srcRect t="-23453" b="-23453"/>
          <a:stretch>
            <a:fillRect/>
          </a:stretch>
        </p:blipFill>
        <p:spPr/>
      </p:pic>
      <p:sp>
        <p:nvSpPr>
          <p:cNvPr id="5" name="Content Placeholder 4"/>
          <p:cNvSpPr>
            <a:spLocks noGrp="1"/>
          </p:cNvSpPr>
          <p:nvPr>
            <p:ph sz="half" idx="2"/>
          </p:nvPr>
        </p:nvSpPr>
        <p:spPr/>
        <p:txBody>
          <a:bodyPr/>
          <a:lstStyle/>
          <a:p>
            <a:r>
              <a:rPr lang="en-US" dirty="0" smtClean="0"/>
              <a:t>A cylinder of 1ft diameter and 2 ft length contains a liquid of specific weight </a:t>
            </a:r>
            <a:r>
              <a:rPr lang="en-US" dirty="0" err="1" smtClean="0">
                <a:latin typeface="Symbol" charset="2"/>
                <a:cs typeface="Symbol" charset="2"/>
              </a:rPr>
              <a:t>g</a:t>
            </a:r>
            <a:r>
              <a:rPr lang="en-US" dirty="0" smtClean="0"/>
              <a:t>.  A U-tube manometer is connected as shown. In figure the pressure in A is 0.1 psi below atmospheric. What is the weight of the cylinder, whose upper surface is flush with the fluid surface.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p:pic>
        <p:nvPicPr>
          <p:cNvPr id="9" name="Content Placeholder 8" descr="Untitled.png"/>
          <p:cNvPicPr>
            <a:picLocks noGrp="1" noChangeAspect="1"/>
          </p:cNvPicPr>
          <p:nvPr>
            <p:ph sz="half" idx="1"/>
          </p:nvPr>
        </p:nvPicPr>
        <p:blipFill>
          <a:blip r:embed="rId2"/>
          <a:srcRect t="-11525" b="-11525"/>
          <a:stretch>
            <a:fillRect/>
          </a:stretch>
        </p:blipFill>
        <p:spPr/>
      </p:pic>
      <p:pic>
        <p:nvPicPr>
          <p:cNvPr id="8" name="Content Placeholder 7" descr="Untitled.png"/>
          <p:cNvPicPr>
            <a:picLocks noGrp="1" noChangeAspect="1"/>
          </p:cNvPicPr>
          <p:nvPr>
            <p:ph sz="half" idx="13"/>
          </p:nvPr>
        </p:nvPicPr>
        <p:blipFill>
          <a:blip r:embed="rId3"/>
          <a:srcRect l="-22697" r="-22697"/>
          <a:stretch>
            <a:fillRect/>
          </a:stretch>
        </p:blipFill>
        <p:spPr/>
      </p:pic>
      <p:sp>
        <p:nvSpPr>
          <p:cNvPr id="7" name="Content Placeholder 6"/>
          <p:cNvSpPr>
            <a:spLocks noGrp="1"/>
          </p:cNvSpPr>
          <p:nvPr>
            <p:ph sz="half" idx="14"/>
          </p:nvPr>
        </p:nvSpPr>
        <p:spPr/>
        <p:txBody>
          <a:bodyPr/>
          <a:lstStyle/>
          <a:p>
            <a:r>
              <a:rPr lang="en-US" dirty="0" smtClean="0"/>
              <a:t>When in balance the </a:t>
            </a:r>
            <a:r>
              <a:rPr lang="en-US" dirty="0" err="1" smtClean="0"/>
              <a:t>centroid</a:t>
            </a:r>
            <a:r>
              <a:rPr lang="en-US" dirty="0" smtClean="0"/>
              <a:t> where total weight acts and buoyancy act are aligned</a:t>
            </a:r>
          </a:p>
          <a:p>
            <a:r>
              <a:rPr lang="en-US" dirty="0" smtClean="0"/>
              <a:t>If not – rotational couple occurs</a:t>
            </a:r>
          </a:p>
          <a:p>
            <a:r>
              <a:rPr lang="en-US" dirty="0" smtClean="0"/>
              <a:t>Can be stabilizing or destabilizing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Important Equations</a:t>
            </a:r>
            <a:endParaRPr lang="en-US"/>
          </a:p>
        </p:txBody>
      </p:sp>
      <p:sp>
        <p:nvSpPr>
          <p:cNvPr id="6" name="Content Placeholder 5"/>
          <p:cNvSpPr>
            <a:spLocks noGrp="1"/>
          </p:cNvSpPr>
          <p:nvPr>
            <p:ph idx="1"/>
          </p:nvPr>
        </p:nvSpPr>
        <p:spPr/>
        <p:txBody>
          <a:bodyPr/>
          <a:lstStyle/>
          <a:p>
            <a:r>
              <a:rPr lang="en-US" dirty="0" err="1" smtClean="0"/>
              <a:t>dp/dz</a:t>
            </a:r>
            <a:r>
              <a:rPr lang="en-US" dirty="0" smtClean="0"/>
              <a:t>=-</a:t>
            </a:r>
            <a:r>
              <a:rPr lang="en-US" dirty="0" err="1" smtClean="0">
                <a:latin typeface="Symbol" charset="2"/>
                <a:cs typeface="Symbol" charset="2"/>
              </a:rPr>
              <a:t>g</a:t>
            </a:r>
            <a:r>
              <a:rPr lang="en-US" dirty="0" smtClean="0">
                <a:latin typeface="Symbol" charset="2"/>
                <a:cs typeface="Symbol" charset="2"/>
              </a:rPr>
              <a:t> 	</a:t>
            </a:r>
            <a:r>
              <a:rPr lang="en-US" dirty="0" smtClean="0">
                <a:cs typeface="Symbol" charset="2"/>
              </a:rPr>
              <a:t>(pressure gradient in a stationary fluid)</a:t>
            </a:r>
          </a:p>
          <a:p>
            <a:r>
              <a:rPr lang="en-US" dirty="0" smtClean="0">
                <a:cs typeface="Symbol" charset="2"/>
              </a:rPr>
              <a:t>F</a:t>
            </a:r>
            <a:r>
              <a:rPr lang="en-US" baseline="-25000" dirty="0" smtClean="0">
                <a:cs typeface="Symbol" charset="2"/>
              </a:rPr>
              <a:t>R</a:t>
            </a:r>
            <a:r>
              <a:rPr lang="en-US" dirty="0" smtClean="0">
                <a:cs typeface="Symbol" charset="2"/>
              </a:rPr>
              <a:t>=</a:t>
            </a:r>
            <a:r>
              <a:rPr lang="en-US" dirty="0" err="1" smtClean="0">
                <a:latin typeface="Symbol" charset="2"/>
                <a:cs typeface="Symbol" charset="2"/>
              </a:rPr>
              <a:t>g</a:t>
            </a:r>
            <a:r>
              <a:rPr lang="en-US" dirty="0" err="1" smtClean="0">
                <a:cs typeface="Symbol" charset="2"/>
              </a:rPr>
              <a:t>h</a:t>
            </a:r>
            <a:r>
              <a:rPr lang="en-US" baseline="-25000" dirty="0" err="1" smtClean="0">
                <a:cs typeface="Symbol" charset="2"/>
              </a:rPr>
              <a:t>c</a:t>
            </a:r>
            <a:r>
              <a:rPr lang="en-US" dirty="0" err="1" smtClean="0">
                <a:cs typeface="Symbol" charset="2"/>
              </a:rPr>
              <a:t>A</a:t>
            </a:r>
            <a:r>
              <a:rPr lang="en-US" dirty="0" smtClean="0">
                <a:cs typeface="Symbol" charset="2"/>
              </a:rPr>
              <a:t> 	(hydrostatic force on a plane surface)</a:t>
            </a:r>
          </a:p>
          <a:p>
            <a:r>
              <a:rPr lang="en-US" dirty="0" smtClean="0">
                <a:cs typeface="Symbol" charset="2"/>
              </a:rPr>
              <a:t>y</a:t>
            </a:r>
            <a:r>
              <a:rPr lang="en-US" baseline="-25000" dirty="0" smtClean="0">
                <a:cs typeface="Symbol" charset="2"/>
              </a:rPr>
              <a:t>r</a:t>
            </a:r>
            <a:r>
              <a:rPr lang="en-US" dirty="0" smtClean="0">
                <a:cs typeface="Symbol" charset="2"/>
              </a:rPr>
              <a:t>=</a:t>
            </a:r>
            <a:r>
              <a:rPr lang="en-US" dirty="0" err="1" smtClean="0">
                <a:cs typeface="Symbol" charset="2"/>
              </a:rPr>
              <a:t>I</a:t>
            </a:r>
            <a:r>
              <a:rPr lang="en-US" baseline="-25000" dirty="0" err="1" smtClean="0">
                <a:cs typeface="Symbol" charset="2"/>
              </a:rPr>
              <a:t>xc</a:t>
            </a:r>
            <a:r>
              <a:rPr lang="en-US" dirty="0" err="1" smtClean="0">
                <a:cs typeface="Symbol" charset="2"/>
              </a:rPr>
              <a:t>/y</a:t>
            </a:r>
            <a:r>
              <a:rPr lang="en-US" baseline="-25000" dirty="0" err="1" smtClean="0">
                <a:cs typeface="Symbol" charset="2"/>
              </a:rPr>
              <a:t>c</a:t>
            </a:r>
            <a:r>
              <a:rPr lang="en-US" dirty="0" err="1" smtClean="0">
                <a:cs typeface="Symbol" charset="2"/>
              </a:rPr>
              <a:t>A+y</a:t>
            </a:r>
            <a:r>
              <a:rPr lang="en-US" baseline="-25000" dirty="0" err="1" smtClean="0">
                <a:cs typeface="Symbol" charset="2"/>
              </a:rPr>
              <a:t>c</a:t>
            </a:r>
            <a:r>
              <a:rPr lang="en-US" dirty="0" smtClean="0">
                <a:cs typeface="Symbol" charset="2"/>
              </a:rPr>
              <a:t/>
            </a:r>
            <a:br>
              <a:rPr lang="en-US" dirty="0" smtClean="0">
                <a:cs typeface="Symbol" charset="2"/>
              </a:rPr>
            </a:br>
            <a:r>
              <a:rPr lang="en-US" dirty="0" err="1" smtClean="0">
                <a:cs typeface="Symbol" charset="2"/>
              </a:rPr>
              <a:t>x</a:t>
            </a:r>
            <a:r>
              <a:rPr lang="en-US" baseline="-25000" dirty="0" err="1" smtClean="0">
                <a:cs typeface="Symbol" charset="2"/>
              </a:rPr>
              <a:t>r</a:t>
            </a:r>
            <a:r>
              <a:rPr lang="en-US" dirty="0" smtClean="0">
                <a:cs typeface="Symbol" charset="2"/>
              </a:rPr>
              <a:t>=</a:t>
            </a:r>
            <a:r>
              <a:rPr lang="en-US" dirty="0" err="1" smtClean="0">
                <a:cs typeface="Symbol" charset="2"/>
              </a:rPr>
              <a:t>I</a:t>
            </a:r>
            <a:r>
              <a:rPr lang="en-US" baseline="-25000" dirty="0" err="1" smtClean="0">
                <a:cs typeface="Symbol" charset="2"/>
              </a:rPr>
              <a:t>xyc</a:t>
            </a:r>
            <a:r>
              <a:rPr lang="en-US" dirty="0" err="1" smtClean="0">
                <a:cs typeface="Symbol" charset="2"/>
              </a:rPr>
              <a:t>/y</a:t>
            </a:r>
            <a:r>
              <a:rPr lang="en-US" baseline="-25000" dirty="0" err="1" smtClean="0">
                <a:cs typeface="Symbol" charset="2"/>
              </a:rPr>
              <a:t>c</a:t>
            </a:r>
            <a:r>
              <a:rPr lang="en-US" dirty="0" err="1" smtClean="0">
                <a:cs typeface="Symbol" charset="2"/>
              </a:rPr>
              <a:t>A+x</a:t>
            </a:r>
            <a:r>
              <a:rPr lang="en-US" baseline="-25000" dirty="0" err="1" smtClean="0">
                <a:cs typeface="Symbol" charset="2"/>
              </a:rPr>
              <a:t>c</a:t>
            </a:r>
            <a:r>
              <a:rPr lang="en-US" dirty="0" smtClean="0">
                <a:cs typeface="Symbol" charset="2"/>
              </a:rPr>
              <a:t>     (Location </a:t>
            </a:r>
            <a:r>
              <a:rPr lang="en-US" smtClean="0">
                <a:cs typeface="Symbol" charset="2"/>
              </a:rPr>
              <a:t>of hydrostatic </a:t>
            </a:r>
            <a:r>
              <a:rPr lang="en-US" dirty="0" smtClean="0">
                <a:cs typeface="Symbol" charset="2"/>
              </a:rPr>
              <a:t>force on a plane)</a:t>
            </a:r>
          </a:p>
          <a:p>
            <a:r>
              <a:rPr lang="en-US" dirty="0" err="1" smtClean="0">
                <a:cs typeface="Symbol" charset="2"/>
              </a:rPr>
              <a:t>F</a:t>
            </a:r>
            <a:r>
              <a:rPr lang="en-US" baseline="-25000" dirty="0" err="1" smtClean="0">
                <a:cs typeface="Symbol" charset="2"/>
              </a:rPr>
              <a:t>b</a:t>
            </a:r>
            <a:r>
              <a:rPr lang="en-US" dirty="0" smtClean="0">
                <a:cs typeface="Symbol" charset="2"/>
              </a:rPr>
              <a:t>=</a:t>
            </a:r>
            <a:r>
              <a:rPr lang="en-US" dirty="0" err="1" smtClean="0">
                <a:latin typeface="Symbol" charset="2"/>
                <a:cs typeface="Symbol" charset="2"/>
              </a:rPr>
              <a:t>g</a:t>
            </a:r>
            <a:r>
              <a:rPr lang="en-US" dirty="0" err="1" smtClean="0">
                <a:cs typeface="Symbol" charset="2"/>
              </a:rPr>
              <a:t>V</a:t>
            </a:r>
            <a:r>
              <a:rPr lang="en-US" baseline="-25000" dirty="0" err="1" smtClean="0">
                <a:cs typeface="Symbol" charset="2"/>
              </a:rPr>
              <a:t>disp</a:t>
            </a:r>
            <a:r>
              <a:rPr lang="en-US" dirty="0" smtClean="0">
                <a:cs typeface="Symbol" charset="2"/>
              </a:rPr>
              <a:t>	   (buoyant force)</a:t>
            </a:r>
          </a:p>
          <a:p>
            <a:endParaRPr lang="en-US" dirty="0">
              <a:latin typeface="Symbol" charset="2"/>
              <a:cs typeface="Symbol" charset="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Equation for Pressure Field</a:t>
            </a:r>
            <a:endParaRPr lang="en-US" dirty="0"/>
          </a:p>
        </p:txBody>
      </p:sp>
      <p:pic>
        <p:nvPicPr>
          <p:cNvPr id="4" name="Picture 2" descr="fig_02_02"/>
          <p:cNvPicPr preferRelativeResize="0">
            <a:picLocks noChangeAspect="1" noChangeArrowheads="1"/>
          </p:cNvPicPr>
          <p:nvPr>
            <p:custDataLst>
              <p:tags r:id="rId2"/>
            </p:custDataLst>
          </p:nvPr>
        </p:nvPicPr>
        <p:blipFill>
          <a:blip r:embed="rId4"/>
          <a:srcRect/>
          <a:stretch>
            <a:fillRect/>
          </a:stretch>
        </p:blipFill>
        <p:spPr bwMode="auto">
          <a:xfrm>
            <a:off x="679689" y="2484547"/>
            <a:ext cx="4612783" cy="3780360"/>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6308943" y="2758031"/>
          <a:ext cx="1587472" cy="380099"/>
        </p:xfrm>
        <a:graphic>
          <a:graphicData uri="http://schemas.openxmlformats.org/presentationml/2006/ole">
            <mc:AlternateContent xmlns:mc="http://schemas.openxmlformats.org/markup-compatibility/2006">
              <mc:Choice xmlns:v="urn:schemas-microsoft-com:vml" Requires="v">
                <p:oleObj spid="_x0000_s1051" name="Equation" r:id="rId5" imgW="901700" imgH="215900" progId="Equation.3">
                  <p:embed/>
                </p:oleObj>
              </mc:Choice>
              <mc:Fallback>
                <p:oleObj name="Equation" r:id="rId5" imgW="901700" imgH="2159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8943" y="2758031"/>
                        <a:ext cx="1587472" cy="380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own Arrow 5"/>
          <p:cNvSpPr/>
          <p:nvPr/>
        </p:nvSpPr>
        <p:spPr>
          <a:xfrm>
            <a:off x="6951446" y="3513595"/>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27" name="Object 3"/>
          <p:cNvGraphicFramePr>
            <a:graphicFrameLocks noChangeAspect="1"/>
          </p:cNvGraphicFramePr>
          <p:nvPr/>
        </p:nvGraphicFramePr>
        <p:xfrm>
          <a:off x="6386513" y="4713288"/>
          <a:ext cx="1431925" cy="381000"/>
        </p:xfrm>
        <a:graphic>
          <a:graphicData uri="http://schemas.openxmlformats.org/presentationml/2006/ole">
            <mc:AlternateContent xmlns:mc="http://schemas.openxmlformats.org/markup-compatibility/2006">
              <mc:Choice xmlns:v="urn:schemas-microsoft-com:vml" Requires="v">
                <p:oleObj spid="_x0000_s1052" name="Equation" r:id="rId7" imgW="812800" imgH="215900" progId="Equation.3">
                  <p:embed/>
                </p:oleObj>
              </mc:Choice>
              <mc:Fallback>
                <p:oleObj name="Equation" r:id="rId7" imgW="812800" imgH="2159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6513" y="4713288"/>
                        <a:ext cx="14319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583112" y="3709028"/>
            <a:ext cx="1320569" cy="369332"/>
          </a:xfrm>
          <a:prstGeom prst="rect">
            <a:avLst/>
          </a:prstGeom>
          <a:noFill/>
        </p:spPr>
        <p:txBody>
          <a:bodyPr wrap="none" rtlCol="0">
            <a:spAutoFit/>
          </a:bodyPr>
          <a:lstStyle/>
          <a:p>
            <a:r>
              <a:rPr lang="en-US" dirty="0" smtClean="0"/>
              <a:t>Hydrostatic</a:t>
            </a:r>
            <a:endParaRPr lang="en-US" dirty="0"/>
          </a:p>
        </p:txBody>
      </p:sp>
      <p:sp>
        <p:nvSpPr>
          <p:cNvPr id="10" name="TextBox 9"/>
          <p:cNvSpPr txBox="1"/>
          <p:nvPr/>
        </p:nvSpPr>
        <p:spPr>
          <a:xfrm>
            <a:off x="6497869" y="5443397"/>
            <a:ext cx="1313180" cy="369332"/>
          </a:xfrm>
          <a:prstGeom prst="rect">
            <a:avLst/>
          </a:prstGeom>
          <a:noFill/>
        </p:spPr>
        <p:txBody>
          <a:bodyPr wrap="none" rtlCol="0">
            <a:spAutoFit/>
          </a:bodyPr>
          <a:lstStyle/>
          <a:p>
            <a:r>
              <a:rPr lang="en-US" dirty="0" smtClean="0"/>
              <a:t>Recall </a:t>
            </a:r>
            <a:r>
              <a:rPr lang="en-US" dirty="0" err="1" smtClean="0">
                <a:latin typeface="Symbol" charset="2"/>
                <a:cs typeface="Symbol" charset="2"/>
              </a:rPr>
              <a:t>g</a:t>
            </a:r>
            <a:r>
              <a:rPr lang="en-US" dirty="0" smtClean="0">
                <a:latin typeface="Symbol" charset="2"/>
                <a:cs typeface="Symbol" charset="2"/>
              </a:rPr>
              <a:t>=</a:t>
            </a:r>
            <a:r>
              <a:rPr lang="en-US" dirty="0" err="1" smtClean="0">
                <a:latin typeface="Symbol" charset="2"/>
                <a:cs typeface="Symbol" charset="2"/>
              </a:rPr>
              <a:t>r</a:t>
            </a:r>
            <a:r>
              <a:rPr lang="en-US" dirty="0" err="1" smtClean="0"/>
              <a:t>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Variation in a Fluid at Rest</a:t>
            </a:r>
            <a:endParaRPr lang="en-US" dirty="0"/>
          </a:p>
        </p:txBody>
      </p:sp>
      <p:pic>
        <p:nvPicPr>
          <p:cNvPr id="4" name="Picture 2" descr="eq_02_03"/>
          <p:cNvPicPr preferRelativeResize="0">
            <a:picLocks noChangeAspect="1" noChangeArrowheads="1"/>
          </p:cNvPicPr>
          <p:nvPr>
            <p:custDataLst>
              <p:tags r:id="rId1"/>
            </p:custDataLst>
          </p:nvPr>
        </p:nvPicPr>
        <p:blipFill>
          <a:blip r:embed="rId3"/>
          <a:srcRect/>
          <a:stretch>
            <a:fillRect/>
          </a:stretch>
        </p:blipFill>
        <p:spPr bwMode="auto">
          <a:xfrm>
            <a:off x="914400" y="2730500"/>
            <a:ext cx="7315200" cy="1398588"/>
          </a:xfrm>
          <a:prstGeom prst="rect">
            <a:avLst/>
          </a:prstGeom>
          <a:noFill/>
          <a:ln w="9525">
            <a:noFill/>
            <a:miter lim="800000"/>
            <a:headEnd/>
            <a:tailEnd/>
          </a:ln>
          <a:effectLst/>
        </p:spPr>
      </p:pic>
      <p:sp>
        <p:nvSpPr>
          <p:cNvPr id="5" name="Rounded Rectangle 4"/>
          <p:cNvSpPr/>
          <p:nvPr/>
        </p:nvSpPr>
        <p:spPr>
          <a:xfrm>
            <a:off x="5710509" y="2730500"/>
            <a:ext cx="2660579" cy="1710165"/>
          </a:xfrm>
          <a:prstGeom prst="roundRect">
            <a:avLst/>
          </a:prstGeom>
          <a:solidFill>
            <a:schemeClr val="accent1">
              <a:alpha val="13000"/>
            </a:schemeClr>
          </a:solidFill>
          <a:ln w="1079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Hydrostatic for different Fluids</a:t>
            </a:r>
            <a:endParaRPr lang="en-US" dirty="0"/>
          </a:p>
        </p:txBody>
      </p:sp>
      <p:sp>
        <p:nvSpPr>
          <p:cNvPr id="3" name="Content Placeholder 2"/>
          <p:cNvSpPr>
            <a:spLocks noGrp="1"/>
          </p:cNvSpPr>
          <p:nvPr>
            <p:ph idx="1"/>
          </p:nvPr>
        </p:nvSpPr>
        <p:spPr/>
        <p:txBody>
          <a:bodyPr/>
          <a:lstStyle/>
          <a:p>
            <a:r>
              <a:rPr lang="en-US" dirty="0" smtClean="0"/>
              <a:t>Incompressible =&gt; Constant Density</a:t>
            </a:r>
          </a:p>
          <a:p>
            <a:r>
              <a:rPr lang="en-US" dirty="0" smtClean="0"/>
              <a:t>Compressible</a:t>
            </a:r>
          </a:p>
          <a:p>
            <a:endParaRPr lang="en-US" dirty="0" smtClean="0"/>
          </a:p>
          <a:p>
            <a:pPr lvl="1"/>
            <a:r>
              <a:rPr lang="en-US" dirty="0" smtClean="0"/>
              <a:t>Isothermal Ideal Gas – </a:t>
            </a:r>
            <a:r>
              <a:rPr lang="en-US" i="1" dirty="0" err="1" smtClean="0"/>
              <a:t>p</a:t>
            </a:r>
            <a:r>
              <a:rPr lang="en-US" i="1" dirty="0" smtClean="0"/>
              <a:t>=</a:t>
            </a:r>
            <a:r>
              <a:rPr lang="en-US" i="1" dirty="0" err="1" smtClean="0">
                <a:latin typeface="Symbol" charset="2"/>
                <a:cs typeface="Symbol" charset="2"/>
              </a:rPr>
              <a:t>r</a:t>
            </a:r>
            <a:r>
              <a:rPr lang="en-US" i="1" dirty="0" err="1" smtClean="0"/>
              <a:t>RT</a:t>
            </a:r>
            <a:endParaRPr lang="en-US" i="1" dirty="0" smtClean="0"/>
          </a:p>
          <a:p>
            <a:pPr lvl="1"/>
            <a:r>
              <a:rPr lang="en-US" dirty="0" smtClean="0"/>
              <a:t>Isentropi</a:t>
            </a:r>
            <a:r>
              <a:rPr lang="en-US" i="1" dirty="0" smtClean="0"/>
              <a:t>c  </a:t>
            </a:r>
            <a:r>
              <a:rPr lang="en-US" i="1" dirty="0" err="1" smtClean="0"/>
              <a:t>p/</a:t>
            </a:r>
            <a:r>
              <a:rPr lang="en-US" i="1" dirty="0" err="1" smtClean="0">
                <a:latin typeface="Symbol" charset="2"/>
                <a:cs typeface="Symbol" charset="2"/>
              </a:rPr>
              <a:t>r</a:t>
            </a:r>
            <a:r>
              <a:rPr lang="en-US" i="1" baseline="30000" dirty="0" err="1" smtClean="0">
                <a:latin typeface="Symbol" charset="2"/>
                <a:cs typeface="Symbol" charset="2"/>
              </a:rPr>
              <a:t>k</a:t>
            </a:r>
            <a:r>
              <a:rPr lang="en-US" i="1" dirty="0" smtClean="0"/>
              <a:t>=constant</a:t>
            </a:r>
          </a:p>
          <a:p>
            <a:pPr lvl="3">
              <a:buNone/>
            </a:pPr>
            <a:endParaRPr lang="en-US" dirty="0" smtClean="0"/>
          </a:p>
          <a:p>
            <a:pPr lvl="3">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1</a:t>
            </a:r>
            <a:endParaRPr lang="en-US" dirty="0"/>
          </a:p>
        </p:txBody>
      </p:sp>
      <p:sp>
        <p:nvSpPr>
          <p:cNvPr id="3" name="Content Placeholder 2"/>
          <p:cNvSpPr>
            <a:spLocks noGrp="1"/>
          </p:cNvSpPr>
          <p:nvPr>
            <p:ph idx="1"/>
          </p:nvPr>
        </p:nvSpPr>
        <p:spPr/>
        <p:txBody>
          <a:bodyPr/>
          <a:lstStyle/>
          <a:p>
            <a:r>
              <a:rPr lang="en-US" dirty="0" smtClean="0"/>
              <a:t>Determine the change in hydrostatic pressure in a giraffe’s head as it lowers its head from eating leaves 6m above the ground to getting a drink of water at ground level. Assume that blood has the same density as water</a:t>
            </a:r>
          </a:p>
          <a:p>
            <a:r>
              <a:rPr lang="en-US" dirty="0" smtClean="0"/>
              <a:t>Compare this with the pressure of a human heart at 120 mm Hg</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2</a:t>
            </a:r>
            <a:endParaRPr lang="en-US" dirty="0"/>
          </a:p>
        </p:txBody>
      </p:sp>
      <p:sp>
        <p:nvSpPr>
          <p:cNvPr id="3" name="Content Placeholder 2"/>
          <p:cNvSpPr>
            <a:spLocks noGrp="1"/>
          </p:cNvSpPr>
          <p:nvPr>
            <p:ph idx="1"/>
          </p:nvPr>
        </p:nvSpPr>
        <p:spPr>
          <a:xfrm>
            <a:off x="739775" y="2326946"/>
            <a:ext cx="7662864" cy="3267169"/>
          </a:xfrm>
        </p:spPr>
        <p:txBody>
          <a:bodyPr/>
          <a:lstStyle/>
          <a:p>
            <a:r>
              <a:rPr lang="en-US" sz="1800" dirty="0" smtClean="0"/>
              <a:t>In a density stratified lake we measure that the density of the lake varies with depth in a manner that can be approximated by the function</a:t>
            </a:r>
          </a:p>
          <a:p>
            <a:pPr lvl="1"/>
            <a:endParaRPr lang="en-US" sz="1600" dirty="0" smtClean="0"/>
          </a:p>
          <a:p>
            <a:pPr marL="1371600" lvl="4" indent="0">
              <a:buNone/>
            </a:pPr>
            <a:r>
              <a:rPr lang="en-US" dirty="0" smtClean="0">
                <a:latin typeface="Symbol" charset="2"/>
                <a:cs typeface="Symbol" charset="2"/>
              </a:rPr>
              <a:t>r</a:t>
            </a:r>
            <a:r>
              <a:rPr lang="en-US" dirty="0" smtClean="0"/>
              <a:t>(z)=1000+1.1 z 	0&lt;z&lt;100 m		</a:t>
            </a:r>
          </a:p>
          <a:p>
            <a:pPr marL="1371600" lvl="4" indent="0">
              <a:buNone/>
            </a:pPr>
            <a:endParaRPr lang="en-US" dirty="0"/>
          </a:p>
          <a:p>
            <a:pPr marL="1371600" lvl="4" indent="0">
              <a:buNone/>
            </a:pPr>
            <a:r>
              <a:rPr lang="en-US" dirty="0" smtClean="0"/>
              <a:t>where z=0 is the lake free surface and increases with depth</a:t>
            </a:r>
            <a:endParaRPr lang="en-US" dirty="0"/>
          </a:p>
          <a:p>
            <a:r>
              <a:rPr lang="en-US" sz="1800" dirty="0" smtClean="0"/>
              <a:t>Determine the pressure field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to measure pressure</a:t>
            </a:r>
            <a:br>
              <a:rPr lang="en-US" sz="3600" dirty="0" smtClean="0"/>
            </a:br>
            <a:r>
              <a:rPr lang="en-US" sz="3600" dirty="0" smtClean="0"/>
              <a:t>(Mercury Barometer)</a:t>
            </a:r>
            <a:endParaRPr lang="en-US" sz="3600" dirty="0"/>
          </a:p>
        </p:txBody>
      </p:sp>
      <p:pic>
        <p:nvPicPr>
          <p:cNvPr id="4" name="Picture 2" descr="fig_02_05"/>
          <p:cNvPicPr preferRelativeResize="0">
            <a:picLocks noChangeAspect="1" noChangeArrowheads="1"/>
          </p:cNvPicPr>
          <p:nvPr>
            <p:custDataLst>
              <p:tags r:id="rId1"/>
            </p:custDataLst>
          </p:nvPr>
        </p:nvPicPr>
        <p:blipFill>
          <a:blip r:embed="rId3"/>
          <a:srcRect/>
          <a:stretch>
            <a:fillRect/>
          </a:stretch>
        </p:blipFill>
        <p:spPr bwMode="auto">
          <a:xfrm>
            <a:off x="2274470" y="2808829"/>
            <a:ext cx="2091109" cy="3504788"/>
          </a:xfrm>
          <a:prstGeom prst="rect">
            <a:avLst/>
          </a:prstGeom>
          <a:noFill/>
          <a:ln w="9525">
            <a:noFill/>
            <a:miter lim="800000"/>
            <a:headEnd/>
            <a:tailEnd/>
          </a:ln>
          <a:effectLst/>
        </p:spPr>
      </p:pic>
      <p:sp>
        <p:nvSpPr>
          <p:cNvPr id="5" name="TextBox 4"/>
          <p:cNvSpPr txBox="1"/>
          <p:nvPr/>
        </p:nvSpPr>
        <p:spPr>
          <a:xfrm>
            <a:off x="4866912" y="3699009"/>
            <a:ext cx="4006225" cy="1200329"/>
          </a:xfrm>
          <a:prstGeom prst="rect">
            <a:avLst/>
          </a:prstGeom>
          <a:noFill/>
        </p:spPr>
        <p:txBody>
          <a:bodyPr wrap="none" rtlCol="0">
            <a:spAutoFit/>
          </a:bodyPr>
          <a:lstStyle/>
          <a:p>
            <a:r>
              <a:rPr lang="en-US" dirty="0" smtClean="0"/>
              <a:t>Find a relationship between pressure at</a:t>
            </a:r>
          </a:p>
          <a:p>
            <a:r>
              <a:rPr lang="en-US" dirty="0" smtClean="0"/>
              <a:t>A and at B</a:t>
            </a:r>
          </a:p>
          <a:p>
            <a:endParaRPr lang="en-US" dirty="0" smtClean="0"/>
          </a:p>
          <a:p>
            <a:r>
              <a:rPr lang="en-US" dirty="0" smtClean="0"/>
              <a:t>Often assume</a:t>
            </a:r>
            <a:r>
              <a:rPr lang="en-US" baseline="-25000" dirty="0" smtClean="0"/>
              <a:t> </a:t>
            </a:r>
            <a:r>
              <a:rPr lang="en-US" dirty="0" err="1" smtClean="0"/>
              <a:t>p</a:t>
            </a:r>
            <a:r>
              <a:rPr lang="en-US" baseline="-25000" dirty="0" err="1" smtClean="0"/>
              <a:t>vapor</a:t>
            </a:r>
            <a:r>
              <a:rPr lang="en-US" dirty="0" smtClean="0"/>
              <a:t>=0</a:t>
            </a:r>
            <a:endParaRPr lang="en-US" dirty="0"/>
          </a:p>
        </p:txBody>
      </p:sp>
      <p:pic>
        <p:nvPicPr>
          <p:cNvPr id="10" name="Picture 9"/>
          <p:cNvPicPr>
            <a:picLocks noChangeAspect="1"/>
          </p:cNvPicPr>
          <p:nvPr/>
        </p:nvPicPr>
        <p:blipFill>
          <a:blip r:embed="rId4"/>
          <a:stretch>
            <a:fillRect/>
          </a:stretch>
        </p:blipFill>
        <p:spPr>
          <a:xfrm>
            <a:off x="388524" y="1488141"/>
            <a:ext cx="1549400" cy="508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to measure pressure</a:t>
            </a:r>
            <a:br>
              <a:rPr lang="en-US" sz="3600" dirty="0" smtClean="0"/>
            </a:br>
            <a:r>
              <a:rPr lang="en-US" sz="3600" dirty="0" smtClean="0"/>
              <a:t>(</a:t>
            </a:r>
            <a:r>
              <a:rPr lang="en-US" sz="3600" dirty="0" err="1" smtClean="0"/>
              <a:t>Piezometer</a:t>
            </a:r>
            <a:r>
              <a:rPr lang="en-US" sz="3600" dirty="0" smtClean="0"/>
              <a:t> Tube)</a:t>
            </a:r>
            <a:endParaRPr lang="en-US" sz="3600" dirty="0"/>
          </a:p>
        </p:txBody>
      </p:sp>
      <p:pic>
        <p:nvPicPr>
          <p:cNvPr id="9" name="Content Placeholder 8" descr="images1.jpg"/>
          <p:cNvPicPr>
            <a:picLocks noGrp="1" noChangeAspect="1"/>
          </p:cNvPicPr>
          <p:nvPr>
            <p:ph sz="half" idx="2"/>
          </p:nvPr>
        </p:nvPicPr>
        <p:blipFill>
          <a:blip r:embed="rId3"/>
          <a:srcRect l="-14735" r="-14735"/>
          <a:stretch>
            <a:fillRect/>
          </a:stretch>
        </p:blipFill>
        <p:spPr/>
      </p:pic>
      <p:pic>
        <p:nvPicPr>
          <p:cNvPr id="6" name="Picture 2" descr="fig_02_06"/>
          <p:cNvPicPr preferRelativeResize="0">
            <a:picLocks noChangeAspect="1" noChangeArrowheads="1"/>
          </p:cNvPicPr>
          <p:nvPr>
            <p:custDataLst>
              <p:tags r:id="rId1"/>
            </p:custDataLst>
          </p:nvPr>
        </p:nvPicPr>
        <p:blipFill>
          <a:blip r:embed="rId4"/>
          <a:srcRect/>
          <a:stretch>
            <a:fillRect/>
          </a:stretch>
        </p:blipFill>
        <p:spPr bwMode="auto">
          <a:xfrm>
            <a:off x="1183478" y="2614336"/>
            <a:ext cx="1940722" cy="3669111"/>
          </a:xfrm>
          <a:prstGeom prst="rect">
            <a:avLst/>
          </a:prstGeom>
          <a:noFill/>
          <a:ln w="9525">
            <a:no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649</TotalTime>
  <Words>577</Words>
  <Application>Microsoft Macintosh PowerPoint</Application>
  <PresentationFormat>On-screen Show (4:3)</PresentationFormat>
  <Paragraphs>76</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Genesis</vt:lpstr>
      <vt:lpstr>Equation</vt:lpstr>
      <vt:lpstr>Chapter 2 - Hydrostatics</vt:lpstr>
      <vt:lpstr>Pressure at a Point Consider the following setup</vt:lpstr>
      <vt:lpstr>Basic Equation for Pressure Field</vt:lpstr>
      <vt:lpstr>Pressure Variation in a Fluid at Rest</vt:lpstr>
      <vt:lpstr>Hydrostatic for different Fluids</vt:lpstr>
      <vt:lpstr>Sample Problem 1</vt:lpstr>
      <vt:lpstr>Sample Problem 2</vt:lpstr>
      <vt:lpstr>How to measure pressure (Mercury Barometer)</vt:lpstr>
      <vt:lpstr>How to measure pressure (Piezometer Tube)</vt:lpstr>
      <vt:lpstr>How to measure pressure (U-Tube) Manometer</vt:lpstr>
      <vt:lpstr>Inclined Manometer</vt:lpstr>
      <vt:lpstr>Other Devices</vt:lpstr>
      <vt:lpstr>Sample Problem</vt:lpstr>
      <vt:lpstr>Sample Problem 2</vt:lpstr>
      <vt:lpstr>Hydrostatic Force on a Plane Surface</vt:lpstr>
      <vt:lpstr>Here it is….</vt:lpstr>
      <vt:lpstr>Consequences</vt:lpstr>
      <vt:lpstr>Pressure on an Inclined Plane</vt:lpstr>
      <vt:lpstr>Sample Problem</vt:lpstr>
      <vt:lpstr>Concept of  Hydraulic Lift</vt:lpstr>
      <vt:lpstr>Sample Problem 2</vt:lpstr>
      <vt:lpstr>Pressure Prism</vt:lpstr>
      <vt:lpstr>Curved Surfaces</vt:lpstr>
      <vt:lpstr>Archimides Principle</vt:lpstr>
      <vt:lpstr>Sample Problem</vt:lpstr>
      <vt:lpstr>Stability</vt:lpstr>
      <vt:lpstr>Important Equations</vt:lpstr>
    </vt:vector>
  </TitlesOfParts>
  <Company>University if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Hydrostatics</dc:title>
  <dc:creator>Didio</dc:creator>
  <cp:lastModifiedBy>Didio</cp:lastModifiedBy>
  <cp:revision>54</cp:revision>
  <dcterms:created xsi:type="dcterms:W3CDTF">2011-02-07T16:29:17Z</dcterms:created>
  <dcterms:modified xsi:type="dcterms:W3CDTF">2013-01-30T14:24:29Z</dcterms:modified>
</cp:coreProperties>
</file>