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embeddings/oleObject2.bin" ContentType="application/vnd.openxmlformats-officedocument.oleObject"/>
  <Override PartName="/ppt/notesSlides/notesSlide3.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4.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Lst>
  <p:notesMasterIdLst>
    <p:notesMasterId r:id="rId27"/>
  </p:notesMasterIdLst>
  <p:handoutMasterIdLst>
    <p:handoutMasterId r:id="rId28"/>
  </p:handoutMasterIdLst>
  <p:sldIdLst>
    <p:sldId id="256" r:id="rId2"/>
    <p:sldId id="257" r:id="rId3"/>
    <p:sldId id="271" r:id="rId4"/>
    <p:sldId id="258" r:id="rId5"/>
    <p:sldId id="259" r:id="rId6"/>
    <p:sldId id="272" r:id="rId7"/>
    <p:sldId id="275" r:id="rId8"/>
    <p:sldId id="260" r:id="rId9"/>
    <p:sldId id="273" r:id="rId10"/>
    <p:sldId id="279" r:id="rId11"/>
    <p:sldId id="261" r:id="rId12"/>
    <p:sldId id="263" r:id="rId13"/>
    <p:sldId id="281" r:id="rId14"/>
    <p:sldId id="262" r:id="rId15"/>
    <p:sldId id="265" r:id="rId16"/>
    <p:sldId id="277" r:id="rId17"/>
    <p:sldId id="264" r:id="rId18"/>
    <p:sldId id="266" r:id="rId19"/>
    <p:sldId id="267" r:id="rId20"/>
    <p:sldId id="268" r:id="rId21"/>
    <p:sldId id="278" r:id="rId22"/>
    <p:sldId id="269" r:id="rId23"/>
    <p:sldId id="270" r:id="rId24"/>
    <p:sldId id="282" r:id="rId25"/>
    <p:sldId id="27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1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 Id="rId3"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333134-1E6B-3D48-8953-ECD04FDDB373}" type="datetimeFigureOut">
              <a:rPr lang="en-US" smtClean="0"/>
              <a:pPr/>
              <a:t>1/21/13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2C4FF2-EEA2-014C-8EDF-3D86093A5CCE}" type="slidenum">
              <a:rPr lang="en-US" smtClean="0"/>
              <a:pPr/>
              <a:t>‹#›</a:t>
            </a:fld>
            <a:endParaRPr lang="en-US"/>
          </a:p>
        </p:txBody>
      </p:sp>
    </p:spTree>
    <p:extLst>
      <p:ext uri="{BB962C8B-B14F-4D97-AF65-F5344CB8AC3E}">
        <p14:creationId xmlns:p14="http://schemas.microsoft.com/office/powerpoint/2010/main" val="289757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84AF73-398C-0D46-B2FE-4F3D77D6FF85}" type="datetimeFigureOut">
              <a:rPr lang="en-US" smtClean="0"/>
              <a:pPr/>
              <a:t>1/21/13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569A17-A18A-AE40-B726-22984BAD0F38}" type="slidenum">
              <a:rPr lang="en-US" smtClean="0"/>
              <a:pPr/>
              <a:t>‹#›</a:t>
            </a:fld>
            <a:endParaRPr lang="en-US"/>
          </a:p>
        </p:txBody>
      </p:sp>
    </p:spTree>
    <p:extLst>
      <p:ext uri="{BB962C8B-B14F-4D97-AF65-F5344CB8AC3E}">
        <p14:creationId xmlns:p14="http://schemas.microsoft.com/office/powerpoint/2010/main" val="10993100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class example</a:t>
            </a:r>
            <a:r>
              <a:rPr lang="en-US" baseline="0" dirty="0" smtClean="0"/>
              <a:t> on the board</a:t>
            </a:r>
            <a:endParaRPr lang="en-US" dirty="0"/>
          </a:p>
        </p:txBody>
      </p:sp>
      <p:sp>
        <p:nvSpPr>
          <p:cNvPr id="4" name="Slide Number Placeholder 3"/>
          <p:cNvSpPr>
            <a:spLocks noGrp="1"/>
          </p:cNvSpPr>
          <p:nvPr>
            <p:ph type="sldNum" sz="quarter" idx="10"/>
          </p:nvPr>
        </p:nvSpPr>
        <p:spPr/>
        <p:txBody>
          <a:bodyPr/>
          <a:lstStyle/>
          <a:p>
            <a:fld id="{69569A17-A18A-AE40-B726-22984BAD0F38}"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Problem on Ideal Gas Law</a:t>
            </a:r>
            <a:endParaRPr lang="en-US" dirty="0"/>
          </a:p>
        </p:txBody>
      </p:sp>
      <p:sp>
        <p:nvSpPr>
          <p:cNvPr id="4" name="Slide Number Placeholder 3"/>
          <p:cNvSpPr>
            <a:spLocks noGrp="1"/>
          </p:cNvSpPr>
          <p:nvPr>
            <p:ph type="sldNum" sz="quarter" idx="10"/>
          </p:nvPr>
        </p:nvSpPr>
        <p:spPr/>
        <p:txBody>
          <a:bodyPr/>
          <a:lstStyle/>
          <a:p>
            <a:fld id="{69569A17-A18A-AE40-B726-22984BAD0F38}"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Discussion on what fluids are more </a:t>
            </a:r>
            <a:r>
              <a:rPr lang="en-US" dirty="0" err="1" smtClean="0"/>
              <a:t>viscou</a:t>
            </a:r>
            <a:r>
              <a:rPr lang="en-US" dirty="0" smtClean="0"/>
              <a:t> that others?</a:t>
            </a:r>
          </a:p>
          <a:p>
            <a:r>
              <a:rPr lang="en-US" dirty="0" smtClean="0"/>
              <a:t>Differences between</a:t>
            </a:r>
            <a:r>
              <a:rPr lang="en-US" baseline="0" dirty="0" smtClean="0"/>
              <a:t> kinematic and dynamic</a:t>
            </a:r>
            <a:endParaRPr lang="en-US" dirty="0"/>
          </a:p>
        </p:txBody>
      </p:sp>
      <p:sp>
        <p:nvSpPr>
          <p:cNvPr id="4" name="Slide Number Placeholder 3"/>
          <p:cNvSpPr>
            <a:spLocks noGrp="1"/>
          </p:cNvSpPr>
          <p:nvPr>
            <p:ph type="sldNum" sz="quarter" idx="10"/>
          </p:nvPr>
        </p:nvSpPr>
        <p:spPr/>
        <p:txBody>
          <a:bodyPr/>
          <a:lstStyle/>
          <a:p>
            <a:fld id="{69569A17-A18A-AE40-B726-22984BAD0F38}"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Derive on blackboard</a:t>
            </a:r>
            <a:endParaRPr lang="en-US" dirty="0"/>
          </a:p>
        </p:txBody>
      </p:sp>
      <p:sp>
        <p:nvSpPr>
          <p:cNvPr id="4" name="Slide Number Placeholder 3"/>
          <p:cNvSpPr>
            <a:spLocks noGrp="1"/>
          </p:cNvSpPr>
          <p:nvPr>
            <p:ph type="sldNum" sz="quarter" idx="10"/>
          </p:nvPr>
        </p:nvSpPr>
        <p:spPr/>
        <p:txBody>
          <a:bodyPr/>
          <a:lstStyle/>
          <a:p>
            <a:fld id="{69569A17-A18A-AE40-B726-22984BAD0F38}"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wireframeOverlay-Home.png"/>
          <p:cNvPicPr>
            <a:picLocks noChangeAspect="1"/>
          </p:cNvPicPr>
          <p:nvPr/>
        </p:nvPicPr>
        <p:blipFill>
          <a:blip r:embed="rId2"/>
          <a:srcRect t="-93973"/>
          <a:stretch>
            <a:fillRect/>
          </a:stretch>
        </p:blipFill>
        <p:spPr>
          <a:xfrm>
            <a:off x="179294" y="1183341"/>
            <a:ext cx="8787384" cy="5276725"/>
          </a:xfrm>
          <a:prstGeom prst="rect">
            <a:avLst/>
          </a:prstGeom>
          <a:gradFill>
            <a:gsLst>
              <a:gs pos="0">
                <a:schemeClr val="tx2"/>
              </a:gs>
              <a:gs pos="100000">
                <a:schemeClr val="bg2"/>
              </a:gs>
            </a:gsLst>
            <a:lin ang="5400000" scaled="0"/>
          </a:gradFill>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en-US" smtClean="0"/>
              <a:t>Click to edit Master title style</a:t>
            </a:r>
            <a:endParaRPr/>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4951872-DF70-A942-A2C1-1FEC450A1F2B}" type="datetimeFigureOut">
              <a:rPr lang="en-US" smtClean="0"/>
              <a:pPr/>
              <a:t>1/21/13</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descr="DirectionalButtons-RightOnly.png"/>
          <p:cNvPicPr>
            <a:picLocks noChangeAspect="1"/>
          </p:cNvPicPr>
          <p:nvPr/>
        </p:nvPicPr>
        <p:blipFill>
          <a:blip r:embed="rId3"/>
          <a:stretch>
            <a:fillRect/>
          </a:stretch>
        </p:blipFill>
        <p:spPr>
          <a:xfrm>
            <a:off x="7822266" y="533400"/>
            <a:ext cx="752475" cy="352425"/>
          </a:xfrm>
          <a:prstGeom prst="rect">
            <a:avLst/>
          </a:prstGeom>
        </p:spPr>
      </p:pic>
      <p:sp>
        <p:nvSpPr>
          <p:cNvPr id="9" name="Slide Number Placeholder 5"/>
          <p:cNvSpPr>
            <a:spLocks noGrp="1"/>
          </p:cNvSpPr>
          <p:nvPr>
            <p:ph type="sldNum" sz="quarter" idx="12"/>
          </p:nvPr>
        </p:nvSpPr>
        <p:spPr>
          <a:xfrm>
            <a:off x="8382000" y="1219200"/>
            <a:ext cx="533400" cy="365125"/>
          </a:xfrm>
        </p:spPr>
        <p:txBody>
          <a:bodyPr/>
          <a:lstStyle/>
          <a:p>
            <a:fld id="{758E4C8A-E8AF-0941-9F78-A7CEE59821AF}"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416859" y="1466850"/>
            <a:ext cx="8308039" cy="1128432"/>
          </a:xfr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007224" y="2623296"/>
            <a:ext cx="4717676" cy="3831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51872-DF70-A942-A2C1-1FEC450A1F2B}" type="datetimeFigureOut">
              <a:rPr lang="en-US" smtClean="0"/>
              <a:pPr/>
              <a:t>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182880"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4313891" cy="1162050"/>
          </a:xfrm>
        </p:spPr>
        <p:txBody>
          <a:bodyPr anchor="b"/>
          <a:lstStyle>
            <a:lvl1pPr algn="l">
              <a:defRPr sz="28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51872-DF70-A942-A2C1-1FEC450A1F2B}" type="datetimeFigureOut">
              <a:rPr lang="en-US" smtClean="0"/>
              <a:pPr/>
              <a:t>1/21/13</a:t>
            </a:fld>
            <a:endParaRPr lang="en-US"/>
          </a:p>
        </p:txBody>
      </p:sp>
      <p:sp>
        <p:nvSpPr>
          <p:cNvPr id="6" name="Footer Placeholder 5"/>
          <p:cNvSpPr>
            <a:spLocks noGrp="1"/>
          </p:cNvSpPr>
          <p:nvPr>
            <p:ph type="ftr" sz="quarter" idx="11"/>
          </p:nvPr>
        </p:nvSpPr>
        <p:spPr/>
        <p:txBody>
          <a:bodyPr/>
          <a:lstStyle/>
          <a:p>
            <a:endParaRPr lang="en-US"/>
          </a:p>
        </p:txBody>
      </p:sp>
      <p:sp>
        <p:nvSpPr>
          <p:cNvPr id="11" name="Picture Placeholder 10"/>
          <p:cNvSpPr>
            <a:spLocks noGrp="1"/>
          </p:cNvSpPr>
          <p:nvPr>
            <p:ph type="pic" sz="quarter" idx="13"/>
          </p:nvPr>
        </p:nvSpPr>
        <p:spPr>
          <a:xfrm>
            <a:off x="5298140" y="1169894"/>
            <a:ext cx="3671047" cy="5276088"/>
          </a:xfrm>
        </p:spPr>
        <p:txBody>
          <a:bodyPr/>
          <a:lstStyle>
            <a:lvl1pPr>
              <a:buNone/>
              <a:defRPr/>
            </a:lvl1pPr>
          </a:lstStyle>
          <a:p>
            <a:r>
              <a:rPr lang="en-US" smtClean="0"/>
              <a:t>Click icon to add picture</a:t>
            </a:r>
            <a:endParaRP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4"/>
            <a:ext cx="8787384" cy="2106706"/>
          </a:xfrm>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416859" y="3329268"/>
            <a:ext cx="8346141" cy="1014132"/>
          </a:xfrm>
        </p:spPr>
        <p:txBody>
          <a:bodyPr anchor="b"/>
          <a:lstStyle>
            <a:lvl1pPr algn="l">
              <a:defRPr sz="3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51872-DF70-A942-A2C1-1FEC450A1F2B}" type="datetimeFigureOut">
              <a:rPr lang="en-US" smtClean="0"/>
              <a:pPr/>
              <a:t>1/21/13</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182880" y="3281082"/>
            <a:ext cx="8787384" cy="3174582"/>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3835212"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91000" y="1680882"/>
            <a:ext cx="4313891" cy="1162050"/>
          </a:xfrm>
        </p:spPr>
        <p:txBody>
          <a:bodyPr anchor="b"/>
          <a:lstStyle>
            <a:lvl1pPr algn="l">
              <a:defRPr sz="28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51872-DF70-A942-A2C1-1FEC450A1F2B}" type="datetimeFigureOut">
              <a:rPr lang="en-US" smtClean="0"/>
              <a:pPr/>
              <a:t>1/21/13</a:t>
            </a:fld>
            <a:endParaRPr lang="en-US"/>
          </a:p>
        </p:txBody>
      </p:sp>
      <p:sp>
        <p:nvSpPr>
          <p:cNvPr id="6" name="Footer Placeholder 5"/>
          <p:cNvSpPr>
            <a:spLocks noGrp="1"/>
          </p:cNvSpPr>
          <p:nvPr>
            <p:ph type="ftr" sz="quarter" idx="11"/>
          </p:nvPr>
        </p:nvSpPr>
        <p:spPr/>
        <p:txBody>
          <a:bodyPr/>
          <a:lstStyle/>
          <a:p>
            <a:endParaRPr lang="en-US"/>
          </a:p>
        </p:txBody>
      </p:sp>
      <p:sp>
        <p:nvSpPr>
          <p:cNvPr id="8" name="Picture Placeholder 10"/>
          <p:cNvSpPr>
            <a:spLocks noGrp="1"/>
          </p:cNvSpPr>
          <p:nvPr>
            <p:ph type="pic" sz="quarter" idx="14"/>
          </p:nvPr>
        </p:nvSpPr>
        <p:spPr>
          <a:xfrm>
            <a:off x="182880" y="1179576"/>
            <a:ext cx="3671047" cy="2205318"/>
          </a:xfrm>
        </p:spPr>
        <p:txBody>
          <a:bodyPr/>
          <a:lstStyle>
            <a:lvl1pPr>
              <a:buNone/>
              <a:defRPr/>
            </a:lvl1pPr>
          </a:lstStyle>
          <a:p>
            <a:r>
              <a:rPr lang="en-US" smtClean="0"/>
              <a:t>Click icon to add picture</a:t>
            </a:r>
            <a:endParaRPr/>
          </a:p>
        </p:txBody>
      </p:sp>
      <p:sp>
        <p:nvSpPr>
          <p:cNvPr id="10" name="Picture Placeholder 10"/>
          <p:cNvSpPr>
            <a:spLocks noGrp="1"/>
          </p:cNvSpPr>
          <p:nvPr>
            <p:ph type="pic" sz="quarter" idx="15"/>
          </p:nvPr>
        </p:nvSpPr>
        <p:spPr>
          <a:xfrm>
            <a:off x="2015983" y="3383280"/>
            <a:ext cx="1837944" cy="3072384"/>
          </a:xfrm>
        </p:spPr>
        <p:txBody>
          <a:bodyPr/>
          <a:lstStyle>
            <a:lvl1pPr>
              <a:buNone/>
              <a:defRPr/>
            </a:lvl1pPr>
          </a:lstStyle>
          <a:p>
            <a:r>
              <a:rPr lang="en-US" smtClean="0"/>
              <a:t>Click icon to add picture</a:t>
            </a:r>
            <a:endParaRPr/>
          </a:p>
        </p:txBody>
      </p:sp>
      <p:sp>
        <p:nvSpPr>
          <p:cNvPr id="12" name="Picture Placeholder 10"/>
          <p:cNvSpPr>
            <a:spLocks noGrp="1"/>
          </p:cNvSpPr>
          <p:nvPr>
            <p:ph type="pic" sz="quarter" idx="16"/>
          </p:nvPr>
        </p:nvSpPr>
        <p:spPr>
          <a:xfrm>
            <a:off x="182880" y="3383280"/>
            <a:ext cx="1837944" cy="3072384"/>
          </a:xfrm>
        </p:spPr>
        <p:txBody>
          <a:bodyPr/>
          <a:lstStyle>
            <a:lvl1pPr>
              <a:buNone/>
              <a:defRPr/>
            </a:lvl1pPr>
          </a:lstStyle>
          <a:p>
            <a:r>
              <a:rPr lang="en-US" smtClean="0"/>
              <a:t>Click icon to add picture</a:t>
            </a:r>
            <a:endParaRPr/>
          </a:p>
        </p:txBody>
      </p:sp>
      <p:sp>
        <p:nvSpPr>
          <p:cNvPr id="13" name="Slide Number Placeholder 5"/>
          <p:cNvSpPr>
            <a:spLocks noGrp="1"/>
          </p:cNvSpPr>
          <p:nvPr>
            <p:ph type="sldNum" sz="quarter" idx="12"/>
          </p:nvPr>
        </p:nvSpPr>
        <p:spPr>
          <a:xfrm>
            <a:off x="8382000" y="1219200"/>
            <a:ext cx="533400" cy="365125"/>
          </a:xfrm>
        </p:spPr>
        <p:txBody>
          <a:bodyPr/>
          <a:lstStyle/>
          <a:p>
            <a:fld id="{758E4C8A-E8AF-0941-9F78-A7CEE59821AF}"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4951872-DF70-A942-A2C1-1FEC450A1F2B}" type="datetimeFigureOut">
              <a:rPr lang="en-US" smtClean="0"/>
              <a:pPr/>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wireframeOverlay-VerticalTC.png"/>
          <p:cNvPicPr>
            <a:picLocks noChangeAspect="1"/>
          </p:cNvPicPr>
          <p:nvPr/>
        </p:nvPicPr>
        <p:blipFill>
          <a:blip r:embed="rId2"/>
          <a:srcRect t="-93650"/>
          <a:stretch>
            <a:fillRect/>
          </a:stretch>
        </p:blipFill>
        <p:spPr>
          <a:xfrm>
            <a:off x="7445188" y="1178128"/>
            <a:ext cx="1524000" cy="5275339"/>
          </a:xfrm>
          <a:prstGeom prst="rect">
            <a:avLst/>
          </a:prstGeom>
          <a:gradFill>
            <a:gsLst>
              <a:gs pos="0">
                <a:schemeClr val="tx2"/>
              </a:gs>
              <a:gs pos="100000">
                <a:schemeClr val="bg2"/>
              </a:gs>
            </a:gsLst>
            <a:lin ang="5400000" scaled="0"/>
          </a:gradFill>
        </p:spPr>
      </p:pic>
      <p:sp>
        <p:nvSpPr>
          <p:cNvPr id="2" name="Vertical Title 1"/>
          <p:cNvSpPr>
            <a:spLocks noGrp="1"/>
          </p:cNvSpPr>
          <p:nvPr>
            <p:ph type="title" orient="vert"/>
          </p:nvPr>
        </p:nvSpPr>
        <p:spPr>
          <a:xfrm>
            <a:off x="7440705" y="1398494"/>
            <a:ext cx="1447800" cy="484990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17513" y="1398494"/>
            <a:ext cx="6669087" cy="4849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4951872-DF70-A942-A2C1-1FEC450A1F2B}" type="datetimeFigureOut">
              <a:rPr lang="en-US" smtClean="0"/>
              <a:pPr/>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51872-DF70-A942-A2C1-1FEC450A1F2B}" type="datetimeFigureOut">
              <a:rPr lang="en-US" smtClean="0"/>
              <a:pPr/>
              <a:t>1/21/13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E4C8A-E8AF-0941-9F78-A7CEE59821AF}" type="slidenum">
              <a:rPr lang="en-US" smtClean="0"/>
              <a:pPr/>
              <a:t>‹#›</a:t>
            </a:fld>
            <a:endParaRPr lang="en-US"/>
          </a:p>
        </p:txBody>
      </p:sp>
      <p:sp>
        <p:nvSpPr>
          <p:cNvPr id="5" name="Rectangle 4"/>
          <p:cNvSpPr/>
          <p:nvPr/>
        </p:nvSpPr>
        <p:spPr>
          <a:xfrm>
            <a:off x="182880" y="1179576"/>
            <a:ext cx="8787384" cy="5276088"/>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DirectionalButtons-LeftOnlyOnly.png"/>
          <p:cNvPicPr>
            <a:picLocks noChangeAspect="1"/>
          </p:cNvPicPr>
          <p:nvPr/>
        </p:nvPicPr>
        <p:blipFill>
          <a:blip r:embed="rId2"/>
          <a:stretch>
            <a:fillRect/>
          </a:stretch>
        </p:blipFill>
        <p:spPr>
          <a:xfrm>
            <a:off x="7837488" y="538163"/>
            <a:ext cx="752475" cy="352425"/>
          </a:xfrm>
          <a:prstGeom prst="rect">
            <a:avLst/>
          </a:prstGeom>
        </p:spPr>
      </p:pic>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415925" y="2756646"/>
            <a:ext cx="8308975" cy="3491753"/>
          </a:xfrm>
        </p:spPr>
        <p:txBody>
          <a:bodyPr>
            <a:normAutofit/>
          </a:bodyPr>
          <a:lstStyle>
            <a:lvl1pPr>
              <a:defRPr sz="20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4951872-DF70-A942-A2C1-1FEC450A1F2B}" type="datetimeFigureOut">
              <a:rPr lang="en-US" smtClean="0"/>
              <a:pPr/>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pic>
        <p:nvPicPr>
          <p:cNvPr id="8" name="Picture 7" descr="wireframeOverlay-TCFull.png"/>
          <p:cNvPicPr>
            <a:picLocks noChangeAspect="1"/>
          </p:cNvPicPr>
          <p:nvPr/>
        </p:nvPicPr>
        <p:blipFill>
          <a:blip r:embed="rId2"/>
          <a:srcRect l="-198711"/>
          <a:stretch>
            <a:fillRect/>
          </a:stretch>
        </p:blipFill>
        <p:spPr>
          <a:xfrm>
            <a:off x="177999" y="1179576"/>
            <a:ext cx="8788373" cy="5276088"/>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4951872-DF70-A942-A2C1-1FEC450A1F2B}" type="datetimeFigureOut">
              <a:rPr lang="en-US" smtClean="0"/>
              <a:pPr/>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ireframeOverlay-SectionH.png"/>
          <p:cNvPicPr>
            <a:picLocks noChangeAspect="1"/>
          </p:cNvPicPr>
          <p:nvPr/>
        </p:nvPicPr>
        <p:blipFill>
          <a:blip r:embed="rId2"/>
          <a:srcRect r="-91875"/>
          <a:stretch>
            <a:fillRect/>
          </a:stretch>
        </p:blipFill>
        <p:spPr>
          <a:xfrm>
            <a:off x="182880" y="1179576"/>
            <a:ext cx="8785105" cy="5276088"/>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2133600" y="3429000"/>
            <a:ext cx="6591300" cy="1371600"/>
          </a:xfrm>
        </p:spPr>
        <p:txBody>
          <a:bodyPr anchor="b" anchorCtr="0"/>
          <a:lstStyle>
            <a:lvl1pPr algn="r">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2133600" y="4800599"/>
            <a:ext cx="6591300" cy="1066801"/>
          </a:xfrm>
        </p:spPr>
        <p:txBody>
          <a:bodyPr anchor="t" anchorCtr="0">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51872-DF70-A942-A2C1-1FEC450A1F2B}" type="datetimeFigureOut">
              <a:rPr lang="en-US" smtClean="0"/>
              <a:pPr/>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16859"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73214"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4951872-DF70-A942-A2C1-1FEC450A1F2B}" type="datetimeFigureOut">
              <a:rPr lang="en-US" smtClean="0"/>
              <a:pPr/>
              <a:t>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16859"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73752"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4951872-DF70-A942-A2C1-1FEC450A1F2B}" type="datetimeFigureOut">
              <a:rPr lang="en-US" smtClean="0"/>
              <a:pPr/>
              <a:t>1/21/13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4951872-DF70-A942-A2C1-1FEC450A1F2B}" type="datetimeFigureOut">
              <a:rPr lang="en-US" smtClean="0"/>
              <a:pPr/>
              <a:t>1/21/13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51872-DF70-A942-A2C1-1FEC450A1F2B}" type="datetimeFigureOut">
              <a:rPr lang="en-US" smtClean="0"/>
              <a:pPr/>
              <a:t>1/21/13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wireframeOverlay-ContentCap.png"/>
          <p:cNvPicPr>
            <a:picLocks noChangeAspect="1"/>
          </p:cNvPicPr>
          <p:nvPr/>
        </p:nvPicPr>
        <p:blipFill>
          <a:blip r:embed="rId2"/>
          <a:srcRect b="-135871"/>
          <a:stretch>
            <a:fillRect/>
          </a:stretch>
        </p:blipFill>
        <p:spPr>
          <a:xfrm>
            <a:off x="182880" y="1179575"/>
            <a:ext cx="4228522" cy="5274037"/>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3697941" cy="1162050"/>
          </a:xfrm>
        </p:spPr>
        <p:txBody>
          <a:bodyPr anchor="b"/>
          <a:lstStyle>
            <a:lvl1pPr algn="l">
              <a:defRPr sz="28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16859" y="2837329"/>
            <a:ext cx="3697941" cy="3415834"/>
          </a:xfrm>
        </p:spPr>
        <p:txBody>
          <a:bodyPr vert="horz" lIns="91440" tIns="45720" rIns="91440" bIns="45720" rtlCol="0">
            <a:normAutofit/>
          </a:bodyPr>
          <a:lstStyle>
            <a:lvl1pPr marL="0" indent="0">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tx1">
                  <a:lumMod val="50000"/>
                  <a:lumOff val="50000"/>
                </a:schemeClr>
              </a:buClr>
              <a:buSzPct val="7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B4951872-DF70-A942-A2C1-1FEC450A1F2B}" type="datetimeFigureOut">
              <a:rPr lang="en-US" smtClean="0"/>
              <a:pPr/>
              <a:t>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E4C8A-E8AF-0941-9F78-A7CEE59821AF}" type="slidenum">
              <a:rPr lang="en-US" smtClean="0"/>
              <a:pPr/>
              <a:t>‹#›</a:t>
            </a:fld>
            <a:endParaRPr lang="en-US"/>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456765"/>
            <a:ext cx="8308975"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15925" y="2770188"/>
            <a:ext cx="8308975" cy="34782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450105" y="6454588"/>
            <a:ext cx="2398059" cy="228600"/>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fld id="{B4951872-DF70-A942-A2C1-1FEC450A1F2B}" type="datetimeFigureOut">
              <a:rPr lang="en-US" smtClean="0"/>
              <a:pPr/>
              <a:t>1/21/13</a:t>
            </a:fld>
            <a:endParaRPr lang="en-US"/>
          </a:p>
        </p:txBody>
      </p:sp>
      <p:sp>
        <p:nvSpPr>
          <p:cNvPr id="5" name="Footer Placeholder 4"/>
          <p:cNvSpPr>
            <a:spLocks noGrp="1"/>
          </p:cNvSpPr>
          <p:nvPr>
            <p:ph type="ftr" sz="quarter" idx="3"/>
          </p:nvPr>
        </p:nvSpPr>
        <p:spPr>
          <a:xfrm>
            <a:off x="259976" y="6454588"/>
            <a:ext cx="3657600" cy="228600"/>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8382000" y="1219200"/>
            <a:ext cx="533400" cy="365125"/>
          </a:xfrm>
          <a:prstGeom prst="rect">
            <a:avLst/>
          </a:prstGeom>
        </p:spPr>
        <p:txBody>
          <a:bodyPr vert="horz" lIns="91440" tIns="45720" rIns="91440" bIns="45720" rtlCol="0" anchor="ctr"/>
          <a:lstStyle>
            <a:lvl1pPr algn="r">
              <a:defRPr sz="1200">
                <a:solidFill>
                  <a:schemeClr val="bg1"/>
                </a:solidFill>
              </a:defRPr>
            </a:lvl1pPr>
          </a:lstStyle>
          <a:p>
            <a:fld id="{758E4C8A-E8AF-0941-9F78-A7CEE59821AF}" type="slidenum">
              <a:rPr lang="en-US" smtClean="0"/>
              <a:pPr/>
              <a:t>‹#›</a:t>
            </a:fld>
            <a:endParaRPr lang="en-US"/>
          </a:p>
        </p:txBody>
      </p:sp>
      <p:pic>
        <p:nvPicPr>
          <p:cNvPr id="7" name="Picture 6" descr="HomeButton.png">
            <a:hlinkClick r:id="" action="ppaction://hlinkshowjump?jump=firstslide"/>
          </p:cNvPr>
          <p:cNvPicPr>
            <a:picLocks noChangeAspect="1"/>
          </p:cNvPicPr>
          <p:nvPr/>
        </p:nvPicPr>
        <p:blipFill>
          <a:blip r:embed="rId18"/>
          <a:stretch>
            <a:fillRect/>
          </a:stretch>
        </p:blipFill>
        <p:spPr>
          <a:xfrm>
            <a:off x="552450" y="526116"/>
            <a:ext cx="457200" cy="352425"/>
          </a:xfrm>
          <a:prstGeom prst="rect">
            <a:avLst/>
          </a:prstGeom>
        </p:spPr>
      </p:pic>
      <p:pic>
        <p:nvPicPr>
          <p:cNvPr id="10" name="Picture 9" descr="DirectionalButtons-Full.png"/>
          <p:cNvPicPr>
            <a:picLocks noChangeAspect="1"/>
          </p:cNvPicPr>
          <p:nvPr/>
        </p:nvPicPr>
        <p:blipFill>
          <a:blip r:embed="rId19"/>
          <a:stretch>
            <a:fillRect/>
          </a:stretch>
        </p:blipFill>
        <p:spPr>
          <a:xfrm>
            <a:off x="7826188" y="526116"/>
            <a:ext cx="752475" cy="352425"/>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Lst>
  <p:transition xmlns:p14="http://schemas.microsoft.com/office/powerpoint/2010/main">
    <p:fade/>
  </p:transition>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spcBef>
          <a:spcPts val="2000"/>
        </a:spcBef>
        <a:buClr>
          <a:schemeClr val="tx1">
            <a:lumMod val="50000"/>
            <a:lumOff val="50000"/>
          </a:schemeClr>
        </a:buClr>
        <a:buSzPct val="70000"/>
        <a:buFont typeface="Wingdings" pitchFamily="2" charset="2"/>
        <a:buChar char="l"/>
        <a:defRPr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hyperlink" Target="http://intro.chem.okstate.edu/1314f00/laboratory/glp.htm" TargetMode="External"/><Relationship Id="rId5" Type="http://schemas.openxmlformats.org/officeDocument/2006/relationships/oleObject" Target="../embeddings/oleObject2.bin"/><Relationship Id="rId6" Type="http://schemas.openxmlformats.org/officeDocument/2006/relationships/image" Target="../media/image2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hyperlink" Target="http://www.youtube.com/watch?v=TADz6fqfXo0" TargetMode="External"/><Relationship Id="rId5" Type="http://schemas.openxmlformats.org/officeDocument/2006/relationships/oleObject" Target="../embeddings/oleObject3.bin"/><Relationship Id="rId6" Type="http://schemas.openxmlformats.org/officeDocument/2006/relationships/image" Target="../media/image22.emf"/><Relationship Id="rId7" Type="http://schemas.openxmlformats.org/officeDocument/2006/relationships/oleObject" Target="../embeddings/oleObject4.bin"/><Relationship Id="rId8" Type="http://schemas.openxmlformats.org/officeDocument/2006/relationships/image" Target="../media/image23.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5.emf"/><Relationship Id="rId5" Type="http://schemas.openxmlformats.org/officeDocument/2006/relationships/oleObject" Target="../embeddings/oleObject6.bin"/><Relationship Id="rId6" Type="http://schemas.openxmlformats.org/officeDocument/2006/relationships/image" Target="../media/image2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oleObject" Target="../embeddings/oleObject7.bin"/><Relationship Id="rId5" Type="http://schemas.openxmlformats.org/officeDocument/2006/relationships/image" Target="../media/image27.emf"/><Relationship Id="rId1" Type="http://schemas.openxmlformats.org/officeDocument/2006/relationships/vmlDrawing" Target="../drawings/vmlDrawing5.vml"/><Relationship Id="rId2"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29.emf"/><Relationship Id="rId5" Type="http://schemas.openxmlformats.org/officeDocument/2006/relationships/oleObject" Target="../embeddings/oleObject9.bin"/><Relationship Id="rId6" Type="http://schemas.openxmlformats.org/officeDocument/2006/relationships/image" Target="../media/image30.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youtube.com/watch?v=QX04ySm4TTk" TargetMode="External"/><Relationship Id="rId3"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32.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1.bin"/><Relationship Id="rId5" Type="http://schemas.openxmlformats.org/officeDocument/2006/relationships/image" Target="../media/image33.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36.emf"/><Relationship Id="rId5" Type="http://schemas.openxmlformats.org/officeDocument/2006/relationships/oleObject" Target="../embeddings/oleObject13.bin"/><Relationship Id="rId6" Type="http://schemas.openxmlformats.org/officeDocument/2006/relationships/image" Target="../media/image37.emf"/><Relationship Id="rId7" Type="http://schemas.openxmlformats.org/officeDocument/2006/relationships/oleObject" Target="../embeddings/oleObject14.bin"/><Relationship Id="rId8" Type="http://schemas.openxmlformats.org/officeDocument/2006/relationships/image" Target="../media/image38.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video.google.com/videoplay?docid=8645834985308987314" TargetMode="External"/><Relationship Id="rId4" Type="http://schemas.openxmlformats.org/officeDocument/2006/relationships/image" Target="../media/image19.gif"/><Relationship Id="rId1" Type="http://schemas.openxmlformats.org/officeDocument/2006/relationships/slideLayout" Target="../slideLayouts/slideLayout2.xml"/><Relationship Id="rId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 – Fluid Properties</a:t>
            </a:r>
            <a:endParaRPr lang="en-US" dirty="0"/>
          </a:p>
        </p:txBody>
      </p:sp>
      <p:sp>
        <p:nvSpPr>
          <p:cNvPr id="3" name="Subtitle 2"/>
          <p:cNvSpPr>
            <a:spLocks noGrp="1"/>
          </p:cNvSpPr>
          <p:nvPr>
            <p:ph type="subTitle" idx="1"/>
          </p:nvPr>
        </p:nvSpPr>
        <p:spPr/>
        <p:txBody>
          <a:bodyPr/>
          <a:lstStyle/>
          <a:p>
            <a:r>
              <a:rPr lang="en-US" dirty="0" smtClean="0"/>
              <a:t>CE30460 - Fluid Mechanics</a:t>
            </a:r>
          </a:p>
          <a:p>
            <a:r>
              <a:rPr lang="en-US" dirty="0" err="1" smtClean="0"/>
              <a:t>Diogo</a:t>
            </a:r>
            <a:r>
              <a:rPr lang="en-US" smtClean="0"/>
              <a:t> Bolster</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 – Density</a:t>
            </a:r>
            <a:endParaRPr lang="en-US" dirty="0"/>
          </a:p>
        </p:txBody>
      </p:sp>
      <p:sp>
        <p:nvSpPr>
          <p:cNvPr id="3" name="Content Placeholder 2"/>
          <p:cNvSpPr>
            <a:spLocks noGrp="1"/>
          </p:cNvSpPr>
          <p:nvPr>
            <p:ph idx="1"/>
          </p:nvPr>
        </p:nvSpPr>
        <p:spPr/>
        <p:txBody>
          <a:bodyPr/>
          <a:lstStyle/>
          <a:p>
            <a:r>
              <a:rPr lang="en-US" dirty="0" smtClean="0"/>
              <a:t>A volume of 1m^3 is occupied by two fluids. Fluid 1 has a specific gravity of SG=2, while Fluid 2 has a density of 800 kgm-3? There is three times as much mass of Fluid 2 as there is of Fluid 1. </a:t>
            </a:r>
          </a:p>
          <a:p>
            <a:r>
              <a:rPr lang="en-US" dirty="0" smtClean="0"/>
              <a:t>How much mass is there of each fluid?</a:t>
            </a:r>
          </a:p>
          <a:p>
            <a:r>
              <a:rPr lang="en-US" dirty="0" smtClean="0"/>
              <a:t>What volumetric fraction of the total volume does each fluid occupy?</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Gases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Gases are much more compressible than liquids and their density is sensitive to changes in pressure and temperature. An ideal gas is one which follows the ideal gas law:</a:t>
            </a:r>
          </a:p>
          <a:p>
            <a:pPr>
              <a:buNone/>
            </a:pPr>
            <a:endParaRPr lang="en-US" dirty="0" smtClean="0"/>
          </a:p>
          <a:p>
            <a:r>
              <a:rPr lang="en-US" dirty="0" smtClean="0"/>
              <a:t>R – the gas constant depends on the particular gas in question.</a:t>
            </a:r>
          </a:p>
          <a:p>
            <a:r>
              <a:rPr lang="en-US" dirty="0" smtClean="0">
                <a:hlinkClick r:id="rId4"/>
              </a:rPr>
              <a:t>http://intro.chem.okstate.edu/1314f00/laboratory/glp.htm</a:t>
            </a:r>
            <a:r>
              <a:rPr lang="en-US" dirty="0" smtClean="0"/>
              <a:t> </a:t>
            </a:r>
          </a:p>
          <a:p>
            <a:r>
              <a:rPr lang="en-US" dirty="0" smtClean="0"/>
              <a:t>Pressure is a relative measurements and two common used measures in engineering are : Gauge vs. Absolute pressure  (here we must use absolute)</a:t>
            </a:r>
          </a:p>
          <a:p>
            <a:pPr lvl="2"/>
            <a:r>
              <a:rPr lang="en-US" dirty="0" smtClean="0"/>
              <a:t>Absolute is relative to absolute zero pressure</a:t>
            </a:r>
          </a:p>
          <a:p>
            <a:pPr lvl="2"/>
            <a:r>
              <a:rPr lang="en-US" dirty="0" smtClean="0"/>
              <a:t>Gauge is measured relative to atmospheric (i.e.  Absolute-Atmospheric)</a:t>
            </a:r>
          </a:p>
          <a:p>
            <a:pPr lvl="4"/>
            <a:endParaRPr lang="en-US" dirty="0"/>
          </a:p>
        </p:txBody>
      </p:sp>
      <p:graphicFrame>
        <p:nvGraphicFramePr>
          <p:cNvPr id="4" name="Object 3"/>
          <p:cNvGraphicFramePr>
            <a:graphicFrameLocks noChangeAspect="1"/>
          </p:cNvGraphicFramePr>
          <p:nvPr/>
        </p:nvGraphicFramePr>
        <p:xfrm>
          <a:off x="3814483" y="3382634"/>
          <a:ext cx="737642" cy="529589"/>
        </p:xfrm>
        <a:graphic>
          <a:graphicData uri="http://schemas.openxmlformats.org/presentationml/2006/ole">
            <mc:AlternateContent xmlns:mc="http://schemas.openxmlformats.org/markup-compatibility/2006">
              <mc:Choice xmlns:v="urn:schemas-microsoft-com:vml" Requires="v">
                <p:oleObj spid="_x0000_s117772" name="Equation" r:id="rId5" imgW="495300" imgH="355600" progId="Equation.3">
                  <p:embed/>
                </p:oleObj>
              </mc:Choice>
              <mc:Fallback>
                <p:oleObj name="Equation" r:id="rId5" imgW="495300" imgH="355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4483" y="3382634"/>
                        <a:ext cx="737642" cy="5295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639678"/>
            <a:ext cx="8308975" cy="1143000"/>
          </a:xfrm>
        </p:spPr>
        <p:txBody>
          <a:bodyPr/>
          <a:lstStyle/>
          <a:p>
            <a:r>
              <a:rPr lang="en-US" dirty="0" smtClean="0"/>
              <a:t>Pressure</a:t>
            </a:r>
            <a:endParaRPr lang="en-US" dirty="0"/>
          </a:p>
        </p:txBody>
      </p:sp>
      <p:pic>
        <p:nvPicPr>
          <p:cNvPr id="4" name="Content Placeholder 3" descr="Screen shot 2011-01-18 at 12.27.12 PM.png"/>
          <p:cNvPicPr>
            <a:picLocks noGrp="1" noChangeAspect="1"/>
          </p:cNvPicPr>
          <p:nvPr>
            <p:ph idx="1"/>
          </p:nvPr>
        </p:nvPicPr>
        <p:blipFill>
          <a:blip r:embed="rId2"/>
          <a:srcRect l="-39266" r="-39266"/>
          <a:stretch>
            <a:fillRect/>
          </a:stretch>
        </p:blipFill>
        <p:spPr>
          <a:xfrm>
            <a:off x="-566695" y="2032987"/>
            <a:ext cx="10317907" cy="4335984"/>
          </a:xfr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Problems – Ideal Gases</a:t>
            </a:r>
            <a:endParaRPr lang="en-US" dirty="0"/>
          </a:p>
        </p:txBody>
      </p:sp>
      <p:sp>
        <p:nvSpPr>
          <p:cNvPr id="3" name="Content Placeholder 2"/>
          <p:cNvSpPr>
            <a:spLocks noGrp="1"/>
          </p:cNvSpPr>
          <p:nvPr>
            <p:ph idx="1"/>
          </p:nvPr>
        </p:nvSpPr>
        <p:spPr/>
        <p:txBody>
          <a:bodyPr/>
          <a:lstStyle/>
          <a:p>
            <a:r>
              <a:rPr lang="en-US" dirty="0" smtClean="0"/>
              <a:t>A lab is conducting experiments. The temperature is 27</a:t>
            </a:r>
            <a:r>
              <a:rPr lang="en-US" baseline="30000" dirty="0" smtClean="0"/>
              <a:t>o</a:t>
            </a:r>
            <a:r>
              <a:rPr lang="en-US" dirty="0" smtClean="0"/>
              <a:t>C and the pressure is 14 </a:t>
            </a:r>
            <a:r>
              <a:rPr lang="en-US" dirty="0" err="1" smtClean="0"/>
              <a:t>psia</a:t>
            </a:r>
            <a:r>
              <a:rPr lang="en-US" dirty="0" smtClean="0"/>
              <a:t>. What is the density of the air?</a:t>
            </a:r>
          </a:p>
          <a:p>
            <a:r>
              <a:rPr lang="en-US" dirty="0" smtClean="0"/>
              <a:t>Express you answers in both slugs/ft</a:t>
            </a:r>
            <a:r>
              <a:rPr lang="en-US" baseline="30000" dirty="0" smtClean="0"/>
              <a:t>3</a:t>
            </a:r>
            <a:r>
              <a:rPr lang="en-US" dirty="0" smtClean="0"/>
              <a:t> and kg/m</a:t>
            </a:r>
            <a:r>
              <a:rPr lang="en-US" baseline="30000" dirty="0" smtClean="0"/>
              <a:t>3</a:t>
            </a:r>
            <a:endParaRPr lang="en-US" dirty="0" smtClean="0"/>
          </a:p>
          <a:p>
            <a:r>
              <a:rPr lang="en-US" dirty="0" smtClean="0"/>
              <a:t>What happens if we conduct the same experiment at an altitude of 30000 feet. What are typical temperatures and pressures at that height. What will the density of air be up there?</a:t>
            </a:r>
            <a:endParaRPr lang="en-US" baseline="30000"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Viscosity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Viscosity is a measure of a fluid’s resistance to shear – more viscous, more resistance</a:t>
            </a:r>
          </a:p>
          <a:p>
            <a:r>
              <a:rPr lang="en-US" dirty="0" smtClean="0"/>
              <a:t>Intrinsic property of a fluid (varies with temperature) </a:t>
            </a:r>
          </a:p>
          <a:p>
            <a:r>
              <a:rPr lang="en-US" dirty="0" smtClean="0"/>
              <a:t>Viscosity causes fluids to adhere to solid boundaries </a:t>
            </a:r>
            <a:r>
              <a:rPr lang="en-US" dirty="0" smtClean="0">
                <a:hlinkClick r:id="rId4"/>
              </a:rPr>
              <a:t>http://www.youtube.com/watch?v=TADz6fqfXo0</a:t>
            </a:r>
            <a:r>
              <a:rPr lang="en-US" dirty="0" smtClean="0"/>
              <a:t> </a:t>
            </a:r>
          </a:p>
          <a:p>
            <a:r>
              <a:rPr lang="en-US" dirty="0" smtClean="0"/>
              <a:t>Observations show shear stress is proportional to velocity gradient</a:t>
            </a:r>
          </a:p>
          <a:p>
            <a:r>
              <a:rPr lang="en-US" dirty="0" smtClean="0"/>
              <a:t>(Dynamic) Viscosity (</a:t>
            </a:r>
            <a:r>
              <a:rPr lang="en-US" i="1" dirty="0" err="1" smtClean="0">
                <a:latin typeface="Symbol" charset="2"/>
                <a:cs typeface="Symbol" charset="2"/>
              </a:rPr>
              <a:t>m</a:t>
            </a:r>
            <a:r>
              <a:rPr lang="en-US" dirty="0" smtClean="0"/>
              <a:t>) is the constant or proportionality </a:t>
            </a:r>
            <a:r>
              <a:rPr lang="en-US" dirty="0" err="1" smtClean="0"/>
              <a:t>s.t</a:t>
            </a:r>
            <a:r>
              <a:rPr lang="en-US" dirty="0" smtClean="0"/>
              <a:t>.</a:t>
            </a:r>
          </a:p>
          <a:p>
            <a:r>
              <a:rPr lang="en-US" dirty="0" smtClean="0"/>
              <a:t>Kinematic Viscosity (</a:t>
            </a:r>
            <a:r>
              <a:rPr lang="en-US" i="1" dirty="0" err="1" smtClean="0">
                <a:latin typeface="Symbol" charset="2"/>
                <a:cs typeface="Symbol" charset="2"/>
              </a:rPr>
              <a:t>n</a:t>
            </a:r>
            <a:r>
              <a:rPr lang="en-US" i="1" dirty="0" smtClean="0">
                <a:latin typeface="Symbol" charset="2"/>
                <a:cs typeface="Symbol" charset="2"/>
              </a:rPr>
              <a:t>=</a:t>
            </a:r>
            <a:r>
              <a:rPr lang="en-US" i="1" dirty="0" err="1" smtClean="0">
                <a:latin typeface="Symbol" charset="2"/>
                <a:cs typeface="Symbol" charset="2"/>
              </a:rPr>
              <a:t>m/r</a:t>
            </a:r>
            <a:r>
              <a:rPr lang="en-US" dirty="0" smtClean="0"/>
              <a:t>)  is also commonly used in formulas.</a:t>
            </a:r>
          </a:p>
          <a:p>
            <a:pPr>
              <a:buNone/>
            </a:pPr>
            <a:endParaRPr lang="en-US" dirty="0"/>
          </a:p>
        </p:txBody>
      </p:sp>
      <p:graphicFrame>
        <p:nvGraphicFramePr>
          <p:cNvPr id="119810" name="Object 2"/>
          <p:cNvGraphicFramePr>
            <a:graphicFrameLocks noChangeAspect="1"/>
          </p:cNvGraphicFramePr>
          <p:nvPr/>
        </p:nvGraphicFramePr>
        <p:xfrm>
          <a:off x="7477623" y="4762859"/>
          <a:ext cx="530785" cy="456549"/>
        </p:xfrm>
        <a:graphic>
          <a:graphicData uri="http://schemas.openxmlformats.org/presentationml/2006/ole">
            <mc:AlternateContent xmlns:mc="http://schemas.openxmlformats.org/markup-compatibility/2006">
              <mc:Choice xmlns:v="urn:schemas-microsoft-com:vml" Requires="v">
                <p:oleObj spid="_x0000_s119828" name="Equation" r:id="rId5" imgW="457200" imgH="393700" progId="Equation.3">
                  <p:embed/>
                </p:oleObj>
              </mc:Choice>
              <mc:Fallback>
                <p:oleObj name="Equation" r:id="rId5" imgW="457200" imgH="3937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7623" y="4762859"/>
                        <a:ext cx="530785" cy="4565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811" name="Object 3"/>
          <p:cNvGraphicFramePr>
            <a:graphicFrameLocks noChangeAspect="1"/>
          </p:cNvGraphicFramePr>
          <p:nvPr/>
        </p:nvGraphicFramePr>
        <p:xfrm>
          <a:off x="6745091" y="5302291"/>
          <a:ext cx="661884" cy="476092"/>
        </p:xfrm>
        <a:graphic>
          <a:graphicData uri="http://schemas.openxmlformats.org/presentationml/2006/ole">
            <mc:AlternateContent xmlns:mc="http://schemas.openxmlformats.org/markup-compatibility/2006">
              <mc:Choice xmlns:v="urn:schemas-microsoft-com:vml" Requires="v">
                <p:oleObj spid="_x0000_s119829" name="Equation" r:id="rId7" imgW="546100" imgH="393700" progId="Equation.3">
                  <p:embed/>
                </p:oleObj>
              </mc:Choice>
              <mc:Fallback>
                <p:oleObj name="Equation" r:id="rId7" imgW="546100" imgH="3937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45091" y="5302291"/>
                        <a:ext cx="661884" cy="4760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Velocity profile of air over a car roof</a:t>
            </a:r>
            <a:endParaRPr lang="en-US" dirty="0"/>
          </a:p>
        </p:txBody>
      </p:sp>
      <p:pic>
        <p:nvPicPr>
          <p:cNvPr id="4" name="Content Placeholder 3" descr="Screen shot 2011-01-18 at 12.44.48 PM.png"/>
          <p:cNvPicPr>
            <a:picLocks noGrp="1" noChangeAspect="1"/>
          </p:cNvPicPr>
          <p:nvPr>
            <p:ph sz="half" idx="1"/>
          </p:nvPr>
        </p:nvPicPr>
        <p:blipFill>
          <a:blip r:embed="rId2"/>
          <a:srcRect l="-2862" r="-2862"/>
          <a:stretch>
            <a:fillRect/>
          </a:stretch>
        </p:blipFill>
        <p:spPr/>
      </p:pic>
      <p:sp>
        <p:nvSpPr>
          <p:cNvPr id="5" name="Content Placeholder 4"/>
          <p:cNvSpPr>
            <a:spLocks noGrp="1"/>
          </p:cNvSpPr>
          <p:nvPr>
            <p:ph sz="half" idx="2"/>
          </p:nvPr>
        </p:nvSpPr>
        <p:spPr/>
        <p:txBody>
          <a:bodyPr/>
          <a:lstStyle/>
          <a:p>
            <a:endParaRPr lang="en-US" dirty="0" smtClean="0"/>
          </a:p>
          <a:p>
            <a:endParaRPr lang="en-US" dirty="0" smtClean="0"/>
          </a:p>
          <a:p>
            <a:endParaRPr lang="en-US" dirty="0" smtClean="0"/>
          </a:p>
          <a:p>
            <a:pPr>
              <a:buNone/>
            </a:pPr>
            <a:r>
              <a:rPr lang="en-US" dirty="0" smtClean="0"/>
              <a:t>Where is the region of maximum shear stress?</a:t>
            </a:r>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 – Shear Stress due to viscosity</a:t>
            </a:r>
            <a:endParaRPr lang="en-US" dirty="0"/>
          </a:p>
        </p:txBody>
      </p:sp>
      <p:sp>
        <p:nvSpPr>
          <p:cNvPr id="5" name="Content Placeholder 4"/>
          <p:cNvSpPr>
            <a:spLocks noGrp="1"/>
          </p:cNvSpPr>
          <p:nvPr>
            <p:ph idx="1"/>
          </p:nvPr>
        </p:nvSpPr>
        <p:spPr/>
        <p:txBody>
          <a:bodyPr/>
          <a:lstStyle/>
          <a:p>
            <a:r>
              <a:rPr lang="en-US" dirty="0" smtClean="0"/>
              <a:t>You measure a velocity profile for water at 15.6</a:t>
            </a:r>
            <a:r>
              <a:rPr lang="en-US" baseline="30000" dirty="0" smtClean="0"/>
              <a:t>o</a:t>
            </a:r>
            <a:r>
              <a:rPr lang="en-US" dirty="0" smtClean="0"/>
              <a:t>C in the lab that can be fit with the polynomial</a:t>
            </a:r>
          </a:p>
          <a:p>
            <a:endParaRPr lang="en-US" dirty="0" smtClean="0"/>
          </a:p>
          <a:p>
            <a:r>
              <a:rPr lang="en-US" dirty="0" smtClean="0"/>
              <a:t>Calculate an expression for the shear stress? Plot it.</a:t>
            </a:r>
          </a:p>
          <a:p>
            <a:r>
              <a:rPr lang="en-US" dirty="0" smtClean="0"/>
              <a:t>Where is it maximum? What is the value?</a:t>
            </a:r>
          </a:p>
          <a:p>
            <a:r>
              <a:rPr lang="en-US" dirty="0" smtClean="0"/>
              <a:t>Where is it minimum? What is the value?</a:t>
            </a:r>
          </a:p>
          <a:p>
            <a:pPr>
              <a:buNone/>
            </a:pPr>
            <a:endParaRPr lang="en-US" dirty="0"/>
          </a:p>
        </p:txBody>
      </p:sp>
      <p:graphicFrame>
        <p:nvGraphicFramePr>
          <p:cNvPr id="6" name="Object 5"/>
          <p:cNvGraphicFramePr>
            <a:graphicFrameLocks noChangeAspect="1"/>
          </p:cNvGraphicFramePr>
          <p:nvPr/>
        </p:nvGraphicFramePr>
        <p:xfrm>
          <a:off x="2590800" y="3509963"/>
          <a:ext cx="3743325" cy="341312"/>
        </p:xfrm>
        <a:graphic>
          <a:graphicData uri="http://schemas.openxmlformats.org/presentationml/2006/ole">
            <mc:AlternateContent xmlns:mc="http://schemas.openxmlformats.org/markup-compatibility/2006">
              <mc:Choice xmlns:v="urn:schemas-microsoft-com:vml" Requires="v">
                <p:oleObj spid="_x0000_s134164" name="Equation" r:id="rId3" imgW="1955800" imgH="177800" progId="Equation.3">
                  <p:embed/>
                </p:oleObj>
              </mc:Choice>
              <mc:Fallback>
                <p:oleObj name="Equation" r:id="rId3" imgW="19558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509963"/>
                        <a:ext cx="3743325" cy="34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4147" name="Object 3"/>
          <p:cNvGraphicFramePr>
            <a:graphicFrameLocks noChangeAspect="1"/>
          </p:cNvGraphicFramePr>
          <p:nvPr/>
        </p:nvGraphicFramePr>
        <p:xfrm>
          <a:off x="6477000" y="3514725"/>
          <a:ext cx="1190625" cy="317500"/>
        </p:xfrm>
        <a:graphic>
          <a:graphicData uri="http://schemas.openxmlformats.org/presentationml/2006/ole">
            <mc:AlternateContent xmlns:mc="http://schemas.openxmlformats.org/markup-compatibility/2006">
              <mc:Choice xmlns:v="urn:schemas-microsoft-com:vml" Requires="v">
                <p:oleObj spid="_x0000_s134165" name="Equation" r:id="rId5" imgW="622300" imgH="165100" progId="Equation.3">
                  <p:embed/>
                </p:oleObj>
              </mc:Choice>
              <mc:Fallback>
                <p:oleObj name="Equation" r:id="rId5" imgW="622300" imgH="1651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514725"/>
                        <a:ext cx="119062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Compressibility</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How much does the volume of a fluid change for a given change in pressure</a:t>
            </a:r>
          </a:p>
          <a:p>
            <a:r>
              <a:rPr lang="en-US" dirty="0" smtClean="0"/>
              <a:t>Bulk Modulus </a:t>
            </a:r>
          </a:p>
          <a:p>
            <a:endParaRPr lang="en-US" dirty="0" smtClean="0"/>
          </a:p>
          <a:p>
            <a:endParaRPr lang="en-US" dirty="0" smtClean="0"/>
          </a:p>
          <a:p>
            <a:endParaRPr lang="en-US" dirty="0" smtClean="0"/>
          </a:p>
          <a:p>
            <a:r>
              <a:rPr lang="en-US" dirty="0" smtClean="0"/>
              <a:t>How is this different for gases and fluids?</a:t>
            </a:r>
          </a:p>
          <a:p>
            <a:endParaRPr lang="en-US" dirty="0" smtClean="0"/>
          </a:p>
          <a:p>
            <a:endParaRPr lang="en-US" dirty="0" smtClean="0"/>
          </a:p>
          <a:p>
            <a:endParaRPr lang="en-US" dirty="0"/>
          </a:p>
        </p:txBody>
      </p:sp>
      <p:pic>
        <p:nvPicPr>
          <p:cNvPr id="7" name="Content Placeholder 6" descr="exs_01_05a.jpg"/>
          <p:cNvPicPr>
            <a:picLocks noGrp="1" noChangeAspect="1"/>
          </p:cNvPicPr>
          <p:nvPr>
            <p:ph sz="half" idx="2"/>
          </p:nvPr>
        </p:nvPicPr>
        <p:blipFill>
          <a:blip r:embed="rId3"/>
          <a:srcRect l="-88514" r="-88514"/>
          <a:stretch>
            <a:fillRect/>
          </a:stretch>
        </p:blipFill>
        <p:spPr/>
      </p:pic>
      <p:graphicFrame>
        <p:nvGraphicFramePr>
          <p:cNvPr id="122882" name="Object 2"/>
          <p:cNvGraphicFramePr>
            <a:graphicFrameLocks noChangeAspect="1"/>
          </p:cNvGraphicFramePr>
          <p:nvPr/>
        </p:nvGraphicFramePr>
        <p:xfrm>
          <a:off x="1220487" y="4390956"/>
          <a:ext cx="1968500" cy="565150"/>
        </p:xfrm>
        <a:graphic>
          <a:graphicData uri="http://schemas.openxmlformats.org/presentationml/2006/ole">
            <mc:AlternateContent xmlns:mc="http://schemas.openxmlformats.org/markup-compatibility/2006">
              <mc:Choice xmlns:v="urn:schemas-microsoft-com:vml" Requires="v">
                <p:oleObj spid="_x0000_s122892" name="Equation" r:id="rId4" imgW="1320800" imgH="381000" progId="Equation.3">
                  <p:embed/>
                </p:oleObj>
              </mc:Choice>
              <mc:Fallback>
                <p:oleObj name="Equation" r:id="rId4" imgW="1320800" imgH="381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487" y="4390956"/>
                        <a:ext cx="1968500"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Compression of Gases	</a:t>
            </a:r>
            <a:endParaRPr lang="en-US" dirty="0"/>
          </a:p>
        </p:txBody>
      </p:sp>
      <p:sp>
        <p:nvSpPr>
          <p:cNvPr id="3" name="Content Placeholder 2"/>
          <p:cNvSpPr>
            <a:spLocks noGrp="1"/>
          </p:cNvSpPr>
          <p:nvPr>
            <p:ph idx="1"/>
          </p:nvPr>
        </p:nvSpPr>
        <p:spPr/>
        <p:txBody>
          <a:bodyPr/>
          <a:lstStyle/>
          <a:p>
            <a:r>
              <a:rPr lang="en-US" dirty="0" smtClean="0"/>
              <a:t>Two common approaches are used</a:t>
            </a:r>
          </a:p>
          <a:p>
            <a:pPr lvl="3"/>
            <a:endParaRPr lang="en-US" dirty="0" smtClean="0"/>
          </a:p>
          <a:p>
            <a:pPr lvl="4"/>
            <a:r>
              <a:rPr lang="en-US" dirty="0" smtClean="0"/>
              <a:t>Isothermal (constant temperature) so from ideal gas law</a:t>
            </a:r>
          </a:p>
          <a:p>
            <a:pPr lvl="4"/>
            <a:endParaRPr lang="en-US" dirty="0" smtClean="0"/>
          </a:p>
          <a:p>
            <a:pPr lvl="4">
              <a:buNone/>
            </a:pPr>
            <a:endParaRPr lang="en-US" dirty="0" smtClean="0"/>
          </a:p>
          <a:p>
            <a:pPr lvl="4"/>
            <a:r>
              <a:rPr lang="en-US" dirty="0" smtClean="0"/>
              <a:t>Isentropic (no change in entropy, frictionless with no exchange of heat to surroundings)</a:t>
            </a:r>
            <a:endParaRPr lang="en-US" dirty="0"/>
          </a:p>
        </p:txBody>
      </p:sp>
      <p:graphicFrame>
        <p:nvGraphicFramePr>
          <p:cNvPr id="124930" name="Object 2"/>
          <p:cNvGraphicFramePr>
            <a:graphicFrameLocks noChangeAspect="1"/>
          </p:cNvGraphicFramePr>
          <p:nvPr/>
        </p:nvGraphicFramePr>
        <p:xfrm>
          <a:off x="3890963" y="3973513"/>
          <a:ext cx="965200" cy="565150"/>
        </p:xfrm>
        <a:graphic>
          <a:graphicData uri="http://schemas.openxmlformats.org/presentationml/2006/ole">
            <mc:AlternateContent xmlns:mc="http://schemas.openxmlformats.org/markup-compatibility/2006">
              <mc:Choice xmlns:v="urn:schemas-microsoft-com:vml" Requires="v">
                <p:oleObj spid="_x0000_s124948" name="Equation" r:id="rId3" imgW="647700" imgH="381000" progId="Equation.3">
                  <p:embed/>
                </p:oleObj>
              </mc:Choice>
              <mc:Fallback>
                <p:oleObj name="Equation" r:id="rId3" imgW="647700" imgH="381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0963" y="3973513"/>
                        <a:ext cx="965200"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931" name="Object 3"/>
          <p:cNvGraphicFramePr>
            <a:graphicFrameLocks noChangeAspect="1"/>
          </p:cNvGraphicFramePr>
          <p:nvPr/>
        </p:nvGraphicFramePr>
        <p:xfrm>
          <a:off x="4006850" y="5424488"/>
          <a:ext cx="1039813" cy="565150"/>
        </p:xfrm>
        <a:graphic>
          <a:graphicData uri="http://schemas.openxmlformats.org/presentationml/2006/ole">
            <mc:AlternateContent xmlns:mc="http://schemas.openxmlformats.org/markup-compatibility/2006">
              <mc:Choice xmlns:v="urn:schemas-microsoft-com:vml" Requires="v">
                <p:oleObj spid="_x0000_s124949" name="Equation" r:id="rId5" imgW="698500" imgH="381000" progId="Equation.3">
                  <p:embed/>
                </p:oleObj>
              </mc:Choice>
              <mc:Fallback>
                <p:oleObj name="Equation" r:id="rId5" imgW="698500" imgH="381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6850" y="5424488"/>
                        <a:ext cx="1039813"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5821753" y="5424488"/>
            <a:ext cx="2685351" cy="923330"/>
          </a:xfrm>
          <a:prstGeom prst="rect">
            <a:avLst/>
          </a:prstGeom>
          <a:noFill/>
        </p:spPr>
        <p:txBody>
          <a:bodyPr wrap="none" rtlCol="0">
            <a:spAutoFit/>
          </a:bodyPr>
          <a:lstStyle/>
          <a:p>
            <a:r>
              <a:rPr lang="en-US" dirty="0" smtClean="0"/>
              <a:t>For many gases </a:t>
            </a:r>
            <a:r>
              <a:rPr lang="en-US" dirty="0" err="1" smtClean="0"/>
              <a:t>k</a:t>
            </a:r>
            <a:r>
              <a:rPr lang="en-US" dirty="0" smtClean="0"/>
              <a:t> ~ 1.4</a:t>
            </a:r>
          </a:p>
          <a:p>
            <a:endParaRPr lang="en-US" dirty="0" smtClean="0"/>
          </a:p>
          <a:p>
            <a:r>
              <a:rPr lang="en-US" dirty="0" smtClean="0"/>
              <a:t>See table B3 and B4 in text</a:t>
            </a:r>
            <a:endParaRPr lang="en-US" dirty="0"/>
          </a:p>
        </p:txBody>
      </p:sp>
    </p:spTree>
  </p:cSld>
  <p:clrMapOvr>
    <a:masterClrMapping/>
  </p:clrMapOvr>
  <p:transition xmlns:p14="http://schemas.microsoft.com/office/powerpoint/2010/mai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Sound</a:t>
            </a:r>
            <a:endParaRPr lang="en-US" dirty="0"/>
          </a:p>
        </p:txBody>
      </p:sp>
      <p:sp>
        <p:nvSpPr>
          <p:cNvPr id="3" name="Content Placeholder 2"/>
          <p:cNvSpPr>
            <a:spLocks noGrp="1"/>
          </p:cNvSpPr>
          <p:nvPr>
            <p:ph sz="half" idx="1"/>
          </p:nvPr>
        </p:nvSpPr>
        <p:spPr/>
        <p:txBody>
          <a:bodyPr/>
          <a:lstStyle/>
          <a:p>
            <a:r>
              <a:rPr lang="en-US" dirty="0" smtClean="0"/>
              <a:t>What is the speed of sound?</a:t>
            </a:r>
          </a:p>
          <a:p>
            <a:endParaRPr lang="en-US" dirty="0" smtClean="0"/>
          </a:p>
          <a:p>
            <a:endParaRPr lang="en-US" dirty="0" smtClean="0"/>
          </a:p>
          <a:p>
            <a:r>
              <a:rPr lang="en-US" dirty="0" smtClean="0">
                <a:hlinkClick r:id="rId2"/>
              </a:rPr>
              <a:t>http://www.youtube.com/watch?v=QX04ySm4TTk</a:t>
            </a:r>
            <a:r>
              <a:rPr lang="en-US" dirty="0" smtClean="0"/>
              <a:t> </a:t>
            </a:r>
          </a:p>
          <a:p>
            <a:endParaRPr lang="en-US" dirty="0" smtClean="0"/>
          </a:p>
          <a:p>
            <a:endParaRPr lang="en-US" dirty="0"/>
          </a:p>
        </p:txBody>
      </p:sp>
      <p:pic>
        <p:nvPicPr>
          <p:cNvPr id="5" name="Content Placeholder 4" descr="images.jpg"/>
          <p:cNvPicPr>
            <a:picLocks noGrp="1" noChangeAspect="1"/>
          </p:cNvPicPr>
          <p:nvPr>
            <p:ph sz="half" idx="2"/>
          </p:nvPr>
        </p:nvPicPr>
        <p:blipFill>
          <a:blip r:embed="rId3"/>
          <a:srcRect t="-12933" b="-12933"/>
          <a:stretch>
            <a:fillRect/>
          </a:stretch>
        </p:blipFill>
        <p:spPr>
          <a:xfrm>
            <a:off x="4257339" y="2770188"/>
            <a:ext cx="4338109" cy="3464765"/>
          </a:xfrm>
        </p:spPr>
      </p:pic>
    </p:spTree>
  </p:cSld>
  <p:clrMapOvr>
    <a:masterClrMapping/>
  </p:clrMapOvr>
  <p:transition xmlns:p14="http://schemas.microsoft.com/office/powerpoint/2010/mai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Fluid?</a:t>
            </a:r>
            <a:endParaRPr lang="en-US" dirty="0"/>
          </a:p>
        </p:txBody>
      </p:sp>
      <p:sp>
        <p:nvSpPr>
          <p:cNvPr id="3" name="Content Placeholder 2"/>
          <p:cNvSpPr>
            <a:spLocks noGrp="1"/>
          </p:cNvSpPr>
          <p:nvPr>
            <p:ph idx="1"/>
          </p:nvPr>
        </p:nvSpPr>
        <p:spPr/>
        <p:txBody>
          <a:bodyPr/>
          <a:lstStyle/>
          <a:p>
            <a:r>
              <a:rPr lang="en-US" dirty="0" smtClean="0"/>
              <a:t>A substance that deforms continuously when acted on by a shearing stress</a:t>
            </a:r>
          </a:p>
          <a:p>
            <a:r>
              <a:rPr lang="en-US" dirty="0" smtClean="0"/>
              <a:t>A solid will deform to a certain point for a given stress</a:t>
            </a:r>
          </a:p>
          <a:p>
            <a:r>
              <a:rPr lang="en-US" dirty="0" smtClean="0"/>
              <a:t>Liquids and Gases are fluids (water, oil, air)</a:t>
            </a:r>
          </a:p>
          <a:p>
            <a:r>
              <a:rPr lang="en-US" dirty="0" smtClean="0"/>
              <a:t>Some substances can act as solids and fluids (e.g. soil standing/ avalanche)</a:t>
            </a:r>
          </a:p>
          <a:p>
            <a:pPr>
              <a:buNone/>
            </a:pPr>
            <a:endParaRPr lang="en-US"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Sound</a:t>
            </a:r>
            <a:endParaRPr lang="en-US" dirty="0"/>
          </a:p>
        </p:txBody>
      </p:sp>
      <p:sp>
        <p:nvSpPr>
          <p:cNvPr id="3" name="Content Placeholder 2"/>
          <p:cNvSpPr>
            <a:spLocks noGrp="1"/>
          </p:cNvSpPr>
          <p:nvPr>
            <p:ph idx="1"/>
          </p:nvPr>
        </p:nvSpPr>
        <p:spPr/>
        <p:txBody>
          <a:bodyPr/>
          <a:lstStyle/>
          <a:p>
            <a:r>
              <a:rPr lang="en-US" dirty="0" smtClean="0"/>
              <a:t>What is the speed of sound?</a:t>
            </a:r>
          </a:p>
          <a:p>
            <a:pPr lvl="1"/>
            <a:r>
              <a:rPr lang="en-US" dirty="0" smtClean="0"/>
              <a:t>A measure of how quickly small disturbances propagate </a:t>
            </a:r>
          </a:p>
          <a:p>
            <a:pPr lvl="1"/>
            <a:endParaRPr lang="en-US" dirty="0"/>
          </a:p>
        </p:txBody>
      </p:sp>
      <p:graphicFrame>
        <p:nvGraphicFramePr>
          <p:cNvPr id="126978" name="Object 2"/>
          <p:cNvGraphicFramePr>
            <a:graphicFrameLocks noChangeAspect="1"/>
          </p:cNvGraphicFramePr>
          <p:nvPr/>
        </p:nvGraphicFramePr>
        <p:xfrm>
          <a:off x="3173413" y="3937000"/>
          <a:ext cx="1549400" cy="639763"/>
        </p:xfrm>
        <a:graphic>
          <a:graphicData uri="http://schemas.openxmlformats.org/presentationml/2006/ole">
            <mc:AlternateContent xmlns:mc="http://schemas.openxmlformats.org/markup-compatibility/2006">
              <mc:Choice xmlns:v="urn:schemas-microsoft-com:vml" Requires="v">
                <p:oleObj spid="_x0000_s126988" name="Equation" r:id="rId3" imgW="1041400" imgH="431800" progId="Equation.3">
                  <p:embed/>
                </p:oleObj>
              </mc:Choice>
              <mc:Fallback>
                <p:oleObj name="Equation" r:id="rId3" imgW="10414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413" y="3937000"/>
                        <a:ext cx="1549400"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Arrow Connector 5"/>
          <p:cNvCxnSpPr/>
          <p:nvPr/>
        </p:nvCxnSpPr>
        <p:spPr>
          <a:xfrm>
            <a:off x="4722813" y="4576763"/>
            <a:ext cx="718858" cy="5128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664158" y="5219404"/>
            <a:ext cx="3134204" cy="923330"/>
          </a:xfrm>
          <a:prstGeom prst="rect">
            <a:avLst/>
          </a:prstGeom>
          <a:noFill/>
        </p:spPr>
        <p:txBody>
          <a:bodyPr wrap="none" rtlCol="0">
            <a:spAutoFit/>
          </a:bodyPr>
          <a:lstStyle/>
          <a:p>
            <a:r>
              <a:rPr lang="en-US" dirty="0" smtClean="0"/>
              <a:t>What does this mean for speed </a:t>
            </a:r>
          </a:p>
          <a:p>
            <a:r>
              <a:rPr lang="en-US" dirty="0" smtClean="0"/>
              <a:t>of sound in a liquid relative to a</a:t>
            </a:r>
          </a:p>
          <a:p>
            <a:r>
              <a:rPr lang="en-US" dirty="0" smtClean="0"/>
              <a:t>gas? </a:t>
            </a:r>
            <a:endParaRPr lang="en-US" dirty="0"/>
          </a:p>
        </p:txBody>
      </p:sp>
    </p:spTree>
  </p:cSld>
  <p:clrMapOvr>
    <a:masterClrMapping/>
  </p:clrMapOvr>
  <p:transition xmlns:p14="http://schemas.microsoft.com/office/powerpoint/2010/mai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Sample Problem – Speed of Sound</a:t>
            </a:r>
            <a:br>
              <a:rPr lang="en-US" dirty="0" smtClean="0"/>
            </a:br>
            <a:r>
              <a:rPr lang="en-US" dirty="0" smtClean="0"/>
              <a:t> in Water vs. Air</a:t>
            </a:r>
            <a:endParaRPr lang="en-US" dirty="0"/>
          </a:p>
        </p:txBody>
      </p:sp>
      <p:sp>
        <p:nvSpPr>
          <p:cNvPr id="3" name="Content Placeholder 2"/>
          <p:cNvSpPr>
            <a:spLocks noGrp="1"/>
          </p:cNvSpPr>
          <p:nvPr>
            <p:ph idx="1"/>
          </p:nvPr>
        </p:nvSpPr>
        <p:spPr/>
        <p:txBody>
          <a:bodyPr/>
          <a:lstStyle/>
          <a:p>
            <a:r>
              <a:rPr lang="en-US" dirty="0" smtClean="0"/>
              <a:t>Which do you think is greater?</a:t>
            </a:r>
          </a:p>
          <a:p>
            <a:r>
              <a:rPr lang="en-US" dirty="0" smtClean="0"/>
              <a:t>Calculate them…..</a:t>
            </a:r>
            <a:endParaRPr lang="en-US" dirty="0"/>
          </a:p>
        </p:txBody>
      </p:sp>
    </p:spTree>
  </p:cSld>
  <p:clrMapOvr>
    <a:masterClrMapping/>
  </p:clrMapOvr>
  <p:transition xmlns:p14="http://schemas.microsoft.com/office/powerpoint/2010/mai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Tension</a:t>
            </a:r>
            <a:endParaRPr lang="en-US" dirty="0"/>
          </a:p>
        </p:txBody>
      </p:sp>
      <p:sp>
        <p:nvSpPr>
          <p:cNvPr id="3" name="Content Placeholder 2"/>
          <p:cNvSpPr>
            <a:spLocks noGrp="1"/>
          </p:cNvSpPr>
          <p:nvPr>
            <p:ph idx="1"/>
          </p:nvPr>
        </p:nvSpPr>
        <p:spPr/>
        <p:txBody>
          <a:bodyPr/>
          <a:lstStyle/>
          <a:p>
            <a:r>
              <a:rPr lang="en-US" dirty="0" smtClean="0"/>
              <a:t>Surface tension is a property of fluid that is important at interfaces between different fluids. The different molecular dynamics on each side of the interface lead to surface tension </a:t>
            </a:r>
          </a:p>
          <a:p>
            <a:r>
              <a:rPr lang="en-US" dirty="0" smtClean="0"/>
              <a:t>How insects walk on water; how droplets form in a specific shape</a:t>
            </a:r>
          </a:p>
          <a:p>
            <a:r>
              <a:rPr lang="en-US" dirty="0" smtClean="0"/>
              <a:t>Sensitive to changes in chemical composition (i.e. you can change surface tension easily by dissolving a solute in a fluid) </a:t>
            </a:r>
          </a:p>
          <a:p>
            <a:r>
              <a:rPr lang="en-US" dirty="0" smtClean="0"/>
              <a:t>For a capillary rise</a:t>
            </a:r>
          </a:p>
          <a:p>
            <a:endParaRPr lang="en-US" dirty="0"/>
          </a:p>
        </p:txBody>
      </p:sp>
      <p:graphicFrame>
        <p:nvGraphicFramePr>
          <p:cNvPr id="129026" name="Object 2"/>
          <p:cNvGraphicFramePr>
            <a:graphicFrameLocks noChangeAspect="1"/>
          </p:cNvGraphicFramePr>
          <p:nvPr/>
        </p:nvGraphicFramePr>
        <p:xfrm>
          <a:off x="2805714" y="5412967"/>
          <a:ext cx="2181711" cy="332451"/>
        </p:xfrm>
        <a:graphic>
          <a:graphicData uri="http://schemas.openxmlformats.org/presentationml/2006/ole">
            <mc:AlternateContent xmlns:mc="http://schemas.openxmlformats.org/markup-compatibility/2006">
              <mc:Choice xmlns:v="urn:schemas-microsoft-com:vml" Requires="v">
                <p:oleObj spid="_x0000_s129036" name="Equation" r:id="rId4" imgW="1333500" imgH="203200" progId="Equation.3">
                  <p:embed/>
                </p:oleObj>
              </mc:Choice>
              <mc:Fallback>
                <p:oleObj name="Equation" r:id="rId4" imgW="1333500" imgH="203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5714" y="5412967"/>
                        <a:ext cx="2181711" cy="332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066130"/>
            <a:ext cx="8308975" cy="1143000"/>
          </a:xfrm>
        </p:spPr>
        <p:txBody>
          <a:bodyPr/>
          <a:lstStyle/>
          <a:p>
            <a:r>
              <a:rPr lang="en-US" dirty="0" smtClean="0"/>
              <a:t>Capillary Rise</a:t>
            </a:r>
            <a:endParaRPr lang="en-US" dirty="0"/>
          </a:p>
        </p:txBody>
      </p:sp>
      <p:pic>
        <p:nvPicPr>
          <p:cNvPr id="4" name="Content Placeholder 3" descr="Screen shot 2011-01-18 at 1.00.16 PM.png"/>
          <p:cNvPicPr>
            <a:picLocks noGrp="1" noChangeAspect="1"/>
          </p:cNvPicPr>
          <p:nvPr>
            <p:ph idx="1"/>
          </p:nvPr>
        </p:nvPicPr>
        <p:blipFill>
          <a:blip r:embed="rId2"/>
          <a:srcRect l="-53428" r="-53428"/>
          <a:stretch>
            <a:fillRect/>
          </a:stretch>
        </p:blipFill>
        <p:spPr>
          <a:xfrm>
            <a:off x="-439531" y="2617897"/>
            <a:ext cx="9583531" cy="3810557"/>
          </a:xfrm>
        </p:spPr>
      </p:pic>
    </p:spTree>
  </p:cSld>
  <p:clrMapOvr>
    <a:masterClrMapping/>
  </p:clrMapOvr>
  <p:transition xmlns:p14="http://schemas.microsoft.com/office/powerpoint/2010/mai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Question – Walking on Water…</a:t>
            </a:r>
            <a:endParaRPr lang="en-US" dirty="0"/>
          </a:p>
        </p:txBody>
      </p:sp>
      <p:sp>
        <p:nvSpPr>
          <p:cNvPr id="3" name="Content Placeholder 2"/>
          <p:cNvSpPr>
            <a:spLocks noGrp="1"/>
          </p:cNvSpPr>
          <p:nvPr>
            <p:ph idx="1"/>
          </p:nvPr>
        </p:nvSpPr>
        <p:spPr/>
        <p:txBody>
          <a:bodyPr/>
          <a:lstStyle/>
          <a:p>
            <a:r>
              <a:rPr lang="en-US" dirty="0" smtClean="0"/>
              <a:t>A water strider is supported on the surface of a pond by surface tension acting along the interface between the water and the bugs’ legs. Determine the minimum length of the interface needed to support </a:t>
            </a:r>
            <a:r>
              <a:rPr lang="en-US" dirty="0" err="1" smtClean="0"/>
              <a:t>tge</a:t>
            </a:r>
            <a:r>
              <a:rPr lang="en-US" dirty="0" smtClean="0"/>
              <a:t> bug</a:t>
            </a:r>
          </a:p>
          <a:p>
            <a:r>
              <a:rPr lang="en-US" dirty="0" smtClean="0"/>
              <a:t>Assume the bug weighs 10</a:t>
            </a:r>
            <a:r>
              <a:rPr lang="en-US" baseline="30000" dirty="0" smtClean="0"/>
              <a:t>-4</a:t>
            </a:r>
            <a:r>
              <a:rPr lang="en-US" dirty="0" smtClean="0"/>
              <a:t> N and that surface tension acts only vertically upwards</a:t>
            </a:r>
          </a:p>
          <a:p>
            <a:r>
              <a:rPr lang="en-US" dirty="0" smtClean="0"/>
              <a:t>Repeat the calculation for an average human weighing 750N</a:t>
            </a:r>
            <a:endParaRPr lang="en-US" dirty="0"/>
          </a:p>
        </p:txBody>
      </p:sp>
      <p:pic>
        <p:nvPicPr>
          <p:cNvPr id="4" name="Picture 3" descr="Screen shot 2011-01-19 at 11.42.47 AM.png"/>
          <p:cNvPicPr>
            <a:picLocks noChangeAspect="1"/>
          </p:cNvPicPr>
          <p:nvPr/>
        </p:nvPicPr>
        <p:blipFill>
          <a:blip r:embed="rId2"/>
          <a:stretch>
            <a:fillRect/>
          </a:stretch>
        </p:blipFill>
        <p:spPr>
          <a:xfrm>
            <a:off x="2900413" y="5232856"/>
            <a:ext cx="2595824" cy="1197864"/>
          </a:xfrm>
          <a:prstGeom prst="rect">
            <a:avLst/>
          </a:prstGeom>
        </p:spPr>
      </p:pic>
    </p:spTree>
  </p:cSld>
  <p:clrMapOvr>
    <a:masterClrMapping/>
  </p:clrMapOvr>
  <p:transition xmlns:p14="http://schemas.microsoft.com/office/powerpoint/2010/mai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Equations</a:t>
            </a:r>
            <a:endParaRPr lang="en-US" dirty="0"/>
          </a:p>
        </p:txBody>
      </p:sp>
      <p:sp>
        <p:nvSpPr>
          <p:cNvPr id="3" name="Content Placeholder 2"/>
          <p:cNvSpPr>
            <a:spLocks noGrp="1"/>
          </p:cNvSpPr>
          <p:nvPr>
            <p:ph idx="1"/>
          </p:nvPr>
        </p:nvSpPr>
        <p:spPr/>
        <p:txBody>
          <a:bodyPr/>
          <a:lstStyle/>
          <a:p>
            <a:r>
              <a:rPr lang="en-US" dirty="0" smtClean="0"/>
              <a:t>Specific Weight   			</a:t>
            </a:r>
            <a:r>
              <a:rPr lang="en-US" dirty="0" err="1" smtClean="0">
                <a:latin typeface="Symbol" charset="2"/>
                <a:cs typeface="Symbol" charset="2"/>
              </a:rPr>
              <a:t>g</a:t>
            </a:r>
            <a:r>
              <a:rPr lang="en-US" dirty="0" smtClean="0">
                <a:latin typeface="Symbol" charset="2"/>
                <a:cs typeface="Symbol" charset="2"/>
              </a:rPr>
              <a:t>=</a:t>
            </a:r>
            <a:r>
              <a:rPr lang="en-US" dirty="0" err="1" smtClean="0">
                <a:latin typeface="Symbol" charset="2"/>
                <a:cs typeface="Symbol" charset="2"/>
              </a:rPr>
              <a:t>r</a:t>
            </a:r>
            <a:r>
              <a:rPr lang="en-US" dirty="0" err="1" smtClean="0"/>
              <a:t>g</a:t>
            </a:r>
            <a:endParaRPr lang="en-US" dirty="0" smtClean="0"/>
          </a:p>
          <a:p>
            <a:r>
              <a:rPr lang="en-US" dirty="0" smtClean="0"/>
              <a:t>Ideal Gas Law				</a:t>
            </a:r>
            <a:r>
              <a:rPr lang="en-US" dirty="0" err="1" smtClean="0"/>
              <a:t>p</a:t>
            </a:r>
            <a:r>
              <a:rPr lang="en-US" dirty="0" smtClean="0"/>
              <a:t>=</a:t>
            </a:r>
            <a:r>
              <a:rPr lang="en-US" dirty="0" err="1" smtClean="0">
                <a:latin typeface="Symbol" charset="2"/>
                <a:cs typeface="Symbol" charset="2"/>
              </a:rPr>
              <a:t>r</a:t>
            </a:r>
            <a:r>
              <a:rPr lang="en-US" dirty="0" err="1" smtClean="0"/>
              <a:t>RT</a:t>
            </a:r>
            <a:endParaRPr lang="en-US" dirty="0" smtClean="0"/>
          </a:p>
          <a:p>
            <a:r>
              <a:rPr lang="en-US" dirty="0" smtClean="0"/>
              <a:t>Newtonian Fluid Shear Stress		</a:t>
            </a:r>
            <a:r>
              <a:rPr lang="en-US" dirty="0" err="1" smtClean="0">
                <a:latin typeface="Symbol" charset="2"/>
                <a:cs typeface="Symbol" charset="2"/>
              </a:rPr>
              <a:t>t</a:t>
            </a:r>
            <a:r>
              <a:rPr lang="en-US" dirty="0" smtClean="0">
                <a:latin typeface="Symbol" charset="2"/>
                <a:cs typeface="Symbol" charset="2"/>
              </a:rPr>
              <a:t>=</a:t>
            </a:r>
            <a:r>
              <a:rPr lang="en-US" dirty="0" err="1" smtClean="0">
                <a:latin typeface="Symbol" charset="2"/>
                <a:cs typeface="Symbol" charset="2"/>
              </a:rPr>
              <a:t>m</a:t>
            </a:r>
            <a:r>
              <a:rPr lang="en-US" dirty="0" smtClean="0"/>
              <a:t> du/</a:t>
            </a:r>
            <a:r>
              <a:rPr lang="en-US" dirty="0" err="1" smtClean="0"/>
              <a:t>dy</a:t>
            </a:r>
            <a:endParaRPr lang="en-US" dirty="0" smtClean="0"/>
          </a:p>
          <a:p>
            <a:r>
              <a:rPr lang="en-US" dirty="0" smtClean="0"/>
              <a:t>Bulk Modulus				</a:t>
            </a:r>
          </a:p>
          <a:p>
            <a:r>
              <a:rPr lang="en-US" dirty="0" smtClean="0"/>
              <a:t>Speed of Sound		</a:t>
            </a:r>
          </a:p>
          <a:p>
            <a:r>
              <a:rPr lang="en-US" dirty="0" smtClean="0"/>
              <a:t>Capillary Rise in a Tube			</a:t>
            </a:r>
            <a:endParaRPr lang="en-US" dirty="0"/>
          </a:p>
        </p:txBody>
      </p:sp>
      <p:graphicFrame>
        <p:nvGraphicFramePr>
          <p:cNvPr id="132098" name="Object 2"/>
          <p:cNvGraphicFramePr>
            <a:graphicFrameLocks noChangeAspect="1"/>
          </p:cNvGraphicFramePr>
          <p:nvPr/>
        </p:nvGraphicFramePr>
        <p:xfrm>
          <a:off x="4987925" y="5653492"/>
          <a:ext cx="2182812" cy="331788"/>
        </p:xfrm>
        <a:graphic>
          <a:graphicData uri="http://schemas.openxmlformats.org/presentationml/2006/ole">
            <mc:AlternateContent xmlns:mc="http://schemas.openxmlformats.org/markup-compatibility/2006">
              <mc:Choice xmlns:v="urn:schemas-microsoft-com:vml" Requires="v">
                <p:oleObj spid="_x0000_s132124" name="Equation" r:id="rId3" imgW="1333500" imgH="203200" progId="Equation.3">
                  <p:embed/>
                </p:oleObj>
              </mc:Choice>
              <mc:Fallback>
                <p:oleObj name="Equation" r:id="rId3" imgW="13335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925" y="5653492"/>
                        <a:ext cx="2182812" cy="33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2099" name="Object 3"/>
          <p:cNvGraphicFramePr>
            <a:graphicFrameLocks noChangeAspect="1"/>
          </p:cNvGraphicFramePr>
          <p:nvPr/>
        </p:nvGraphicFramePr>
        <p:xfrm>
          <a:off x="5078499" y="4939506"/>
          <a:ext cx="1549400" cy="639763"/>
        </p:xfrm>
        <a:graphic>
          <a:graphicData uri="http://schemas.openxmlformats.org/presentationml/2006/ole">
            <mc:AlternateContent xmlns:mc="http://schemas.openxmlformats.org/markup-compatibility/2006">
              <mc:Choice xmlns:v="urn:schemas-microsoft-com:vml" Requires="v">
                <p:oleObj spid="_x0000_s132125" name="Equation" r:id="rId5" imgW="1041400" imgH="431800" progId="Equation.3">
                  <p:embed/>
                </p:oleObj>
              </mc:Choice>
              <mc:Fallback>
                <p:oleObj name="Equation" r:id="rId5" imgW="1041400" imgH="431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8499" y="4939506"/>
                        <a:ext cx="1549400"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2100" name="Object 4"/>
          <p:cNvGraphicFramePr>
            <a:graphicFrameLocks noChangeAspect="1"/>
          </p:cNvGraphicFramePr>
          <p:nvPr/>
        </p:nvGraphicFramePr>
        <p:xfrm>
          <a:off x="4987925" y="4374356"/>
          <a:ext cx="1968500" cy="565150"/>
        </p:xfrm>
        <a:graphic>
          <a:graphicData uri="http://schemas.openxmlformats.org/presentationml/2006/ole">
            <mc:AlternateContent xmlns:mc="http://schemas.openxmlformats.org/markup-compatibility/2006">
              <mc:Choice xmlns:v="urn:schemas-microsoft-com:vml" Requires="v">
                <p:oleObj spid="_x0000_s132126" name="Equation" r:id="rId7" imgW="1320800" imgH="381000" progId="Equation.3">
                  <p:embed/>
                </p:oleObj>
              </mc:Choice>
              <mc:Fallback>
                <p:oleObj name="Equation" r:id="rId7" imgW="1320800" imgH="3810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7925" y="4374356"/>
                        <a:ext cx="1968500"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for a fluid/solid ?</a:t>
            </a:r>
            <a:endParaRPr lang="en-US" dirty="0"/>
          </a:p>
        </p:txBody>
      </p:sp>
      <p:pic>
        <p:nvPicPr>
          <p:cNvPr id="4" name="Picture 3"/>
          <p:cNvPicPr>
            <a:picLocks noChangeAspect="1"/>
          </p:cNvPicPr>
          <p:nvPr/>
        </p:nvPicPr>
        <p:blipFill>
          <a:blip r:embed="rId2"/>
          <a:stretch>
            <a:fillRect/>
          </a:stretch>
        </p:blipFill>
        <p:spPr>
          <a:xfrm>
            <a:off x="531375" y="3065362"/>
            <a:ext cx="3924300" cy="2933700"/>
          </a:xfrm>
          <a:prstGeom prst="rect">
            <a:avLst/>
          </a:prstGeom>
        </p:spPr>
      </p:pic>
      <p:pic>
        <p:nvPicPr>
          <p:cNvPr id="3" name="Picture 2"/>
          <p:cNvPicPr>
            <a:picLocks noChangeAspect="1"/>
          </p:cNvPicPr>
          <p:nvPr/>
        </p:nvPicPr>
        <p:blipFill>
          <a:blip r:embed="rId3"/>
          <a:stretch>
            <a:fillRect/>
          </a:stretch>
        </p:blipFill>
        <p:spPr>
          <a:xfrm>
            <a:off x="4944610" y="3157283"/>
            <a:ext cx="3513782" cy="2635337"/>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Units and Dimensions Important in Fluids</a:t>
            </a:r>
            <a:endParaRPr lang="en-US" dirty="0"/>
          </a:p>
        </p:txBody>
      </p:sp>
      <p:sp>
        <p:nvSpPr>
          <p:cNvPr id="3" name="Content Placeholder 2"/>
          <p:cNvSpPr>
            <a:spLocks noGrp="1"/>
          </p:cNvSpPr>
          <p:nvPr>
            <p:ph idx="1"/>
          </p:nvPr>
        </p:nvSpPr>
        <p:spPr/>
        <p:txBody>
          <a:bodyPr/>
          <a:lstStyle/>
          <a:p>
            <a:r>
              <a:rPr lang="en-US" dirty="0" smtClean="0"/>
              <a:t>Primary Dimensions</a:t>
            </a:r>
          </a:p>
          <a:p>
            <a:pPr lvl="2"/>
            <a:r>
              <a:rPr lang="en-US" dirty="0" smtClean="0"/>
              <a:t>Length (L)</a:t>
            </a:r>
          </a:p>
          <a:p>
            <a:pPr lvl="2"/>
            <a:r>
              <a:rPr lang="en-US" dirty="0" smtClean="0"/>
              <a:t>Time (T)</a:t>
            </a:r>
          </a:p>
          <a:p>
            <a:pPr lvl="2"/>
            <a:r>
              <a:rPr lang="en-US" dirty="0" smtClean="0"/>
              <a:t>Mass (M)</a:t>
            </a:r>
          </a:p>
          <a:p>
            <a:pPr lvl="2"/>
            <a:r>
              <a:rPr lang="en-US" dirty="0" smtClean="0"/>
              <a:t>Temperature (</a:t>
            </a:r>
            <a:r>
              <a:rPr lang="en-US" dirty="0" smtClean="0">
                <a:latin typeface="Symbol" charset="2"/>
                <a:cs typeface="Symbol" charset="2"/>
              </a:rPr>
              <a:t>Q</a:t>
            </a:r>
            <a:r>
              <a:rPr lang="en-US" dirty="0" smtClean="0"/>
              <a:t>)</a:t>
            </a:r>
          </a:p>
          <a:p>
            <a:r>
              <a:rPr lang="en-US" dirty="0" smtClean="0"/>
              <a:t>For any relationship A=B</a:t>
            </a:r>
          </a:p>
          <a:p>
            <a:pPr lvl="2"/>
            <a:r>
              <a:rPr lang="en-US" dirty="0" smtClean="0"/>
              <a:t>Units (A)=Units (B)		Dimensional Homogeneity</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of Units</a:t>
            </a:r>
            <a:endParaRPr lang="en-US" dirty="0"/>
          </a:p>
        </p:txBody>
      </p:sp>
      <p:sp>
        <p:nvSpPr>
          <p:cNvPr id="3" name="Content Placeholder 2"/>
          <p:cNvSpPr>
            <a:spLocks noGrp="1"/>
          </p:cNvSpPr>
          <p:nvPr>
            <p:ph idx="1"/>
          </p:nvPr>
        </p:nvSpPr>
        <p:spPr/>
        <p:txBody>
          <a:bodyPr/>
          <a:lstStyle/>
          <a:p>
            <a:pPr>
              <a:buNone/>
            </a:pPr>
            <a:r>
              <a:rPr lang="en-US" dirty="0" smtClean="0"/>
              <a:t>British				SI (</a:t>
            </a:r>
            <a:r>
              <a:rPr lang="en-US" dirty="0" err="1" smtClean="0"/>
              <a:t>Systeme</a:t>
            </a:r>
            <a:r>
              <a:rPr lang="en-US" dirty="0" smtClean="0"/>
              <a:t> International)</a:t>
            </a:r>
          </a:p>
          <a:p>
            <a:pPr>
              <a:buNone/>
            </a:pPr>
            <a:r>
              <a:rPr lang="en-US" dirty="0" smtClean="0"/>
              <a:t>  Foot (ft)			Meter (</a:t>
            </a:r>
            <a:r>
              <a:rPr lang="en-US" dirty="0" err="1" smtClean="0"/>
              <a:t>m</a:t>
            </a:r>
            <a:r>
              <a:rPr lang="en-US" dirty="0" smtClean="0"/>
              <a:t>)</a:t>
            </a:r>
          </a:p>
          <a:p>
            <a:pPr>
              <a:buNone/>
            </a:pPr>
            <a:r>
              <a:rPr lang="en-US" dirty="0" smtClean="0"/>
              <a:t>Second (</a:t>
            </a:r>
            <a:r>
              <a:rPr lang="en-US" dirty="0" err="1" smtClean="0"/>
              <a:t>s</a:t>
            </a:r>
            <a:r>
              <a:rPr lang="en-US" dirty="0" smtClean="0"/>
              <a:t>)			Second (</a:t>
            </a:r>
            <a:r>
              <a:rPr lang="en-US" dirty="0" err="1" smtClean="0"/>
              <a:t>s</a:t>
            </a:r>
            <a:r>
              <a:rPr lang="en-US" dirty="0" smtClean="0"/>
              <a:t>)</a:t>
            </a:r>
          </a:p>
          <a:p>
            <a:pPr>
              <a:buNone/>
            </a:pPr>
            <a:r>
              <a:rPr lang="en-US" dirty="0" smtClean="0"/>
              <a:t>Pound (lb)			Kilogram (kg)</a:t>
            </a:r>
          </a:p>
          <a:p>
            <a:pPr>
              <a:buNone/>
            </a:pPr>
            <a:r>
              <a:rPr lang="en-US" dirty="0" smtClean="0"/>
              <a:t>Degree </a:t>
            </a:r>
            <a:r>
              <a:rPr lang="en-US" dirty="0" err="1" smtClean="0"/>
              <a:t>Rankine</a:t>
            </a:r>
            <a:r>
              <a:rPr lang="en-US" dirty="0" smtClean="0"/>
              <a:t> (</a:t>
            </a:r>
            <a:r>
              <a:rPr lang="en-US" baseline="30000" dirty="0" err="1" smtClean="0"/>
              <a:t>o</a:t>
            </a:r>
            <a:r>
              <a:rPr lang="en-US" dirty="0" err="1" smtClean="0"/>
              <a:t>R</a:t>
            </a:r>
            <a:r>
              <a:rPr lang="en-US" dirty="0" smtClean="0"/>
              <a:t>)		Degree Kelvin (</a:t>
            </a:r>
            <a:r>
              <a:rPr lang="en-US" baseline="30000" dirty="0" err="1" smtClean="0"/>
              <a:t>o</a:t>
            </a:r>
            <a:r>
              <a:rPr lang="en-US" dirty="0" err="1" smtClean="0"/>
              <a:t>K</a:t>
            </a:r>
            <a:r>
              <a:rPr lang="en-US" dirty="0" smtClean="0"/>
              <a:t>)</a:t>
            </a:r>
            <a:br>
              <a:rPr lang="en-US" dirty="0" smtClean="0"/>
            </a:br>
            <a:r>
              <a:rPr lang="en-US" dirty="0" smtClean="0"/>
              <a:t>related to Fahrenheit		  related to Celsius</a:t>
            </a:r>
            <a:br>
              <a:rPr lang="en-US" dirty="0" smtClean="0"/>
            </a:br>
            <a:r>
              <a:rPr lang="en-US" dirty="0" smtClean="0"/>
              <a:t>(</a:t>
            </a:r>
            <a:r>
              <a:rPr lang="en-US" baseline="30000" dirty="0" smtClean="0"/>
              <a:t>o</a:t>
            </a:r>
            <a:r>
              <a:rPr lang="en-US" dirty="0" smtClean="0"/>
              <a:t>F+459.67)			  (</a:t>
            </a:r>
            <a:r>
              <a:rPr lang="en-US" baseline="30000" dirty="0" smtClean="0"/>
              <a:t>o</a:t>
            </a:r>
            <a:r>
              <a:rPr lang="en-US" dirty="0" smtClean="0"/>
              <a:t>C+273.15)</a:t>
            </a:r>
          </a:p>
          <a:p>
            <a:pPr>
              <a:buNone/>
            </a:pPr>
            <a:endParaRPr lang="en-US" dirty="0" smtClean="0"/>
          </a:p>
          <a:p>
            <a:pPr>
              <a:buNone/>
            </a:pP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Units so Important</a:t>
            </a:r>
            <a:endParaRPr lang="en-US" dirty="0"/>
          </a:p>
        </p:txBody>
      </p:sp>
      <p:pic>
        <p:nvPicPr>
          <p:cNvPr id="4" name="Content Placeholder 3" descr="Screen shot 2011-01-18 at 1.11.25 PM.png"/>
          <p:cNvPicPr>
            <a:picLocks noGrp="1" noChangeAspect="1"/>
          </p:cNvPicPr>
          <p:nvPr>
            <p:ph idx="1"/>
          </p:nvPr>
        </p:nvPicPr>
        <p:blipFill>
          <a:blip r:embed="rId2"/>
          <a:srcRect t="-10241" b="-10241"/>
          <a:stretch>
            <a:fillRect/>
          </a:stretch>
        </p:blipFill>
        <p:spPr>
          <a:xfrm>
            <a:off x="415926" y="2756647"/>
            <a:ext cx="5308864" cy="2230990"/>
          </a:xfrm>
        </p:spPr>
      </p:pic>
      <p:pic>
        <p:nvPicPr>
          <p:cNvPr id="5" name="Picture 4"/>
          <p:cNvPicPr>
            <a:picLocks noChangeAspect="1"/>
          </p:cNvPicPr>
          <p:nvPr/>
        </p:nvPicPr>
        <p:blipFill>
          <a:blip r:embed="rId3"/>
          <a:stretch>
            <a:fillRect/>
          </a:stretch>
        </p:blipFill>
        <p:spPr>
          <a:xfrm>
            <a:off x="6448379" y="3101167"/>
            <a:ext cx="1983329" cy="2980412"/>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 1 – Unit Homogeneity</a:t>
            </a:r>
            <a:endParaRPr lang="en-US" dirty="0"/>
          </a:p>
        </p:txBody>
      </p:sp>
      <p:sp>
        <p:nvSpPr>
          <p:cNvPr id="3" name="Content Placeholder 2"/>
          <p:cNvSpPr>
            <a:spLocks noGrp="1"/>
          </p:cNvSpPr>
          <p:nvPr>
            <p:ph idx="1"/>
          </p:nvPr>
        </p:nvSpPr>
        <p:spPr/>
        <p:txBody>
          <a:bodyPr/>
          <a:lstStyle/>
          <a:p>
            <a:r>
              <a:rPr lang="en-US" dirty="0" smtClean="0"/>
              <a:t>Consider the formula</a:t>
            </a:r>
          </a:p>
          <a:p>
            <a:endParaRPr lang="en-US" dirty="0" smtClean="0"/>
          </a:p>
          <a:p>
            <a:r>
              <a:rPr lang="en-US" dirty="0" smtClean="0"/>
              <a:t>F – force, </a:t>
            </a:r>
            <a:r>
              <a:rPr lang="en-US" dirty="0" err="1" smtClean="0"/>
              <a:t>v</a:t>
            </a:r>
            <a:r>
              <a:rPr lang="en-US" dirty="0" smtClean="0"/>
              <a:t> – velocity, </a:t>
            </a:r>
            <a:r>
              <a:rPr lang="en-US" dirty="0" err="1" smtClean="0"/>
              <a:t>t</a:t>
            </a:r>
            <a:r>
              <a:rPr lang="en-US" dirty="0" smtClean="0"/>
              <a:t> – time, </a:t>
            </a:r>
            <a:r>
              <a:rPr lang="en-US" dirty="0" err="1" smtClean="0"/>
              <a:t>l</a:t>
            </a:r>
            <a:r>
              <a:rPr lang="en-US" dirty="0" smtClean="0"/>
              <a:t> – length</a:t>
            </a:r>
          </a:p>
          <a:p>
            <a:endParaRPr lang="en-US" dirty="0" smtClean="0"/>
          </a:p>
          <a:p>
            <a:r>
              <a:rPr lang="en-US" dirty="0" smtClean="0"/>
              <a:t>What are the unites of the </a:t>
            </a:r>
            <a:r>
              <a:rPr lang="en-US" i="1" dirty="0" smtClean="0"/>
              <a:t>K</a:t>
            </a:r>
            <a:r>
              <a:rPr lang="en-US" i="1" baseline="-25000" dirty="0" smtClean="0"/>
              <a:t>a,</a:t>
            </a:r>
            <a:r>
              <a:rPr lang="en-US" i="1" dirty="0" smtClean="0"/>
              <a:t> K</a:t>
            </a:r>
            <a:r>
              <a:rPr lang="en-US" i="1" baseline="-25000" dirty="0" smtClean="0"/>
              <a:t>b</a:t>
            </a:r>
            <a:r>
              <a:rPr lang="en-US" i="1" dirty="0" smtClean="0"/>
              <a:t> </a:t>
            </a:r>
            <a:r>
              <a:rPr lang="en-US" dirty="0" smtClean="0"/>
              <a:t>and </a:t>
            </a:r>
            <a:r>
              <a:rPr lang="en-US" i="1" dirty="0" err="1" smtClean="0"/>
              <a:t>K</a:t>
            </a:r>
            <a:r>
              <a:rPr lang="en-US" i="1" baseline="-25000" dirty="0" err="1" smtClean="0"/>
              <a:t>c</a:t>
            </a:r>
            <a:r>
              <a:rPr lang="en-US" dirty="0" smtClean="0"/>
              <a:t> terms?</a:t>
            </a:r>
            <a:endParaRPr lang="en-US" dirty="0"/>
          </a:p>
        </p:txBody>
      </p:sp>
      <p:graphicFrame>
        <p:nvGraphicFramePr>
          <p:cNvPr id="4" name="Object 3"/>
          <p:cNvGraphicFramePr>
            <a:graphicFrameLocks noChangeAspect="1"/>
          </p:cNvGraphicFramePr>
          <p:nvPr/>
        </p:nvGraphicFramePr>
        <p:xfrm>
          <a:off x="2942735" y="3327399"/>
          <a:ext cx="3266136" cy="408267"/>
        </p:xfrm>
        <a:graphic>
          <a:graphicData uri="http://schemas.openxmlformats.org/presentationml/2006/ole">
            <mc:AlternateContent xmlns:mc="http://schemas.openxmlformats.org/markup-compatibility/2006">
              <mc:Choice xmlns:v="urn:schemas-microsoft-com:vml" Requires="v">
                <p:oleObj spid="_x0000_s30732" name="Equation" r:id="rId3" imgW="1625600" imgH="203200" progId="Equation.3">
                  <p:embed/>
                </p:oleObj>
              </mc:Choice>
              <mc:Fallback>
                <p:oleObj name="Equation" r:id="rId3" imgW="16256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2735" y="3327399"/>
                        <a:ext cx="3266136" cy="4082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 Mass and Weight</a:t>
            </a:r>
            <a:endParaRPr lang="en-US" dirty="0"/>
          </a:p>
        </p:txBody>
      </p:sp>
      <p:sp>
        <p:nvSpPr>
          <p:cNvPr id="3" name="Content Placeholder 2"/>
          <p:cNvSpPr>
            <a:spLocks noGrp="1"/>
          </p:cNvSpPr>
          <p:nvPr>
            <p:ph idx="1"/>
          </p:nvPr>
        </p:nvSpPr>
        <p:spPr/>
        <p:txBody>
          <a:bodyPr/>
          <a:lstStyle/>
          <a:p>
            <a:r>
              <a:rPr lang="en-US" dirty="0" smtClean="0"/>
              <a:t>Density </a:t>
            </a:r>
            <a:r>
              <a:rPr lang="en-US" dirty="0" err="1" smtClean="0">
                <a:latin typeface="Symbol" charset="2"/>
                <a:cs typeface="Symbol" charset="2"/>
              </a:rPr>
              <a:t>r</a:t>
            </a:r>
            <a:r>
              <a:rPr lang="en-US" dirty="0" smtClean="0"/>
              <a:t> [M L</a:t>
            </a:r>
            <a:r>
              <a:rPr lang="en-US" baseline="30000" dirty="0" smtClean="0"/>
              <a:t>-3</a:t>
            </a:r>
            <a:r>
              <a:rPr lang="en-US" dirty="0" smtClean="0"/>
              <a:t>]</a:t>
            </a:r>
          </a:p>
          <a:p>
            <a:pPr lvl="2"/>
            <a:r>
              <a:rPr lang="en-US" dirty="0" smtClean="0"/>
              <a:t>Varies with temperature and pressure</a:t>
            </a:r>
          </a:p>
          <a:p>
            <a:pPr lvl="4"/>
            <a:r>
              <a:rPr lang="en-US" dirty="0" smtClean="0"/>
              <a:t>Liquid (often negligible changes)</a:t>
            </a:r>
          </a:p>
          <a:p>
            <a:pPr lvl="4"/>
            <a:r>
              <a:rPr lang="en-US" dirty="0" smtClean="0"/>
              <a:t>Gasses (can be very important to account for changes)</a:t>
            </a:r>
          </a:p>
          <a:p>
            <a:r>
              <a:rPr lang="en-US" dirty="0" smtClean="0"/>
              <a:t>Specific Volume (inverse density) </a:t>
            </a:r>
            <a:r>
              <a:rPr lang="en-US" dirty="0" err="1" smtClean="0"/>
              <a:t>v</a:t>
            </a:r>
            <a:r>
              <a:rPr lang="en-US" dirty="0" smtClean="0"/>
              <a:t> [L</a:t>
            </a:r>
            <a:r>
              <a:rPr lang="en-US" baseline="30000" dirty="0" smtClean="0"/>
              <a:t>3</a:t>
            </a:r>
            <a:r>
              <a:rPr lang="en-US" dirty="0" smtClean="0"/>
              <a:t> M</a:t>
            </a:r>
            <a:r>
              <a:rPr lang="en-US" baseline="30000" dirty="0" smtClean="0"/>
              <a:t>-1</a:t>
            </a:r>
            <a:r>
              <a:rPr lang="en-US" dirty="0" smtClean="0"/>
              <a:t>]</a:t>
            </a:r>
          </a:p>
          <a:p>
            <a:r>
              <a:rPr lang="en-US" dirty="0" smtClean="0"/>
              <a:t>Specific</a:t>
            </a:r>
            <a:r>
              <a:rPr lang="en-US" dirty="0" smtClean="0">
                <a:cs typeface=""/>
              </a:rPr>
              <a:t> Weight  </a:t>
            </a:r>
            <a:r>
              <a:rPr lang="en-US" dirty="0" err="1" smtClean="0">
                <a:latin typeface="Symbol" charset="2"/>
                <a:cs typeface="Symbol" charset="2"/>
              </a:rPr>
              <a:t>g</a:t>
            </a:r>
            <a:r>
              <a:rPr lang="en-US" dirty="0" smtClean="0">
                <a:latin typeface="Symbol" charset="2"/>
                <a:cs typeface="Symbol" charset="2"/>
              </a:rPr>
              <a:t>=</a:t>
            </a:r>
            <a:r>
              <a:rPr lang="en-US" dirty="0" err="1" smtClean="0">
                <a:latin typeface="Symbol" charset="2"/>
                <a:cs typeface="Symbol" charset="2"/>
              </a:rPr>
              <a:t>r</a:t>
            </a:r>
            <a:r>
              <a:rPr lang="en-US" dirty="0" smtClean="0"/>
              <a:t> </a:t>
            </a:r>
            <a:r>
              <a:rPr lang="en-US" dirty="0" err="1" smtClean="0"/>
              <a:t>g</a:t>
            </a:r>
            <a:r>
              <a:rPr lang="en-US" dirty="0" smtClean="0"/>
              <a:t> [What are the units?]</a:t>
            </a:r>
          </a:p>
          <a:p>
            <a:r>
              <a:rPr lang="en-US" dirty="0" smtClean="0"/>
              <a:t>Specific gravity SG=</a:t>
            </a:r>
            <a:r>
              <a:rPr lang="en-US" dirty="0" smtClean="0">
                <a:latin typeface="Symbol" charset="2"/>
                <a:cs typeface="Symbol" charset="2"/>
              </a:rPr>
              <a:t>r/r</a:t>
            </a:r>
            <a:r>
              <a:rPr lang="en-US" baseline="-25000" dirty="0" smtClean="0"/>
              <a:t>water@4C  </a:t>
            </a:r>
            <a:r>
              <a:rPr lang="en-US" dirty="0" smtClean="0"/>
              <a:t>(i.e. 1 for water at 4</a:t>
            </a:r>
            <a:r>
              <a:rPr lang="en-US" baseline="30000" dirty="0" smtClean="0"/>
              <a:t>o</a:t>
            </a:r>
            <a:r>
              <a:rPr lang="en-US" dirty="0" smtClean="0"/>
              <a:t>C it equal to 1, for mercury 13.55, where the density of mercury would be 13550 kg m</a:t>
            </a:r>
            <a:r>
              <a:rPr lang="en-US" baseline="30000" dirty="0" smtClean="0"/>
              <a:t>-3</a:t>
            </a:r>
            <a:r>
              <a:rPr lang="en-US" dirty="0" smtClean="0"/>
              <a:t>).</a:t>
            </a:r>
            <a:endParaRPr lang="en-US" baseline="-25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 Effects (called buoyancy) can be very very important in Environmental Flows</a:t>
            </a:r>
            <a:endParaRPr lang="en-US" dirty="0"/>
          </a:p>
        </p:txBody>
      </p:sp>
      <p:pic>
        <p:nvPicPr>
          <p:cNvPr id="4" name="Content Placeholder 3" descr="images.jpg"/>
          <p:cNvPicPr>
            <a:picLocks noGrp="1" noChangeAspect="1"/>
          </p:cNvPicPr>
          <p:nvPr>
            <p:ph idx="1"/>
          </p:nvPr>
        </p:nvPicPr>
        <p:blipFill>
          <a:blip r:embed="rId2"/>
          <a:srcRect l="-29159" r="-29159"/>
          <a:stretch>
            <a:fillRect/>
          </a:stretch>
        </p:blipFill>
        <p:spPr>
          <a:xfrm>
            <a:off x="-857062" y="2663936"/>
            <a:ext cx="6504082" cy="2733267"/>
          </a:xfrm>
        </p:spPr>
      </p:pic>
      <p:sp>
        <p:nvSpPr>
          <p:cNvPr id="5" name="TextBox 4"/>
          <p:cNvSpPr txBox="1"/>
          <p:nvPr/>
        </p:nvSpPr>
        <p:spPr>
          <a:xfrm>
            <a:off x="1214410" y="6054515"/>
            <a:ext cx="6942926" cy="369332"/>
          </a:xfrm>
          <a:prstGeom prst="rect">
            <a:avLst/>
          </a:prstGeom>
          <a:noFill/>
        </p:spPr>
        <p:txBody>
          <a:bodyPr wrap="none" rtlCol="0">
            <a:spAutoFit/>
          </a:bodyPr>
          <a:lstStyle/>
          <a:p>
            <a:r>
              <a:rPr lang="en-US" dirty="0" smtClean="0">
                <a:hlinkClick r:id="rId3"/>
              </a:rPr>
              <a:t>Also http://video.google.com/videoplay?docid=8645834985308987314#</a:t>
            </a:r>
            <a:r>
              <a:rPr lang="en-US" dirty="0" smtClean="0"/>
              <a:t> </a:t>
            </a:r>
            <a:endParaRPr lang="en-US" dirty="0"/>
          </a:p>
        </p:txBody>
      </p:sp>
      <p:sp>
        <p:nvSpPr>
          <p:cNvPr id="6" name="Title 1"/>
          <p:cNvSpPr txBox="1">
            <a:spLocks/>
          </p:cNvSpPr>
          <p:nvPr/>
        </p:nvSpPr>
        <p:spPr>
          <a:xfrm>
            <a:off x="457200" y="381000"/>
            <a:ext cx="8229600" cy="838200"/>
          </a:xfrm>
          <a:prstGeom prst="rect">
            <a:avLst/>
          </a:prstGeom>
        </p:spPr>
        <p:txBody>
          <a:bodyPr vert="horz" lIns="91440" tIns="45720" rIns="91440" bIns="45720" rtlCol="0" anchor="b" anchorCtr="0">
            <a:normAutofit fontScale="97500"/>
          </a:bodyPr>
          <a:lstStyle>
            <a:lvl1pPr algn="l" defTabSz="914400" rtl="0" eaLnBrk="1" latinLnBrk="0" hangingPunct="1">
              <a:spcBef>
                <a:spcPct val="0"/>
              </a:spcBef>
              <a:buNone/>
              <a:defRPr sz="3600" kern="1200">
                <a:solidFill>
                  <a:schemeClr val="bg1"/>
                </a:solidFill>
                <a:latin typeface="+mj-lt"/>
                <a:ea typeface="+mj-ea"/>
                <a:cs typeface="+mj-cs"/>
              </a:defRPr>
            </a:lvl1pPr>
          </a:lstStyle>
          <a:p>
            <a:pPr algn="ctr"/>
            <a:r>
              <a:rPr lang="es-ES" smtClean="0"/>
              <a:t>Example 1 – Thunderstorm Fronts</a:t>
            </a:r>
            <a:endParaRPr lang="en-US" dirty="0"/>
          </a:p>
        </p:txBody>
      </p:sp>
      <p:pic>
        <p:nvPicPr>
          <p:cNvPr id="8" name="Picture 7" descr="mb_2.gif"/>
          <p:cNvPicPr>
            <a:picLocks noChangeAspect="1"/>
          </p:cNvPicPr>
          <p:nvPr/>
        </p:nvPicPr>
        <p:blipFill>
          <a:blip r:embed="rId4"/>
          <a:stretch>
            <a:fillRect/>
          </a:stretch>
        </p:blipFill>
        <p:spPr>
          <a:xfrm>
            <a:off x="4617527" y="2890119"/>
            <a:ext cx="4129989" cy="2401256"/>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1816</TotalTime>
  <Words>1041</Words>
  <Application>Microsoft Macintosh PowerPoint</Application>
  <PresentationFormat>On-screen Show (4:3)</PresentationFormat>
  <Paragraphs>134</Paragraphs>
  <Slides>25</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Expo</vt:lpstr>
      <vt:lpstr>Equation</vt:lpstr>
      <vt:lpstr>Chapter 1 – Fluid Properties</vt:lpstr>
      <vt:lpstr>What is a Fluid?</vt:lpstr>
      <vt:lpstr>What happens for a fluid/solid ?</vt:lpstr>
      <vt:lpstr>Units and Dimensions Important in Fluids</vt:lpstr>
      <vt:lpstr>Systems of Units</vt:lpstr>
      <vt:lpstr>Why are Units so Important</vt:lpstr>
      <vt:lpstr>Sample Problem 1 – Unit Homogeneity</vt:lpstr>
      <vt:lpstr>Fluid Mass and Weight</vt:lpstr>
      <vt:lpstr>Density Effects (called buoyancy) can be very very important in Environmental Flows</vt:lpstr>
      <vt:lpstr>Sample Problem – Density</vt:lpstr>
      <vt:lpstr>Ideal Gases</vt:lpstr>
      <vt:lpstr>Pressure</vt:lpstr>
      <vt:lpstr>Sample Problems – Ideal Gases</vt:lpstr>
      <vt:lpstr>Viscosity</vt:lpstr>
      <vt:lpstr>Velocity profile of air over a car roof</vt:lpstr>
      <vt:lpstr>Sample Problem – Shear Stress due to viscosity</vt:lpstr>
      <vt:lpstr>Compressibility</vt:lpstr>
      <vt:lpstr>Compression of Gases </vt:lpstr>
      <vt:lpstr>Speed of Sound</vt:lpstr>
      <vt:lpstr>Speed of Sound</vt:lpstr>
      <vt:lpstr>Sample Problem – Speed of Sound  in Water vs. Air</vt:lpstr>
      <vt:lpstr>Surface Tension</vt:lpstr>
      <vt:lpstr>Capillary Rise</vt:lpstr>
      <vt:lpstr>Sample Question – Walking on Water…</vt:lpstr>
      <vt:lpstr>Important Equations</vt:lpstr>
    </vt:vector>
  </TitlesOfParts>
  <Company>University if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 Fluid Properties</dc:title>
  <dc:creator>Didio</dc:creator>
  <cp:lastModifiedBy>Didio</cp:lastModifiedBy>
  <cp:revision>59</cp:revision>
  <cp:lastPrinted>2011-01-24T14:01:03Z</cp:lastPrinted>
  <dcterms:created xsi:type="dcterms:W3CDTF">2011-01-26T17:06:45Z</dcterms:created>
  <dcterms:modified xsi:type="dcterms:W3CDTF">2013-01-21T15:41:38Z</dcterms:modified>
</cp:coreProperties>
</file>