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0"/>
  </p:notes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7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7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F6F8D-113F-0645-BF4C-60C1291CDF14}" type="datetimeFigureOut">
              <a:rPr lang="en-US" smtClean="0"/>
              <a:t>2/17/15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BE38C-0A1C-F34D-9310-A5D47BC50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31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FCF35A-EC53-4BB0-9AA1-1CDAA8E9F89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FCF35A-EC53-4BB0-9AA1-1CDAA8E9F89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FCF35A-EC53-4BB0-9AA1-1CDAA8E9F89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FCF35A-EC53-4BB0-9AA1-1CDAA8E9F89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B3AEB4C-1522-3943-9066-9DA183D5DF17}" type="datetimeFigureOut">
              <a:rPr lang="en-US" smtClean="0"/>
              <a:t>2/17/15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DA3D3CB-072E-1D48-A7F7-D1901014015B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EB4C-1522-3943-9066-9DA183D5DF17}" type="datetimeFigureOut">
              <a:rPr lang="en-US" smtClean="0"/>
              <a:t>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D3CB-072E-1D48-A7F7-D190101401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EB4C-1522-3943-9066-9DA183D5DF17}" type="datetimeFigureOut">
              <a:rPr lang="en-US" smtClean="0"/>
              <a:t>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D3CB-072E-1D48-A7F7-D190101401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EB4C-1522-3943-9066-9DA183D5DF17}" type="datetimeFigureOut">
              <a:rPr lang="en-US" smtClean="0"/>
              <a:t>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D3CB-072E-1D48-A7F7-D190101401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EB4C-1522-3943-9066-9DA183D5DF17}" type="datetimeFigureOut">
              <a:rPr lang="en-US" smtClean="0"/>
              <a:t>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D3CB-072E-1D48-A7F7-D190101401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EB4C-1522-3943-9066-9DA183D5DF17}" type="datetimeFigureOut">
              <a:rPr lang="en-US" smtClean="0"/>
              <a:t>2/17/15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D3CB-072E-1D48-A7F7-D1901014015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EB4C-1522-3943-9066-9DA183D5DF17}" type="datetimeFigureOut">
              <a:rPr lang="en-US" smtClean="0"/>
              <a:t>2/17/15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D3CB-072E-1D48-A7F7-D190101401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EB4C-1522-3943-9066-9DA183D5DF17}" type="datetimeFigureOut">
              <a:rPr lang="en-US" smtClean="0"/>
              <a:t>2/17/15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D3CB-072E-1D48-A7F7-D190101401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EB4C-1522-3943-9066-9DA183D5DF17}" type="datetimeFigureOut">
              <a:rPr lang="en-US" smtClean="0"/>
              <a:t>2/17/15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D3CB-072E-1D48-A7F7-D190101401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EB4C-1522-3943-9066-9DA183D5DF17}" type="datetimeFigureOut">
              <a:rPr lang="en-US" smtClean="0"/>
              <a:t>2/17/15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D3CB-072E-1D48-A7F7-D1901014015B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EB4C-1522-3943-9066-9DA183D5DF17}" type="datetimeFigureOut">
              <a:rPr lang="en-US" smtClean="0"/>
              <a:t>2/17/15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D3CB-072E-1D48-A7F7-D190101401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B3AEB4C-1522-3943-9066-9DA183D5DF17}" type="datetimeFigureOut">
              <a:rPr lang="en-US" smtClean="0"/>
              <a:t>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DA3D3CB-072E-1D48-A7F7-D190101401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openxmlformats.org/officeDocument/2006/relationships/image" Target="../media/image9.tiff"/><Relationship Id="rId5" Type="http://schemas.openxmlformats.org/officeDocument/2006/relationships/image" Target="../media/image10.tif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tiff"/><Relationship Id="rId3" Type="http://schemas.openxmlformats.org/officeDocument/2006/relationships/image" Target="../media/image12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4" Type="http://schemas.openxmlformats.org/officeDocument/2006/relationships/image" Target="../media/image15.tiff"/><Relationship Id="rId5" Type="http://schemas.openxmlformats.org/officeDocument/2006/relationships/image" Target="../media/image16.tiff"/><Relationship Id="rId6" Type="http://schemas.openxmlformats.org/officeDocument/2006/relationships/image" Target="../media/image17.tif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tiff"/><Relationship Id="rId3" Type="http://schemas.openxmlformats.org/officeDocument/2006/relationships/image" Target="../media/image19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4" Type="http://schemas.openxmlformats.org/officeDocument/2006/relationships/image" Target="../media/image22.tiff"/><Relationship Id="rId5" Type="http://schemas.openxmlformats.org/officeDocument/2006/relationships/image" Target="../media/image23.tiff"/><Relationship Id="rId6" Type="http://schemas.openxmlformats.org/officeDocument/2006/relationships/image" Target="../media/image24.tiff"/><Relationship Id="rId7" Type="http://schemas.openxmlformats.org/officeDocument/2006/relationships/image" Target="../media/image25.tif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4" Type="http://schemas.openxmlformats.org/officeDocument/2006/relationships/image" Target="../media/image27.tiff"/><Relationship Id="rId5" Type="http://schemas.openxmlformats.org/officeDocument/2006/relationships/image" Target="../media/image28.tif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tiff"/><Relationship Id="rId3" Type="http://schemas.openxmlformats.org/officeDocument/2006/relationships/image" Target="../media/image30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Mixing Driven Instantaneous Equilibrium Reactions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027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40833"/>
            <a:ext cx="7024744" cy="84666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about in dynamic systems where water and solutes move</a:t>
            </a:r>
            <a:endParaRPr lang="en-US" sz="2400" dirty="0"/>
          </a:p>
        </p:txBody>
      </p:sp>
      <p:pic>
        <p:nvPicPr>
          <p:cNvPr id="5" name="Picture 4" descr="latex-image-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100" y="1996016"/>
            <a:ext cx="3824816" cy="696494"/>
          </a:xfrm>
          <a:prstGeom prst="rect">
            <a:avLst/>
          </a:prstGeom>
        </p:spPr>
      </p:pic>
      <p:pic>
        <p:nvPicPr>
          <p:cNvPr id="6" name="Picture 5" descr="latex-image-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884" y="2885017"/>
            <a:ext cx="4152900" cy="749300"/>
          </a:xfrm>
          <a:prstGeom prst="rect">
            <a:avLst/>
          </a:prstGeom>
        </p:spPr>
      </p:pic>
      <p:pic>
        <p:nvPicPr>
          <p:cNvPr id="7" name="Picture 6" descr="latex-image-1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930650"/>
            <a:ext cx="1282700" cy="711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02750" y="3930650"/>
            <a:ext cx="2365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Often we consider C immobile, but don’t have to</a:t>
            </a:r>
            <a:endParaRPr lang="en-US" sz="1600" dirty="0"/>
          </a:p>
        </p:txBody>
      </p:sp>
      <p:pic>
        <p:nvPicPr>
          <p:cNvPr id="9" name="Picture 8" descr="latex-image-1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600" y="5015608"/>
            <a:ext cx="1879600" cy="342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52042" y="5818580"/>
            <a:ext cx="7130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the way – while this is different from last chapter K=0 is like last chapter, but it is an odd mathematical limit so be careful…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1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Again we have a nonlinear complex reaction system, but can we relate it to things we understand?</a:t>
            </a:r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1043489" y="2340862"/>
            <a:ext cx="7169177" cy="3493008"/>
          </a:xfrm>
        </p:spPr>
        <p:txBody>
          <a:bodyPr/>
          <a:lstStyle/>
          <a:p>
            <a:r>
              <a:rPr lang="en-US" dirty="0" smtClean="0"/>
              <a:t>Let’s go back and try to define conserved quantities (i.e. quantities that satisfy ADE with no r term).</a:t>
            </a:r>
          </a:p>
          <a:p>
            <a:r>
              <a:rPr lang="en-US" dirty="0" smtClean="0"/>
              <a:t>Because C immobile the trick last time does not work, except for</a:t>
            </a:r>
          </a:p>
          <a:p>
            <a:endParaRPr lang="en-US" dirty="0"/>
          </a:p>
          <a:p>
            <a:r>
              <a:rPr lang="en-US" dirty="0" smtClean="0"/>
              <a:t>Who’s governing equation is</a:t>
            </a:r>
            <a:endParaRPr lang="en-US" dirty="0"/>
          </a:p>
        </p:txBody>
      </p:sp>
      <p:pic>
        <p:nvPicPr>
          <p:cNvPr id="5" name="Picture 4" descr="latex-image-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417" y="4351867"/>
            <a:ext cx="1905000" cy="304800"/>
          </a:xfrm>
          <a:prstGeom prst="rect">
            <a:avLst/>
          </a:prstGeom>
        </p:spPr>
      </p:pic>
      <p:pic>
        <p:nvPicPr>
          <p:cNvPr id="6" name="Picture 5" descr="latex-image-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049" y="5459220"/>
            <a:ext cx="2755900" cy="749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7534" y="5233705"/>
            <a:ext cx="2254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By now we can solve this type of equation no problem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65780" y="5332561"/>
            <a:ext cx="1204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But does this help us?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21339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9837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Let’s say our main interest is in calculating r – the rate at which C is produced</a:t>
            </a:r>
            <a:endParaRPr lang="en-US" sz="2400" dirty="0"/>
          </a:p>
        </p:txBody>
      </p:sp>
      <p:pic>
        <p:nvPicPr>
          <p:cNvPr id="5" name="Picture 4" descr="latex-image-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404" y="1948440"/>
            <a:ext cx="4381500" cy="74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8625" y="3017724"/>
            <a:ext cx="3648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Can we write this in terms of u?</a:t>
            </a:r>
          </a:p>
          <a:p>
            <a:pPr algn="ctr"/>
            <a:r>
              <a:rPr lang="en-US" dirty="0" smtClean="0"/>
              <a:t>Well</a:t>
            </a:r>
            <a:endParaRPr lang="en-US" dirty="0"/>
          </a:p>
        </p:txBody>
      </p:sp>
      <p:pic>
        <p:nvPicPr>
          <p:cNvPr id="7" name="Picture 6" descr="latex-image-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656" y="3726084"/>
            <a:ext cx="2273300" cy="711200"/>
          </a:xfrm>
          <a:prstGeom prst="rect">
            <a:avLst/>
          </a:prstGeom>
        </p:spPr>
      </p:pic>
      <p:pic>
        <p:nvPicPr>
          <p:cNvPr id="8" name="Picture 7" descr="latex-image-1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482" y="3726084"/>
            <a:ext cx="2273300" cy="711200"/>
          </a:xfrm>
          <a:prstGeom prst="rect">
            <a:avLst/>
          </a:prstGeom>
        </p:spPr>
      </p:pic>
      <p:pic>
        <p:nvPicPr>
          <p:cNvPr id="11" name="Picture 10" descr="latex-image-1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58" y="4639585"/>
            <a:ext cx="5435600" cy="838200"/>
          </a:xfrm>
          <a:prstGeom prst="rect">
            <a:avLst/>
          </a:prstGeom>
        </p:spPr>
      </p:pic>
      <p:pic>
        <p:nvPicPr>
          <p:cNvPr id="13" name="Picture 12" descr="latex-image-1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46" y="5671896"/>
            <a:ext cx="76327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38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781"/>
          </a:xfrm>
        </p:spPr>
        <p:txBody>
          <a:bodyPr/>
          <a:lstStyle/>
          <a:p>
            <a:r>
              <a:rPr lang="en-US" dirty="0" smtClean="0"/>
              <a:t>Substituting</a:t>
            </a:r>
            <a:endParaRPr lang="en-US" dirty="0"/>
          </a:p>
        </p:txBody>
      </p:sp>
      <p:pic>
        <p:nvPicPr>
          <p:cNvPr id="6" name="Picture 5" descr="latex-image-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90" y="2088534"/>
            <a:ext cx="7277100" cy="838200"/>
          </a:xfrm>
          <a:prstGeom prst="rect">
            <a:avLst/>
          </a:prstGeom>
        </p:spPr>
      </p:pic>
      <p:sp>
        <p:nvSpPr>
          <p:cNvPr id="7" name="Right Brace 6"/>
          <p:cNvSpPr/>
          <p:nvPr/>
        </p:nvSpPr>
        <p:spPr>
          <a:xfrm>
            <a:off x="4005504" y="1741142"/>
            <a:ext cx="423346" cy="2970157"/>
          </a:xfrm>
          <a:prstGeom prst="rightBrace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64196" y="3440969"/>
            <a:ext cx="3329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 this is zero by definition!!!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70038" y="4179391"/>
            <a:ext cx="1234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Therefore</a:t>
            </a:r>
            <a:endParaRPr lang="en-US" dirty="0"/>
          </a:p>
        </p:txBody>
      </p:sp>
      <p:pic>
        <p:nvPicPr>
          <p:cNvPr id="10" name="Picture 9" descr="latex-image-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849" y="4336649"/>
            <a:ext cx="2628900" cy="749300"/>
          </a:xfrm>
          <a:prstGeom prst="rect">
            <a:avLst/>
          </a:prstGeom>
        </p:spPr>
      </p:pic>
      <p:sp>
        <p:nvSpPr>
          <p:cNvPr id="11" name="Right Brace 10"/>
          <p:cNvSpPr/>
          <p:nvPr/>
        </p:nvSpPr>
        <p:spPr>
          <a:xfrm>
            <a:off x="4114484" y="4841815"/>
            <a:ext cx="423346" cy="911638"/>
          </a:xfrm>
          <a:prstGeom prst="rightBrace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02232" y="5579764"/>
            <a:ext cx="20841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If we can calculate u, which we can, we can calculate this no problem</a:t>
            </a:r>
            <a:endParaRPr lang="en-US" sz="14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5634749" y="5085949"/>
            <a:ext cx="954250" cy="4938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93503" y="5612759"/>
            <a:ext cx="25887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What about this guy?</a:t>
            </a:r>
          </a:p>
          <a:p>
            <a:pPr algn="ctr"/>
            <a:r>
              <a:rPr lang="en-US" sz="1400" dirty="0" smtClean="0"/>
              <a:t>Some people take as constant (not always valid)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13547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1792"/>
          </a:xfrm>
        </p:spPr>
        <p:txBody>
          <a:bodyPr>
            <a:normAutofit/>
          </a:bodyPr>
          <a:lstStyle/>
          <a:p>
            <a:r>
              <a:rPr lang="en-US" sz="2200" dirty="0" smtClean="0"/>
              <a:t>What can we do with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Let’s look back</a:t>
            </a:r>
            <a:endParaRPr lang="en-US" dirty="0"/>
          </a:p>
        </p:txBody>
      </p:sp>
      <p:pic>
        <p:nvPicPr>
          <p:cNvPr id="5" name="Picture 4" descr="latex-image-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102" y="1221117"/>
            <a:ext cx="800100" cy="749300"/>
          </a:xfrm>
          <a:prstGeom prst="rect">
            <a:avLst/>
          </a:prstGeom>
        </p:spPr>
      </p:pic>
      <p:pic>
        <p:nvPicPr>
          <p:cNvPr id="6" name="Picture 5" descr="latex-image-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201" y="3172066"/>
            <a:ext cx="1879600" cy="342900"/>
          </a:xfrm>
          <a:prstGeom prst="rect">
            <a:avLst/>
          </a:prstGeom>
        </p:spPr>
      </p:pic>
      <p:pic>
        <p:nvPicPr>
          <p:cNvPr id="7" name="Picture 6" descr="latex-image-1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56" y="3788168"/>
            <a:ext cx="1905000" cy="30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62272" y="3072123"/>
            <a:ext cx="3407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 need a relationship between C</a:t>
            </a:r>
            <a:r>
              <a:rPr lang="en-US" baseline="-25000" dirty="0" smtClean="0"/>
              <a:t>A</a:t>
            </a:r>
            <a:r>
              <a:rPr lang="en-US" dirty="0" smtClean="0"/>
              <a:t> and u. Can we remove C</a:t>
            </a:r>
            <a:r>
              <a:rPr lang="en-US" baseline="-25000" dirty="0" smtClean="0"/>
              <a:t>B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9" name="Picture 8" descr="latex-image-1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54" y="4694896"/>
            <a:ext cx="1384300" cy="749300"/>
          </a:xfrm>
          <a:prstGeom prst="rect">
            <a:avLst/>
          </a:prstGeom>
        </p:spPr>
      </p:pic>
      <p:pic>
        <p:nvPicPr>
          <p:cNvPr id="11" name="Picture 10" descr="latex-image-1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833" y="4684041"/>
            <a:ext cx="2565400" cy="7493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71674" y="5894569"/>
            <a:ext cx="1567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Rearranging</a:t>
            </a:r>
            <a:endParaRPr lang="en-US" dirty="0"/>
          </a:p>
        </p:txBody>
      </p:sp>
      <p:pic>
        <p:nvPicPr>
          <p:cNvPr id="13" name="Picture 12" descr="latex-image-1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285" y="5886769"/>
            <a:ext cx="2781300" cy="406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39764" y="5589642"/>
            <a:ext cx="1899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This is a quadratic – so no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910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tex-image-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54" y="1457700"/>
            <a:ext cx="2781300" cy="406400"/>
          </a:xfrm>
          <a:prstGeom prst="rect">
            <a:avLst/>
          </a:prstGeom>
        </p:spPr>
      </p:pic>
      <p:pic>
        <p:nvPicPr>
          <p:cNvPr id="6" name="Picture 5" descr="latex-image-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837" y="1225623"/>
            <a:ext cx="3594100" cy="76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54573" y="2746457"/>
            <a:ext cx="2689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Only one physical root</a:t>
            </a:r>
            <a:endParaRPr lang="en-US" dirty="0"/>
          </a:p>
        </p:txBody>
      </p:sp>
      <p:pic>
        <p:nvPicPr>
          <p:cNvPr id="8" name="Picture 7" descr="latex-image-1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18" y="2474012"/>
            <a:ext cx="3670300" cy="76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4605" y="4092425"/>
            <a:ext cx="2439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Differentiating twice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34500" y="5278303"/>
            <a:ext cx="4993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may be ugly, but we know K and we know u so therefore we know it all</a:t>
            </a:r>
            <a:endParaRPr lang="en-US" dirty="0"/>
          </a:p>
        </p:txBody>
      </p:sp>
      <p:pic>
        <p:nvPicPr>
          <p:cNvPr id="13" name="Picture 12" descr="latex-image-1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792" y="3874168"/>
            <a:ext cx="4907040" cy="81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43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key result</a:t>
            </a:r>
            <a:endParaRPr lang="en-US" dirty="0"/>
          </a:p>
        </p:txBody>
      </p:sp>
      <p:pic>
        <p:nvPicPr>
          <p:cNvPr id="5" name="Picture 4" descr="latex-image-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023" y="2382649"/>
            <a:ext cx="2628900" cy="7493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354202" y="2382649"/>
            <a:ext cx="1248327" cy="863164"/>
          </a:xfrm>
          <a:prstGeom prst="round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667660" y="2382649"/>
            <a:ext cx="782554" cy="863164"/>
          </a:xfrm>
          <a:prstGeom prst="round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050261" y="3365225"/>
            <a:ext cx="890112" cy="5027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25922" y="3867951"/>
            <a:ext cx="197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called the mixing term (depends only on transport)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5232121" y="3365225"/>
            <a:ext cx="685851" cy="3762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493633" y="3741477"/>
            <a:ext cx="197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called the </a:t>
            </a:r>
            <a:r>
              <a:rPr lang="en-US" dirty="0" err="1" smtClean="0"/>
              <a:t>stochiometric</a:t>
            </a:r>
            <a:r>
              <a:rPr lang="en-US" dirty="0" smtClean="0"/>
              <a:t> term (depends on chemistry)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90112" y="5224026"/>
            <a:ext cx="69472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ONCE AGAIN WE CAN SOLVE THE REACTIVE PROBLEM BY UNDERSTANDING THE CONSERVATIVE ONE ONLY</a:t>
            </a:r>
          </a:p>
          <a:p>
            <a:pPr algn="ctr"/>
            <a:r>
              <a:rPr lang="en-US" b="1" dirty="0" smtClean="0"/>
              <a:t>-</a:t>
            </a:r>
          </a:p>
          <a:p>
            <a:pPr algn="ctr"/>
            <a:r>
              <a:rPr lang="en-US" b="1" dirty="0" smtClean="0"/>
              <a:t>AMAZING!!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39459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General – if in multiple Dimensions</a:t>
            </a:r>
            <a:endParaRPr lang="en-US" dirty="0"/>
          </a:p>
        </p:txBody>
      </p:sp>
      <p:pic>
        <p:nvPicPr>
          <p:cNvPr id="5" name="Picture 4" descr="latex-image-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749" y="2480362"/>
            <a:ext cx="2870200" cy="749300"/>
          </a:xfrm>
          <a:prstGeom prst="rect">
            <a:avLst/>
          </a:prstGeom>
        </p:spPr>
      </p:pic>
      <p:pic>
        <p:nvPicPr>
          <p:cNvPr id="6" name="Picture 5" descr="latex-image-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020" y="4227080"/>
            <a:ext cx="5765800" cy="8382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450559" y="3072123"/>
            <a:ext cx="10855" cy="9987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80819" y="3495369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Dot product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36135" y="5482058"/>
            <a:ext cx="5292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Still just product of mixing and chemistry terms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377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7025818" cy="3493008"/>
          </a:xfrm>
        </p:spPr>
        <p:txBody>
          <a:bodyPr/>
          <a:lstStyle/>
          <a:p>
            <a:r>
              <a:rPr lang="en-US" dirty="0" smtClean="0"/>
              <a:t>Consider a case where initially c1=1 and c2=1 everywhere for x&gt;0 and c1=1.618 and c2=0.618 everywhere for x</a:t>
            </a:r>
            <a:r>
              <a:rPr lang="en-US" smtClean="0"/>
              <a:t>&lt;0</a:t>
            </a:r>
            <a:endParaRPr lang="en-US" dirty="0" smtClean="0"/>
          </a:p>
          <a:p>
            <a:r>
              <a:rPr lang="en-US" dirty="0" smtClean="0"/>
              <a:t>The system has no advection and D=10</a:t>
            </a:r>
          </a:p>
          <a:p>
            <a:r>
              <a:rPr lang="en-US" dirty="0" smtClean="0"/>
              <a:t>Calculate an expression for the reaction rate r</a:t>
            </a:r>
          </a:p>
          <a:p>
            <a:r>
              <a:rPr lang="en-US" dirty="0" smtClean="0"/>
              <a:t>Calculate r at t=10 and plot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467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63313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Where these ideas come from</a:t>
            </a:r>
            <a:endParaRPr lang="en-US" dirty="0"/>
          </a:p>
        </p:txBody>
      </p:sp>
      <p:pic>
        <p:nvPicPr>
          <p:cNvPr id="6" name="Picture 5" descr="Screen Shot 2015-01-01 at 11.02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95" y="2035045"/>
            <a:ext cx="7820809" cy="329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864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Equilibrium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There are many instances in which two substances dissolved in a fluid maintain an equilibrium relationship such that the product of their concentrations is a constant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When this equilibrium is not satisfied they produce some product CC to return to equilibrium</a:t>
            </a:r>
            <a:endParaRPr lang="en-US" dirty="0"/>
          </a:p>
        </p:txBody>
      </p:sp>
      <p:pic>
        <p:nvPicPr>
          <p:cNvPr id="4" name="Picture 3" descr="latex-image-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533" y="3987800"/>
            <a:ext cx="18796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19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868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Graphically</a:t>
            </a:r>
            <a:endParaRPr lang="en-US" dirty="0"/>
          </a:p>
        </p:txBody>
      </p:sp>
      <p:pic>
        <p:nvPicPr>
          <p:cNvPr id="5" name="Picture 4" descr="Screen Shot 2014-12-31 at 10.19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17" y="2049638"/>
            <a:ext cx="5008033" cy="39214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00750" y="3386666"/>
            <a:ext cx="2264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r>
              <a:rPr lang="en-US" dirty="0" smtClean="0"/>
              <a:t> must sit on this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028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95350"/>
          </a:xfrm>
        </p:spPr>
        <p:txBody>
          <a:bodyPr/>
          <a:lstStyle/>
          <a:p>
            <a:pPr eaLnBrk="1" hangingPunct="1"/>
            <a:r>
              <a:rPr lang="es-ES" sz="4000" dirty="0" err="1" smtClean="0"/>
              <a:t>Consider</a:t>
            </a:r>
            <a:r>
              <a:rPr lang="es-ES" sz="4000" dirty="0" smtClean="0"/>
              <a:t> </a:t>
            </a:r>
            <a:r>
              <a:rPr lang="es-ES" sz="4000" dirty="0" err="1" smtClean="0"/>
              <a:t>the</a:t>
            </a:r>
            <a:r>
              <a:rPr lang="es-ES" sz="4000" dirty="0" smtClean="0"/>
              <a:t> </a:t>
            </a:r>
            <a:r>
              <a:rPr lang="es-ES" sz="4000" dirty="0" err="1" smtClean="0"/>
              <a:t>Following</a:t>
            </a:r>
            <a:r>
              <a:rPr lang="es-ES" sz="4000" dirty="0" smtClean="0"/>
              <a:t>?</a:t>
            </a:r>
            <a:endParaRPr lang="en-US" sz="4000" dirty="0" smtClean="0"/>
          </a:p>
        </p:txBody>
      </p:sp>
      <p:sp>
        <p:nvSpPr>
          <p:cNvPr id="1031" name="Content Placeholder 5"/>
          <p:cNvSpPr>
            <a:spLocks noGrp="1"/>
          </p:cNvSpPr>
          <p:nvPr>
            <p:ph sz="half" idx="4294967295"/>
          </p:nvPr>
        </p:nvSpPr>
        <p:spPr>
          <a:xfrm>
            <a:off x="457200" y="1682750"/>
            <a:ext cx="8229600" cy="46720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ES_tradnl" dirty="0" err="1" smtClean="0"/>
              <a:t>Take</a:t>
            </a:r>
            <a:r>
              <a:rPr lang="es-ES_tradnl" dirty="0" smtClean="0"/>
              <a:t> </a:t>
            </a:r>
            <a:r>
              <a:rPr lang="es-ES_tradnl" dirty="0" err="1" smtClean="0"/>
              <a:t>two</a:t>
            </a:r>
            <a:r>
              <a:rPr lang="es-ES_tradnl" dirty="0" smtClean="0"/>
              <a:t> </a:t>
            </a:r>
            <a:r>
              <a:rPr lang="es-ES_tradnl" dirty="0" err="1" smtClean="0"/>
              <a:t>waters</a:t>
            </a:r>
            <a:r>
              <a:rPr lang="es-ES_tradnl" dirty="0" smtClean="0"/>
              <a:t>, </a:t>
            </a:r>
            <a:r>
              <a:rPr lang="es-ES_tradnl" dirty="0" err="1" smtClean="0"/>
              <a:t>each</a:t>
            </a:r>
            <a:r>
              <a:rPr lang="es-ES_tradnl" dirty="0" smtClean="0"/>
              <a:t> in </a:t>
            </a:r>
            <a:r>
              <a:rPr lang="es-ES_tradnl" dirty="0" err="1" smtClean="0"/>
              <a:t>equilibrium</a:t>
            </a:r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</p:txBody>
      </p:sp>
      <p:pic>
        <p:nvPicPr>
          <p:cNvPr id="12" name="Picture 11" descr="Screen shot 2010-09-10 at 4.32.0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530" y="2297551"/>
            <a:ext cx="4338022" cy="4057212"/>
          </a:xfrm>
          <a:prstGeom prst="rect">
            <a:avLst/>
          </a:prstGeom>
          <a:ln>
            <a:noFill/>
          </a:ln>
        </p:spPr>
      </p:pic>
      <p:sp>
        <p:nvSpPr>
          <p:cNvPr id="9" name="Oval 8"/>
          <p:cNvSpPr/>
          <p:nvPr/>
        </p:nvSpPr>
        <p:spPr>
          <a:xfrm>
            <a:off x="1839109" y="3650576"/>
            <a:ext cx="329885" cy="775172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049448" y="5417953"/>
            <a:ext cx="737946" cy="3463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95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Content Placeholder 5"/>
          <p:cNvSpPr>
            <a:spLocks noGrp="1"/>
          </p:cNvSpPr>
          <p:nvPr>
            <p:ph sz="half" idx="4294967295"/>
          </p:nvPr>
        </p:nvSpPr>
        <p:spPr>
          <a:xfrm>
            <a:off x="457200" y="1429380"/>
            <a:ext cx="8229600" cy="44338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ES_tradnl" dirty="0" err="1" smtClean="0"/>
              <a:t>Mix</a:t>
            </a:r>
            <a:r>
              <a:rPr lang="es-ES_tradnl" dirty="0" smtClean="0"/>
              <a:t> </a:t>
            </a:r>
            <a:r>
              <a:rPr lang="es-ES_tradnl" dirty="0" err="1" smtClean="0"/>
              <a:t>them</a:t>
            </a:r>
            <a:r>
              <a:rPr lang="es-ES_tradnl" dirty="0" smtClean="0"/>
              <a:t> </a:t>
            </a:r>
            <a:r>
              <a:rPr lang="es-ES_tradnl" dirty="0" err="1" smtClean="0"/>
              <a:t>together</a:t>
            </a:r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</p:txBody>
      </p:sp>
      <p:pic>
        <p:nvPicPr>
          <p:cNvPr id="12" name="Picture 11" descr="Screen shot 2010-09-10 at 4.32.0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394" y="2465917"/>
            <a:ext cx="4305077" cy="4026399"/>
          </a:xfrm>
          <a:prstGeom prst="rect">
            <a:avLst/>
          </a:prstGeom>
          <a:ln>
            <a:noFill/>
          </a:ln>
        </p:spPr>
      </p:pic>
      <p:cxnSp>
        <p:nvCxnSpPr>
          <p:cNvPr id="13" name="Straight Arrow Connector 12"/>
          <p:cNvCxnSpPr/>
          <p:nvPr/>
        </p:nvCxnSpPr>
        <p:spPr>
          <a:xfrm>
            <a:off x="2048440" y="4263443"/>
            <a:ext cx="1030891" cy="667967"/>
          </a:xfrm>
          <a:prstGeom prst="straightConnector1">
            <a:avLst/>
          </a:prstGeom>
          <a:ln w="444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3352457" y="5043694"/>
            <a:ext cx="948421" cy="61849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878247" y="4931410"/>
            <a:ext cx="684511" cy="247395"/>
          </a:xfrm>
          <a:prstGeom prst="ellipse">
            <a:avLst/>
          </a:prstGeom>
          <a:noFill/>
          <a:ln w="3175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63168" y="3333750"/>
            <a:ext cx="2321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mixture is no longer in equilibrium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624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Content Placeholder 5"/>
          <p:cNvSpPr>
            <a:spLocks noGrp="1"/>
          </p:cNvSpPr>
          <p:nvPr>
            <p:ph sz="half" idx="4294967295"/>
          </p:nvPr>
        </p:nvSpPr>
        <p:spPr>
          <a:xfrm>
            <a:off x="457200" y="1068917"/>
            <a:ext cx="8229600" cy="528584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ES_tradnl" dirty="0" err="1" smtClean="0"/>
              <a:t>Therefore</a:t>
            </a:r>
            <a:r>
              <a:rPr lang="es-ES_tradnl" dirty="0" smtClean="0"/>
              <a:t> </a:t>
            </a:r>
            <a:r>
              <a:rPr lang="es-ES_tradnl" dirty="0" err="1" smtClean="0"/>
              <a:t>we</a:t>
            </a:r>
            <a:r>
              <a:rPr lang="es-ES_tradnl" dirty="0" smtClean="0"/>
              <a:t> </a:t>
            </a:r>
            <a:r>
              <a:rPr lang="es-ES_tradnl" dirty="0" err="1" smtClean="0"/>
              <a:t>must</a:t>
            </a:r>
            <a:r>
              <a:rPr lang="es-ES_tradnl" dirty="0" smtClean="0"/>
              <a:t> produce </a:t>
            </a:r>
            <a:r>
              <a:rPr lang="es-ES_tradnl" dirty="0" err="1" smtClean="0"/>
              <a:t>product</a:t>
            </a:r>
            <a:r>
              <a:rPr lang="es-ES_tradnl" dirty="0" smtClean="0"/>
              <a:t> C</a:t>
            </a:r>
            <a:r>
              <a:rPr lang="es-ES_tradnl" baseline="-25000" dirty="0" smtClean="0"/>
              <a:t>C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return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equilibrium</a:t>
            </a:r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</p:txBody>
      </p:sp>
      <p:pic>
        <p:nvPicPr>
          <p:cNvPr id="12" name="Picture 11" descr="Screen shot 2010-09-10 at 4.32.0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395" y="2254250"/>
            <a:ext cx="4531394" cy="4238066"/>
          </a:xfrm>
          <a:prstGeom prst="rect">
            <a:avLst/>
          </a:prstGeom>
          <a:ln>
            <a:noFill/>
          </a:ln>
        </p:spPr>
      </p:pic>
      <p:sp>
        <p:nvSpPr>
          <p:cNvPr id="22" name="Oval 21"/>
          <p:cNvSpPr/>
          <p:nvPr/>
        </p:nvSpPr>
        <p:spPr>
          <a:xfrm>
            <a:off x="3322747" y="4571577"/>
            <a:ext cx="889420" cy="339090"/>
          </a:xfrm>
          <a:prstGeom prst="ellipse">
            <a:avLst/>
          </a:prstGeom>
          <a:noFill/>
          <a:ln w="3175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836331" y="4936219"/>
            <a:ext cx="560498" cy="535366"/>
          </a:xfrm>
          <a:prstGeom prst="straightConnector1">
            <a:avLst/>
          </a:prstGeom>
          <a:ln w="4445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687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Content Placeholder 5"/>
          <p:cNvSpPr>
            <a:spLocks noGrp="1"/>
          </p:cNvSpPr>
          <p:nvPr>
            <p:ph sz="half" idx="4294967295"/>
          </p:nvPr>
        </p:nvSpPr>
        <p:spPr>
          <a:xfrm>
            <a:off x="457200" y="1068917"/>
            <a:ext cx="8229600" cy="528584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ES_tradnl" dirty="0" err="1" smtClean="0"/>
              <a:t>Therefore</a:t>
            </a:r>
            <a:r>
              <a:rPr lang="es-ES_tradnl" dirty="0" smtClean="0"/>
              <a:t> </a:t>
            </a:r>
            <a:r>
              <a:rPr lang="es-ES_tradnl" dirty="0" err="1" smtClean="0"/>
              <a:t>we</a:t>
            </a:r>
            <a:r>
              <a:rPr lang="es-ES_tradnl" dirty="0" smtClean="0"/>
              <a:t> </a:t>
            </a:r>
            <a:r>
              <a:rPr lang="es-ES_tradnl" dirty="0" err="1" smtClean="0"/>
              <a:t>must</a:t>
            </a:r>
            <a:r>
              <a:rPr lang="es-ES_tradnl" dirty="0" smtClean="0"/>
              <a:t> produce </a:t>
            </a:r>
            <a:r>
              <a:rPr lang="es-ES_tradnl" dirty="0" err="1" smtClean="0"/>
              <a:t>product</a:t>
            </a:r>
            <a:r>
              <a:rPr lang="es-ES_tradnl" dirty="0" smtClean="0"/>
              <a:t> C</a:t>
            </a:r>
            <a:r>
              <a:rPr lang="es-ES_tradnl" baseline="-25000" dirty="0" smtClean="0"/>
              <a:t>C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return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equilibrium</a:t>
            </a:r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</p:txBody>
      </p:sp>
      <p:pic>
        <p:nvPicPr>
          <p:cNvPr id="12" name="Picture 11" descr="Screen shot 2010-09-10 at 4.32.0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395" y="2254250"/>
            <a:ext cx="4531394" cy="4238066"/>
          </a:xfrm>
          <a:prstGeom prst="rect">
            <a:avLst/>
          </a:prstGeom>
          <a:ln>
            <a:noFill/>
          </a:ln>
        </p:spPr>
      </p:pic>
      <p:cxnSp>
        <p:nvCxnSpPr>
          <p:cNvPr id="16" name="Straight Arrow Connector 15"/>
          <p:cNvCxnSpPr/>
          <p:nvPr/>
        </p:nvCxnSpPr>
        <p:spPr>
          <a:xfrm flipH="1">
            <a:off x="2857500" y="4668536"/>
            <a:ext cx="2962912" cy="771297"/>
          </a:xfrm>
          <a:prstGeom prst="straightConnector1">
            <a:avLst/>
          </a:prstGeom>
          <a:ln w="4445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955973" y="4021042"/>
            <a:ext cx="23806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Once reaction occurs new water is in equilibrium again. Happens very quickly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90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 l="19499" r="19499"/>
          <a:stretch>
            <a:fillRect/>
          </a:stretch>
        </p:blipFill>
        <p:spPr>
          <a:xfrm>
            <a:off x="965299" y="2313431"/>
            <a:ext cx="3419856" cy="3493008"/>
          </a:xfrm>
        </p:spPr>
      </p:pic>
      <p:sp>
        <p:nvSpPr>
          <p:cNvPr id="6" name="TextBox 5"/>
          <p:cNvSpPr txBox="1"/>
          <p:nvPr/>
        </p:nvSpPr>
        <p:spPr>
          <a:xfrm>
            <a:off x="4765355" y="2681323"/>
            <a:ext cx="345189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Confluence of Little Colorado (Alkaline) and Colorado River.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At interface precipitates of carbonates and sulfates form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5135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113</TotalTime>
  <Words>509</Words>
  <Application>Microsoft Macintosh PowerPoint</Application>
  <PresentationFormat>On-screen Show (4:3)</PresentationFormat>
  <Paragraphs>66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Austin</vt:lpstr>
      <vt:lpstr>Chapter 8</vt:lpstr>
      <vt:lpstr>Where these ideas come from</vt:lpstr>
      <vt:lpstr>Equilibrium </vt:lpstr>
      <vt:lpstr>Graphically</vt:lpstr>
      <vt:lpstr>Consider the Following?</vt:lpstr>
      <vt:lpstr>PowerPoint Presentation</vt:lpstr>
      <vt:lpstr>PowerPoint Presentation</vt:lpstr>
      <vt:lpstr>PowerPoint Presentation</vt:lpstr>
      <vt:lpstr>Example</vt:lpstr>
      <vt:lpstr>What about in dynamic systems where water and solutes move</vt:lpstr>
      <vt:lpstr>Again we have a nonlinear complex reaction system, but can we relate it to things we understand?</vt:lpstr>
      <vt:lpstr>Let’s say our main interest is in calculating r – the rate at which C is produced</vt:lpstr>
      <vt:lpstr>Substituting</vt:lpstr>
      <vt:lpstr>What can we do with</vt:lpstr>
      <vt:lpstr>PowerPoint Presentation</vt:lpstr>
      <vt:lpstr>Back to key result</vt:lpstr>
      <vt:lpstr>In General – if in multiple Dimensions</vt:lpstr>
      <vt:lpstr>Example </vt:lpstr>
    </vt:vector>
  </TitlesOfParts>
  <Company>University of Notre Dame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</dc:title>
  <dc:creator>Diogo Bolster</dc:creator>
  <cp:lastModifiedBy>Diogo Bolster</cp:lastModifiedBy>
  <cp:revision>28</cp:revision>
  <dcterms:created xsi:type="dcterms:W3CDTF">2014-12-31T15:12:12Z</dcterms:created>
  <dcterms:modified xsi:type="dcterms:W3CDTF">2015-02-17T15:37:04Z</dcterms:modified>
</cp:coreProperties>
</file>