
<file path=[Content_Types].xml><?xml version="1.0" encoding="utf-8"?>
<Types xmlns="http://schemas.openxmlformats.org/package/2006/content-types">
  <Default Extension="xml" ContentType="application/xml"/>
  <Default Extension="jpeg" ContentType="image/jpeg"/>
  <Default Extension="tiff" ContentType="image/tiff"/>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52" d="100"/>
          <a:sy n="152" d="100"/>
        </p:scale>
        <p:origin x="-119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pPr algn="l" eaLnBrk="1" latinLnBrk="0" hangingPunct="1"/>
            <a:fld id="{48D92626-37D2-4832-BF7A-BC283494A20D}" type="datetimeFigureOut">
              <a:rPr lang="en-US" smtClean="0"/>
              <a:t>1/20/15</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lgn="r" eaLnBrk="1" latinLnBrk="0" hangingPunct="1"/>
            <a:fld id="{8C592886-E571-45D5-8B56-343DC94F8FA6}" type="slidenum">
              <a:rPr kumimoji="0" lang="en-US" smtClean="0"/>
              <a:t>‹#›</a:t>
            </a:fld>
            <a:endParaRPr kumimoji="0" lang="en-US" dirty="0">
              <a:solidFill>
                <a:schemeClr val="tx2">
                  <a:shade val="90000"/>
                </a:schemeClr>
              </a:solidFill>
            </a:endParaRPr>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t>1/20/15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t>1/20/15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t>1/20/15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pPr algn="l" eaLnBrk="1" latinLnBrk="0" hangingPunct="1"/>
            <a:fld id="{48D92626-37D2-4832-BF7A-BC283494A20D}" type="datetimeFigureOut">
              <a:rPr lang="en-US" smtClean="0"/>
              <a:t>1/20/15</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8D92626-37D2-4832-BF7A-BC283494A20D}" type="datetimeFigureOut">
              <a:rPr lang="en-US" smtClean="0"/>
              <a:t>1/20/15</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8C592886-E571-45D5-8B56-343DC94F8FA6}" type="slidenum">
              <a:rPr kumimoji="0" lang="en-US" smtClean="0"/>
              <a:t>‹#›</a:t>
            </a:fld>
            <a:endParaRPr kumimoji="0"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8D92626-37D2-4832-BF7A-BC283494A20D}" type="datetimeFigureOut">
              <a:rPr lang="en-US" smtClean="0"/>
              <a:t>1/20/15</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8C592886-E571-45D5-8B56-343DC94F8FA6}" type="slidenum">
              <a:rPr kumimoji="0" lang="en-US" smtClean="0"/>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8D92626-37D2-4832-BF7A-BC283494A20D}" type="datetimeFigureOut">
              <a:rPr lang="en-US" smtClean="0"/>
              <a:t>1/20/15</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8C592886-E571-45D5-8B56-343DC94F8FA6}" type="slidenum">
              <a:rPr kumimoji="0" lang="en-US" smtClean="0"/>
              <a:t>‹#›</a:t>
            </a:fld>
            <a:endParaRPr kumimoji="0"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8D92626-37D2-4832-BF7A-BC283494A20D}" type="datetimeFigureOut">
              <a:rPr lang="en-US" smtClean="0"/>
              <a:t>1/20/15</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8C592886-E571-45D5-8B56-343DC94F8FA6}" type="slidenum">
              <a:rPr kumimoji="0" lang="en-US" smtClean="0"/>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pPr algn="l" eaLnBrk="1" latinLnBrk="0" hangingPunct="1"/>
            <a:fld id="{48D92626-37D2-4832-BF7A-BC283494A20D}" type="datetimeFigureOut">
              <a:rPr lang="en-US" smtClean="0"/>
              <a:t>1/20/15</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Drag picture to placeholder or click icon to add</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pPr algn="l" eaLnBrk="1" latinLnBrk="0" hangingPunct="1"/>
            <a:fld id="{48D92626-37D2-4832-BF7A-BC283494A20D}" type="datetimeFigureOut">
              <a:rPr lang="en-US" smtClean="0"/>
              <a:t>1/20/15</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lgn="r" eaLnBrk="1" latinLnBrk="0" hangingPunct="1"/>
            <a:endParaRPr kumimoji="0" lang="en-US" sz="1300" dirty="0">
              <a:solidFill>
                <a:schemeClr val="bg2">
                  <a:tint val="60000"/>
                  <a:satMod val="155000"/>
                </a:schemeClr>
              </a:solidFill>
            </a:endParaRPr>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lgn="l" eaLnBrk="1" latinLnBrk="0" hangingPunct="1"/>
            <a:fld id="{48D92626-37D2-4832-BF7A-BC283494A20D}" type="datetimeFigureOut">
              <a:rPr lang="en-US" smtClean="0"/>
              <a:t>1/20/15</a:t>
            </a:fld>
            <a:endParaRPr lang="en-US" sz="1300" dirty="0">
              <a:solidFill>
                <a:schemeClr val="bg2">
                  <a:tint val="60000"/>
                  <a:satMod val="155000"/>
                </a:schemeClr>
              </a:solidFill>
            </a:endParaRPr>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lgn="r" eaLnBrk="1" latinLnBrk="0" hangingPunct="1"/>
            <a:fld id="{8C592886-E571-45D5-8B56-343DC94F8FA6}" type="slidenum">
              <a:rPr kumimoji="0" lang="en-US" smtClean="0"/>
              <a:t>‹#›</a:t>
            </a:fld>
            <a:endParaRPr kumimoji="0" lang="en-US" sz="1600" b="1" dirty="0">
              <a:solidFill>
                <a:schemeClr val="tx2">
                  <a:shade val="90000"/>
                </a:schemeClr>
              </a:solidFill>
              <a:effectLst/>
            </a:endParaRPr>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image" Target="../media/image7.emf"/><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4" Type="http://schemas.openxmlformats.org/officeDocument/2006/relationships/image" Target="../media/image10.emf"/><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4" Type="http://schemas.openxmlformats.org/officeDocument/2006/relationships/image" Target="../media/image13.emf"/><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4" Type="http://schemas.openxmlformats.org/officeDocument/2006/relationships/image" Target="../media/image14.emf"/><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 Id="rId3" Type="http://schemas.openxmlformats.org/officeDocument/2006/relationships/image" Target="../media/image10.emf"/></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image" Target="../media/image7.emf"/><Relationship Id="rId5" Type="http://schemas.openxmlformats.org/officeDocument/2006/relationships/image" Target="../media/image14.emf"/><Relationship Id="rId6" Type="http://schemas.openxmlformats.org/officeDocument/2006/relationships/image" Target="../media/image15.emf"/><Relationship Id="rId7" Type="http://schemas.openxmlformats.org/officeDocument/2006/relationships/image" Target="../media/image16.emf"/><Relationship Id="rId8" Type="http://schemas.openxmlformats.org/officeDocument/2006/relationships/image" Target="../media/image17.emf"/><Relationship Id="rId9" Type="http://schemas.openxmlformats.org/officeDocument/2006/relationships/image" Target="../media/image18.tiff"/><Relationship Id="rId1" Type="http://schemas.openxmlformats.org/officeDocument/2006/relationships/slideLayout" Target="../slideLayouts/slideLayout2.xml"/><Relationship Id="rId2"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8 </a:t>
            </a:r>
            <a:endParaRPr lang="en-US" dirty="0"/>
          </a:p>
        </p:txBody>
      </p:sp>
      <p:sp>
        <p:nvSpPr>
          <p:cNvPr id="3" name="Subtitle 2"/>
          <p:cNvSpPr>
            <a:spLocks noGrp="1"/>
          </p:cNvSpPr>
          <p:nvPr>
            <p:ph type="subTitle" idx="1"/>
          </p:nvPr>
        </p:nvSpPr>
        <p:spPr/>
        <p:txBody>
          <a:bodyPr/>
          <a:lstStyle/>
          <a:p>
            <a:r>
              <a:rPr lang="en-US" dirty="0" smtClean="0"/>
              <a:t>Instantaneous Mixing Driven Reactions</a:t>
            </a:r>
            <a:endParaRPr lang="en-US" dirty="0"/>
          </a:p>
        </p:txBody>
      </p:sp>
    </p:spTree>
    <p:extLst>
      <p:ext uri="{BB962C8B-B14F-4D97-AF65-F5344CB8AC3E}">
        <p14:creationId xmlns:p14="http://schemas.microsoft.com/office/powerpoint/2010/main" val="2439790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6664" name="Picture 8" descr="Title_graml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2596" y="1553766"/>
            <a:ext cx="3543300" cy="330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720678" y="480448"/>
            <a:ext cx="7767871" cy="584776"/>
          </a:xfrm>
          <a:prstGeom prst="rect">
            <a:avLst/>
          </a:prstGeom>
          <a:noFill/>
        </p:spPr>
        <p:txBody>
          <a:bodyPr wrap="none" rtlCol="0">
            <a:spAutoFit/>
          </a:bodyPr>
          <a:lstStyle/>
          <a:p>
            <a:r>
              <a:rPr lang="en-US" sz="3200" dirty="0" smtClean="0"/>
              <a:t>Inspiration for this Chapter Comes From</a:t>
            </a:r>
            <a:endParaRPr lang="en-US" sz="3200" dirty="0"/>
          </a:p>
        </p:txBody>
      </p:sp>
      <p:sp>
        <p:nvSpPr>
          <p:cNvPr id="3" name="TextBox 2"/>
          <p:cNvSpPr txBox="1"/>
          <p:nvPr/>
        </p:nvSpPr>
        <p:spPr>
          <a:xfrm>
            <a:off x="5004166" y="1794010"/>
            <a:ext cx="3071971" cy="2631490"/>
          </a:xfrm>
          <a:prstGeom prst="rect">
            <a:avLst/>
          </a:prstGeom>
          <a:noFill/>
        </p:spPr>
        <p:txBody>
          <a:bodyPr wrap="square" rtlCol="0">
            <a:spAutoFit/>
          </a:bodyPr>
          <a:lstStyle/>
          <a:p>
            <a:pPr algn="just"/>
            <a:r>
              <a:rPr lang="en-US" sz="1500" dirty="0" smtClean="0"/>
              <a:t>In this paper the authors develop the theory we will learn here, which is formally correct. They then study a case where they show that it fails, which we will also explore in a later chapter. While they highlight the failure, there are many instances where the model will work excellently and so should be considered as important.</a:t>
            </a:r>
            <a:endParaRPr lang="en-US" sz="1500" dirty="0"/>
          </a:p>
        </p:txBody>
      </p:sp>
      <p:pic>
        <p:nvPicPr>
          <p:cNvPr id="4" name="Picture 3" descr="Screen Shot 2015-01-01 at 11.00.51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2275" y="4957641"/>
            <a:ext cx="5295900" cy="1765300"/>
          </a:xfrm>
          <a:prstGeom prst="rect">
            <a:avLst/>
          </a:prstGeom>
        </p:spPr>
      </p:pic>
    </p:spTree>
    <p:extLst>
      <p:ext uri="{BB962C8B-B14F-4D97-AF65-F5344CB8AC3E}">
        <p14:creationId xmlns:p14="http://schemas.microsoft.com/office/powerpoint/2010/main" val="21465719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26664"/>
                                        </p:tgtEl>
                                        <p:attrNameLst>
                                          <p:attrName>style.visibility</p:attrName>
                                        </p:attrNameLst>
                                      </p:cBhvr>
                                      <p:to>
                                        <p:strVal val="visible"/>
                                      </p:to>
                                    </p:set>
                                    <p:animEffect transition="in" filter="checkerboard(across)">
                                      <p:cBhvr>
                                        <p:cTn id="7" dur="500"/>
                                        <p:tgtEl>
                                          <p:spTgt spid="3266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Consider the Following System</a:t>
            </a:r>
            <a:endParaRPr lang="en-US" dirty="0"/>
          </a:p>
        </p:txBody>
      </p:sp>
      <p:sp>
        <p:nvSpPr>
          <p:cNvPr id="5" name="Content Placeholder 4"/>
          <p:cNvSpPr>
            <a:spLocks noGrp="1"/>
          </p:cNvSpPr>
          <p:nvPr>
            <p:ph idx="1"/>
          </p:nvPr>
        </p:nvSpPr>
        <p:spPr>
          <a:xfrm>
            <a:off x="457200" y="1646236"/>
            <a:ext cx="8229600" cy="5211763"/>
          </a:xfrm>
        </p:spPr>
        <p:txBody>
          <a:bodyPr>
            <a:normAutofit lnSpcReduction="10000"/>
          </a:bodyPr>
          <a:lstStyle/>
          <a:p>
            <a:r>
              <a:rPr lang="en-US" sz="2400" dirty="0" smtClean="0"/>
              <a:t>A and B react irreversibly with one another to form some product C</a:t>
            </a:r>
          </a:p>
          <a:p>
            <a:endParaRPr lang="en-US" sz="2400" dirty="0"/>
          </a:p>
          <a:p>
            <a:endParaRPr lang="en-US" sz="2400" dirty="0" smtClean="0"/>
          </a:p>
          <a:p>
            <a:r>
              <a:rPr lang="en-US" sz="2400" dirty="0" smtClean="0"/>
              <a:t>Typically reactions occur at some rate (i.e.  A and B have to be in contact for some time to produce C). If this rate is very fast relative to anything else in the system, then we say it can be treated as INSTANTANEOUS – that is any time A and B come into contact they immediately form C – or alternatively A and B cannot coexist at a given point in space and </a:t>
            </a:r>
            <a:r>
              <a:rPr lang="en-US" sz="2400" dirty="0" smtClean="0"/>
              <a:t>time</a:t>
            </a:r>
          </a:p>
          <a:p>
            <a:endParaRPr lang="en-US" sz="2400" dirty="0" smtClean="0"/>
          </a:p>
          <a:p>
            <a:r>
              <a:rPr lang="en-US" sz="2400" dirty="0" smtClean="0"/>
              <a:t>Question: How might you determine that this condition of very fast reactions holds?</a:t>
            </a:r>
            <a:endParaRPr lang="en-US" sz="2400" dirty="0"/>
          </a:p>
        </p:txBody>
      </p:sp>
      <p:pic>
        <p:nvPicPr>
          <p:cNvPr id="6" name="Picture 5"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70850" y="2331529"/>
            <a:ext cx="2195646" cy="361126"/>
          </a:xfrm>
          <a:prstGeom prst="rect">
            <a:avLst/>
          </a:prstGeom>
        </p:spPr>
      </p:pic>
    </p:spTree>
    <p:extLst>
      <p:ext uri="{BB962C8B-B14F-4D97-AF65-F5344CB8AC3E}">
        <p14:creationId xmlns:p14="http://schemas.microsoft.com/office/powerpoint/2010/main" val="2998025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Consider A and B </a:t>
            </a:r>
            <a:r>
              <a:rPr lang="en-US" dirty="0" err="1" smtClean="0"/>
              <a:t>advecting</a:t>
            </a:r>
            <a:r>
              <a:rPr lang="en-US" dirty="0" smtClean="0"/>
              <a:t> and diffusing</a:t>
            </a:r>
            <a:endParaRPr lang="en-US" dirty="0"/>
          </a:p>
        </p:txBody>
      </p:sp>
      <p:pic>
        <p:nvPicPr>
          <p:cNvPr id="5" name="Picture 4"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0119" y="1757209"/>
            <a:ext cx="4749800" cy="850900"/>
          </a:xfrm>
          <a:prstGeom prst="rect">
            <a:avLst/>
          </a:prstGeom>
        </p:spPr>
      </p:pic>
      <p:pic>
        <p:nvPicPr>
          <p:cNvPr id="6" name="Picture 5"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4563" y="2947752"/>
            <a:ext cx="4800600" cy="850900"/>
          </a:xfrm>
          <a:prstGeom prst="rect">
            <a:avLst/>
          </a:prstGeom>
        </p:spPr>
      </p:pic>
      <p:pic>
        <p:nvPicPr>
          <p:cNvPr id="7" name="Picture 6" descr="latex-image-1.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17417" y="4217656"/>
            <a:ext cx="4775200" cy="850900"/>
          </a:xfrm>
          <a:prstGeom prst="rect">
            <a:avLst/>
          </a:prstGeom>
        </p:spPr>
      </p:pic>
      <p:sp>
        <p:nvSpPr>
          <p:cNvPr id="8" name="TextBox 7"/>
          <p:cNvSpPr txBox="1"/>
          <p:nvPr/>
        </p:nvSpPr>
        <p:spPr>
          <a:xfrm>
            <a:off x="873220" y="5655060"/>
            <a:ext cx="7283446" cy="830997"/>
          </a:xfrm>
          <a:prstGeom prst="rect">
            <a:avLst/>
          </a:prstGeom>
          <a:noFill/>
        </p:spPr>
        <p:txBody>
          <a:bodyPr wrap="square" rtlCol="0">
            <a:spAutoFit/>
          </a:bodyPr>
          <a:lstStyle/>
          <a:p>
            <a:r>
              <a:rPr lang="en-US" sz="2400" dirty="0" smtClean="0"/>
              <a:t>3 equations, 4 unknowns… Problem? Do we have another constraint? Yes – what is it?</a:t>
            </a:r>
            <a:endParaRPr lang="en-US" sz="2400" dirty="0"/>
          </a:p>
        </p:txBody>
      </p:sp>
    </p:spTree>
    <p:extLst>
      <p:ext uri="{BB962C8B-B14F-4D97-AF65-F5344CB8AC3E}">
        <p14:creationId xmlns:p14="http://schemas.microsoft.com/office/powerpoint/2010/main" val="316948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dirty="0" smtClean="0"/>
              <a:t>In general we do not know how to solve ADRE. However can we rewrite our equations in such a way as to write them in a form that we can solve (i.e. can we define some conservative component)</a:t>
            </a:r>
          </a:p>
          <a:p>
            <a:endParaRPr lang="en-US" sz="2400" dirty="0"/>
          </a:p>
          <a:p>
            <a:r>
              <a:rPr lang="en-US" sz="2400" dirty="0" smtClean="0"/>
              <a:t>Consider the following three</a:t>
            </a:r>
          </a:p>
          <a:p>
            <a:pPr marL="411480" lvl="1" indent="0">
              <a:buNone/>
            </a:pPr>
            <a:endParaRPr lang="en-US" sz="1800" dirty="0"/>
          </a:p>
        </p:txBody>
      </p:sp>
      <p:pic>
        <p:nvPicPr>
          <p:cNvPr id="5" name="Picture 4"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2504" y="4174017"/>
            <a:ext cx="2463800" cy="342900"/>
          </a:xfrm>
          <a:prstGeom prst="rect">
            <a:avLst/>
          </a:prstGeom>
        </p:spPr>
      </p:pic>
      <p:pic>
        <p:nvPicPr>
          <p:cNvPr id="6" name="Picture 5"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8854" y="4828813"/>
            <a:ext cx="2451100" cy="342900"/>
          </a:xfrm>
          <a:prstGeom prst="rect">
            <a:avLst/>
          </a:prstGeom>
        </p:spPr>
      </p:pic>
      <p:pic>
        <p:nvPicPr>
          <p:cNvPr id="7" name="Picture 6" descr="latex-image-1.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59649" y="5483613"/>
            <a:ext cx="2489200" cy="342900"/>
          </a:xfrm>
          <a:prstGeom prst="rect">
            <a:avLst/>
          </a:prstGeom>
        </p:spPr>
      </p:pic>
    </p:spTree>
    <p:extLst>
      <p:ext uri="{BB962C8B-B14F-4D97-AF65-F5344CB8AC3E}">
        <p14:creationId xmlns:p14="http://schemas.microsoft.com/office/powerpoint/2010/main" val="2840834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each of these three</a:t>
            </a:r>
            <a:endParaRPr lang="en-US" dirty="0"/>
          </a:p>
        </p:txBody>
      </p:sp>
      <p:sp>
        <p:nvSpPr>
          <p:cNvPr id="3" name="Content Placeholder 2"/>
          <p:cNvSpPr>
            <a:spLocks noGrp="1"/>
          </p:cNvSpPr>
          <p:nvPr>
            <p:ph idx="1"/>
          </p:nvPr>
        </p:nvSpPr>
        <p:spPr>
          <a:xfrm>
            <a:off x="457200" y="1646236"/>
            <a:ext cx="8229600" cy="5211763"/>
          </a:xfrm>
        </p:spPr>
        <p:txBody>
          <a:bodyPr>
            <a:normAutofit/>
          </a:bodyPr>
          <a:lstStyle/>
          <a:p>
            <a:r>
              <a:rPr lang="en-US" sz="2400" dirty="0" smtClean="0"/>
              <a:t>Conservative ADE equation</a:t>
            </a:r>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smtClean="0"/>
          </a:p>
          <a:p>
            <a:r>
              <a:rPr lang="en-US" sz="2400" dirty="0" smtClean="0"/>
              <a:t>Using any of the methods we have learned so far we can solve for any of these under any reasonable initial and boundary conditions – But does this help us at all?</a:t>
            </a:r>
            <a:endParaRPr lang="en-US" sz="2400" dirty="0"/>
          </a:p>
        </p:txBody>
      </p:sp>
      <p:pic>
        <p:nvPicPr>
          <p:cNvPr id="4" name="Picture 3"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1890" y="2224656"/>
            <a:ext cx="3987800" cy="850900"/>
          </a:xfrm>
          <a:prstGeom prst="rect">
            <a:avLst/>
          </a:prstGeom>
        </p:spPr>
      </p:pic>
      <p:pic>
        <p:nvPicPr>
          <p:cNvPr id="5" name="Picture 4"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48398" y="3208010"/>
            <a:ext cx="3911600" cy="850900"/>
          </a:xfrm>
          <a:prstGeom prst="rect">
            <a:avLst/>
          </a:prstGeom>
        </p:spPr>
      </p:pic>
      <p:pic>
        <p:nvPicPr>
          <p:cNvPr id="6" name="Picture 5" descr="latex-image-1.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44436" y="4208889"/>
            <a:ext cx="3962400" cy="850900"/>
          </a:xfrm>
          <a:prstGeom prst="rect">
            <a:avLst/>
          </a:prstGeom>
        </p:spPr>
      </p:pic>
    </p:spTree>
    <p:extLst>
      <p:ext uri="{BB962C8B-B14F-4D97-AF65-F5344CB8AC3E}">
        <p14:creationId xmlns:p14="http://schemas.microsoft.com/office/powerpoint/2010/main" val="3182922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dirty="0" smtClean="0"/>
              <a:t>Let’s ignore the first conservative component for this problem (we will find it useful in the next chapter though) and focus on the latter two</a:t>
            </a:r>
          </a:p>
          <a:p>
            <a:endParaRPr lang="en-US" sz="2400" dirty="0"/>
          </a:p>
          <a:p>
            <a:endParaRPr lang="en-US" sz="2400" dirty="0" smtClean="0"/>
          </a:p>
          <a:p>
            <a:endParaRPr lang="en-US" sz="2400" dirty="0"/>
          </a:p>
          <a:p>
            <a:r>
              <a:rPr lang="en-US" sz="2400" dirty="0" smtClean="0"/>
              <a:t>As noted, we can solve for both of these using any of the methods we have learned so far.</a:t>
            </a:r>
          </a:p>
          <a:p>
            <a:endParaRPr lang="en-US" sz="2400" dirty="0"/>
          </a:p>
          <a:p>
            <a:r>
              <a:rPr lang="en-US" sz="2400" dirty="0" smtClean="0"/>
              <a:t>Now recall, A and B cannot coexist, which means C</a:t>
            </a:r>
            <a:r>
              <a:rPr lang="en-US" sz="2400" baseline="-25000" dirty="0" smtClean="0"/>
              <a:t>A</a:t>
            </a:r>
            <a:r>
              <a:rPr lang="en-US" sz="2400" dirty="0" smtClean="0"/>
              <a:t>=0 or C</a:t>
            </a:r>
            <a:r>
              <a:rPr lang="en-US" sz="2400" baseline="-25000" dirty="0" smtClean="0"/>
              <a:t>B</a:t>
            </a:r>
            <a:r>
              <a:rPr lang="en-US" sz="2400" dirty="0" smtClean="0"/>
              <a:t>=0 everywhere and anywhere in the domain.</a:t>
            </a:r>
            <a:endParaRPr lang="en-US" sz="2400" dirty="0"/>
          </a:p>
        </p:txBody>
      </p:sp>
      <p:pic>
        <p:nvPicPr>
          <p:cNvPr id="4" name="Picture 3"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2415" y="3241432"/>
            <a:ext cx="2451100" cy="342900"/>
          </a:xfrm>
          <a:prstGeom prst="rect">
            <a:avLst/>
          </a:prstGeom>
        </p:spPr>
      </p:pic>
      <p:pic>
        <p:nvPicPr>
          <p:cNvPr id="5" name="Picture 4"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3633" y="3241432"/>
            <a:ext cx="2489200" cy="342900"/>
          </a:xfrm>
          <a:prstGeom prst="rect">
            <a:avLst/>
          </a:prstGeom>
        </p:spPr>
      </p:pic>
      <p:pic>
        <p:nvPicPr>
          <p:cNvPr id="7" name="Picture 6" descr="latex-image-1.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07233" y="5993952"/>
            <a:ext cx="3352800" cy="393700"/>
          </a:xfrm>
          <a:prstGeom prst="rect">
            <a:avLst/>
          </a:prstGeom>
        </p:spPr>
      </p:pic>
    </p:spTree>
    <p:extLst>
      <p:ext uri="{BB962C8B-B14F-4D97-AF65-F5344CB8AC3E}">
        <p14:creationId xmlns:p14="http://schemas.microsoft.com/office/powerpoint/2010/main" val="3030072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Therefore</a:t>
            </a:r>
            <a:endParaRPr lang="en-US" dirty="0"/>
          </a:p>
        </p:txBody>
      </p:sp>
      <p:sp>
        <p:nvSpPr>
          <p:cNvPr id="3" name="Content Placeholder 2"/>
          <p:cNvSpPr>
            <a:spLocks noGrp="1"/>
          </p:cNvSpPr>
          <p:nvPr>
            <p:ph idx="1"/>
          </p:nvPr>
        </p:nvSpPr>
        <p:spPr/>
        <p:txBody>
          <a:bodyPr>
            <a:normAutofit lnSpcReduction="10000"/>
          </a:bodyPr>
          <a:lstStyle/>
          <a:p>
            <a:endParaRPr lang="en-US" dirty="0"/>
          </a:p>
          <a:p>
            <a:endParaRPr lang="en-US" dirty="0" smtClean="0"/>
          </a:p>
          <a:p>
            <a:r>
              <a:rPr lang="en-US" dirty="0" smtClean="0"/>
              <a:t>If </a:t>
            </a:r>
            <a:r>
              <a:rPr lang="en-US" dirty="0" err="1" smtClean="0"/>
              <a:t>u</a:t>
            </a:r>
            <a:r>
              <a:rPr lang="en-US" baseline="-25000" dirty="0" err="1" smtClean="0"/>
              <a:t>A</a:t>
            </a:r>
            <a:r>
              <a:rPr lang="en-US" dirty="0" smtClean="0"/>
              <a:t>&gt;</a:t>
            </a:r>
            <a:r>
              <a:rPr lang="en-US" dirty="0" err="1" smtClean="0"/>
              <a:t>u</a:t>
            </a:r>
            <a:r>
              <a:rPr lang="en-US" baseline="-25000" dirty="0" err="1" smtClean="0"/>
              <a:t>B</a:t>
            </a:r>
            <a:r>
              <a:rPr lang="en-US" baseline="-25000" dirty="0" smtClean="0"/>
              <a:t> </a:t>
            </a:r>
            <a:r>
              <a:rPr lang="en-US" dirty="0" smtClean="0"/>
              <a:t>=&gt; C</a:t>
            </a:r>
            <a:r>
              <a:rPr lang="en-US" baseline="-25000" dirty="0" smtClean="0"/>
              <a:t>B</a:t>
            </a:r>
            <a:r>
              <a:rPr lang="en-US" dirty="0" smtClean="0"/>
              <a:t>=0  (or </a:t>
            </a:r>
            <a:r>
              <a:rPr lang="en-US" dirty="0" err="1" smtClean="0"/>
              <a:t>u</a:t>
            </a:r>
            <a:r>
              <a:rPr lang="en-US" baseline="-25000" dirty="0" err="1" smtClean="0"/>
              <a:t>B</a:t>
            </a:r>
            <a:r>
              <a:rPr lang="en-US" dirty="0" smtClean="0"/>
              <a:t>=C</a:t>
            </a:r>
            <a:r>
              <a:rPr lang="en-US" baseline="-25000" dirty="0" smtClean="0"/>
              <a:t>C</a:t>
            </a:r>
            <a:r>
              <a:rPr lang="en-US" dirty="0" smtClean="0"/>
              <a:t>)</a:t>
            </a:r>
          </a:p>
          <a:p>
            <a:endParaRPr lang="en-US" dirty="0"/>
          </a:p>
          <a:p>
            <a:r>
              <a:rPr lang="en-US" dirty="0"/>
              <a:t>If </a:t>
            </a:r>
            <a:r>
              <a:rPr lang="en-US" dirty="0" err="1" smtClean="0"/>
              <a:t>u</a:t>
            </a:r>
            <a:r>
              <a:rPr lang="en-US" baseline="-25000" dirty="0" err="1"/>
              <a:t>B</a:t>
            </a:r>
            <a:r>
              <a:rPr lang="en-US" dirty="0" smtClean="0"/>
              <a:t>&gt;</a:t>
            </a:r>
            <a:r>
              <a:rPr lang="en-US" dirty="0" err="1" smtClean="0"/>
              <a:t>u</a:t>
            </a:r>
            <a:r>
              <a:rPr lang="en-US" baseline="-25000" dirty="0" err="1" smtClean="0"/>
              <a:t>A</a:t>
            </a:r>
            <a:r>
              <a:rPr lang="en-US" baseline="-25000" dirty="0" smtClean="0"/>
              <a:t> </a:t>
            </a:r>
            <a:r>
              <a:rPr lang="en-US" dirty="0"/>
              <a:t>=&gt; </a:t>
            </a:r>
            <a:r>
              <a:rPr lang="en-US" dirty="0" smtClean="0"/>
              <a:t>C</a:t>
            </a:r>
            <a:r>
              <a:rPr lang="en-US" baseline="-25000" dirty="0" smtClean="0"/>
              <a:t>A</a:t>
            </a:r>
            <a:r>
              <a:rPr lang="en-US" dirty="0" smtClean="0"/>
              <a:t>=</a:t>
            </a:r>
            <a:r>
              <a:rPr lang="en-US" dirty="0"/>
              <a:t>0  (or </a:t>
            </a:r>
            <a:r>
              <a:rPr lang="en-US" dirty="0" err="1" smtClean="0"/>
              <a:t>u</a:t>
            </a:r>
            <a:r>
              <a:rPr lang="en-US" baseline="-25000" dirty="0" err="1" smtClean="0"/>
              <a:t>A</a:t>
            </a:r>
            <a:r>
              <a:rPr lang="en-US" dirty="0" smtClean="0"/>
              <a:t>=</a:t>
            </a:r>
            <a:r>
              <a:rPr lang="en-US" dirty="0"/>
              <a:t>C</a:t>
            </a:r>
            <a:r>
              <a:rPr lang="en-US" baseline="-25000" dirty="0"/>
              <a:t>C</a:t>
            </a:r>
            <a:r>
              <a:rPr lang="en-US" dirty="0"/>
              <a:t>)</a:t>
            </a:r>
          </a:p>
          <a:p>
            <a:endParaRPr lang="en-US" b="1" dirty="0" smtClean="0"/>
          </a:p>
          <a:p>
            <a:r>
              <a:rPr lang="en-US" b="1" dirty="0" smtClean="0"/>
              <a:t>Therefore 	</a:t>
            </a:r>
            <a:r>
              <a:rPr lang="en-US" dirty="0" smtClean="0"/>
              <a:t>C</a:t>
            </a:r>
            <a:r>
              <a:rPr lang="en-US" baseline="-25000" dirty="0" smtClean="0"/>
              <a:t>C</a:t>
            </a:r>
            <a:r>
              <a:rPr lang="en-US" dirty="0" smtClean="0"/>
              <a:t>=min(</a:t>
            </a:r>
            <a:r>
              <a:rPr lang="en-US" dirty="0" err="1" smtClean="0"/>
              <a:t>u</a:t>
            </a:r>
            <a:r>
              <a:rPr lang="en-US" baseline="-25000" dirty="0" err="1" smtClean="0"/>
              <a:t>A</a:t>
            </a:r>
            <a:r>
              <a:rPr lang="en-US" dirty="0" err="1" smtClean="0"/>
              <a:t>,u</a:t>
            </a:r>
            <a:r>
              <a:rPr lang="en-US" baseline="-25000" dirty="0" err="1" smtClean="0"/>
              <a:t>B</a:t>
            </a:r>
            <a:r>
              <a:rPr lang="en-US" dirty="0" smtClean="0"/>
              <a:t>)</a:t>
            </a:r>
          </a:p>
          <a:p>
            <a:endParaRPr lang="en-US" dirty="0"/>
          </a:p>
          <a:p>
            <a:r>
              <a:rPr lang="en-US" dirty="0" smtClean="0"/>
              <a:t>We can solve for the reactant C using only conservative information!!!</a:t>
            </a:r>
          </a:p>
          <a:p>
            <a:endParaRPr lang="en-US" dirty="0"/>
          </a:p>
        </p:txBody>
      </p:sp>
      <p:pic>
        <p:nvPicPr>
          <p:cNvPr id="7" name="Picture 6"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2415" y="1626395"/>
            <a:ext cx="2451100" cy="342900"/>
          </a:xfrm>
          <a:prstGeom prst="rect">
            <a:avLst/>
          </a:prstGeom>
        </p:spPr>
      </p:pic>
      <p:pic>
        <p:nvPicPr>
          <p:cNvPr id="8" name="Picture 7"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3633" y="1626395"/>
            <a:ext cx="2489200" cy="342900"/>
          </a:xfrm>
          <a:prstGeom prst="rect">
            <a:avLst/>
          </a:prstGeom>
        </p:spPr>
      </p:pic>
      <p:sp>
        <p:nvSpPr>
          <p:cNvPr id="9" name="Rectangle 8"/>
          <p:cNvSpPr/>
          <p:nvPr/>
        </p:nvSpPr>
        <p:spPr>
          <a:xfrm>
            <a:off x="3095961" y="4166886"/>
            <a:ext cx="3215036" cy="833377"/>
          </a:xfrm>
          <a:prstGeom prst="rect">
            <a:avLst/>
          </a:prstGeom>
          <a:noFill/>
          <a:ln w="3175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5104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798107"/>
          </a:xfrm>
        </p:spPr>
        <p:txBody>
          <a:bodyPr>
            <a:normAutofit/>
          </a:bodyPr>
          <a:lstStyle/>
          <a:p>
            <a:r>
              <a:rPr lang="en-US" dirty="0" smtClean="0"/>
              <a:t>Example	</a:t>
            </a:r>
            <a:endParaRPr lang="en-US" dirty="0"/>
          </a:p>
        </p:txBody>
      </p:sp>
      <p:pic>
        <p:nvPicPr>
          <p:cNvPr id="4" name="Picture 3"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678" y="1521430"/>
            <a:ext cx="4749800" cy="850900"/>
          </a:xfrm>
          <a:prstGeom prst="rect">
            <a:avLst/>
          </a:prstGeom>
        </p:spPr>
      </p:pic>
      <p:pic>
        <p:nvPicPr>
          <p:cNvPr id="5" name="Picture 4"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8122" y="2711973"/>
            <a:ext cx="4800600" cy="850900"/>
          </a:xfrm>
          <a:prstGeom prst="rect">
            <a:avLst/>
          </a:prstGeom>
        </p:spPr>
      </p:pic>
      <p:pic>
        <p:nvPicPr>
          <p:cNvPr id="6" name="Picture 5" descr="latex-image-1.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0976" y="3803299"/>
            <a:ext cx="4775200" cy="850900"/>
          </a:xfrm>
          <a:prstGeom prst="rect">
            <a:avLst/>
          </a:prstGeom>
        </p:spPr>
      </p:pic>
      <p:pic>
        <p:nvPicPr>
          <p:cNvPr id="7" name="Picture 6" descr="latex-image-1.pd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3605" y="5007321"/>
            <a:ext cx="3352800" cy="393700"/>
          </a:xfrm>
          <a:prstGeom prst="rect">
            <a:avLst/>
          </a:prstGeom>
        </p:spPr>
      </p:pic>
      <p:pic>
        <p:nvPicPr>
          <p:cNvPr id="8" name="Picture 7" descr="latex-image-1.pdf"/>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49060" y="4654199"/>
            <a:ext cx="3657600" cy="393700"/>
          </a:xfrm>
          <a:prstGeom prst="rect">
            <a:avLst/>
          </a:prstGeom>
        </p:spPr>
      </p:pic>
      <p:pic>
        <p:nvPicPr>
          <p:cNvPr id="9" name="Picture 8" descr="latex-image-1.pd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03820" y="5256645"/>
            <a:ext cx="3365500" cy="393700"/>
          </a:xfrm>
          <a:prstGeom prst="rect">
            <a:avLst/>
          </a:prstGeom>
        </p:spPr>
      </p:pic>
      <p:pic>
        <p:nvPicPr>
          <p:cNvPr id="10" name="Picture 9" descr="latex-image-1.pdf"/>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000729" y="2541421"/>
            <a:ext cx="2247900" cy="241300"/>
          </a:xfrm>
          <a:prstGeom prst="rect">
            <a:avLst/>
          </a:prstGeom>
        </p:spPr>
      </p:pic>
      <p:sp>
        <p:nvSpPr>
          <p:cNvPr id="11" name="TextBox 10"/>
          <p:cNvSpPr txBox="1"/>
          <p:nvPr/>
        </p:nvSpPr>
        <p:spPr>
          <a:xfrm>
            <a:off x="5795004" y="4107371"/>
            <a:ext cx="2605701" cy="461665"/>
          </a:xfrm>
          <a:prstGeom prst="rect">
            <a:avLst/>
          </a:prstGeom>
          <a:noFill/>
        </p:spPr>
        <p:txBody>
          <a:bodyPr wrap="none" rtlCol="0">
            <a:spAutoFit/>
          </a:bodyPr>
          <a:lstStyle/>
          <a:p>
            <a:r>
              <a:rPr lang="en-US" sz="2400" dirty="0" smtClean="0"/>
              <a:t>Initial Conditions</a:t>
            </a:r>
            <a:endParaRPr lang="en-US" sz="2400" dirty="0"/>
          </a:p>
        </p:txBody>
      </p:sp>
      <p:sp>
        <p:nvSpPr>
          <p:cNvPr id="12" name="TextBox 11"/>
          <p:cNvSpPr txBox="1"/>
          <p:nvPr/>
        </p:nvSpPr>
        <p:spPr>
          <a:xfrm>
            <a:off x="5914080" y="1923235"/>
            <a:ext cx="2349471" cy="461665"/>
          </a:xfrm>
          <a:prstGeom prst="rect">
            <a:avLst/>
          </a:prstGeom>
          <a:noFill/>
        </p:spPr>
        <p:txBody>
          <a:bodyPr wrap="none" rtlCol="0">
            <a:spAutoFit/>
          </a:bodyPr>
          <a:lstStyle/>
          <a:p>
            <a:r>
              <a:rPr lang="en-US" sz="2400" dirty="0" smtClean="0"/>
              <a:t>Infinite Domain</a:t>
            </a:r>
            <a:endParaRPr lang="en-US" sz="2400" dirty="0"/>
          </a:p>
        </p:txBody>
      </p:sp>
      <p:sp>
        <p:nvSpPr>
          <p:cNvPr id="13" name="TextBox 12"/>
          <p:cNvSpPr txBox="1"/>
          <p:nvPr/>
        </p:nvSpPr>
        <p:spPr>
          <a:xfrm>
            <a:off x="1942087" y="874215"/>
            <a:ext cx="1197864" cy="461665"/>
          </a:xfrm>
          <a:prstGeom prst="rect">
            <a:avLst/>
          </a:prstGeom>
          <a:noFill/>
        </p:spPr>
        <p:txBody>
          <a:bodyPr wrap="none" rtlCol="0">
            <a:spAutoFit/>
          </a:bodyPr>
          <a:lstStyle/>
          <a:p>
            <a:r>
              <a:rPr lang="en-US" sz="2400" dirty="0" smtClean="0"/>
              <a:t>System</a:t>
            </a:r>
            <a:endParaRPr lang="en-US" sz="2400" dirty="0"/>
          </a:p>
        </p:txBody>
      </p:sp>
      <p:sp>
        <p:nvSpPr>
          <p:cNvPr id="14" name="TextBox 13"/>
          <p:cNvSpPr txBox="1"/>
          <p:nvPr/>
        </p:nvSpPr>
        <p:spPr>
          <a:xfrm>
            <a:off x="3139951" y="6131275"/>
            <a:ext cx="1894319" cy="461665"/>
          </a:xfrm>
          <a:prstGeom prst="rect">
            <a:avLst/>
          </a:prstGeom>
          <a:noFill/>
        </p:spPr>
        <p:txBody>
          <a:bodyPr wrap="none" rtlCol="0">
            <a:spAutoFit/>
          </a:bodyPr>
          <a:lstStyle/>
          <a:p>
            <a:r>
              <a:rPr lang="en-US" sz="2400" dirty="0" smtClean="0"/>
              <a:t>Solve for C</a:t>
            </a:r>
            <a:r>
              <a:rPr lang="en-US" sz="2400" baseline="-25000" dirty="0" smtClean="0"/>
              <a:t>C</a:t>
            </a:r>
            <a:endParaRPr lang="en-US" sz="2400" baseline="-25000" dirty="0"/>
          </a:p>
        </p:txBody>
      </p:sp>
      <p:pic>
        <p:nvPicPr>
          <p:cNvPr id="15" name="Picture 14" descr="latex-image-1.tiff"/>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604933" y="5861050"/>
            <a:ext cx="2717800" cy="406400"/>
          </a:xfrm>
          <a:prstGeom prst="rect">
            <a:avLst/>
          </a:prstGeom>
        </p:spPr>
      </p:pic>
    </p:spTree>
    <p:extLst>
      <p:ext uri="{BB962C8B-B14F-4D97-AF65-F5344CB8AC3E}">
        <p14:creationId xmlns:p14="http://schemas.microsoft.com/office/powerpoint/2010/main" val="16798818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ＭＳ 明朝"/>
        <a:font script="Hang" typeface="바탕"/>
        <a:font script="Hans" typeface="华文新魏"/>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ＭＳ 明朝"/>
        <a:font script="Hang" typeface="바탕"/>
        <a:font script="Hans" typeface="华文新魏"/>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Foundry.thmx</Template>
  <TotalTime>2798</TotalTime>
  <Words>415</Words>
  <Application>Microsoft Macintosh PowerPoint</Application>
  <PresentationFormat>On-screen Show (4:3)</PresentationFormat>
  <Paragraphs>50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Foundry</vt:lpstr>
      <vt:lpstr>Chapter 8 </vt:lpstr>
      <vt:lpstr>PowerPoint Presentation</vt:lpstr>
      <vt:lpstr>Consider the Following System</vt:lpstr>
      <vt:lpstr>Consider A and B advecting and diffusing</vt:lpstr>
      <vt:lpstr>PowerPoint Presentation</vt:lpstr>
      <vt:lpstr>For each of these three</vt:lpstr>
      <vt:lpstr>PowerPoint Presentation</vt:lpstr>
      <vt:lpstr>Therefore</vt:lpstr>
      <vt:lpstr>Example </vt:lpstr>
    </vt:vector>
  </TitlesOfParts>
  <Company>University of Notre Dame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8 </dc:title>
  <dc:creator>Diogo Bolster</dc:creator>
  <cp:lastModifiedBy>Diogo Bolster</cp:lastModifiedBy>
  <cp:revision>20</cp:revision>
  <dcterms:created xsi:type="dcterms:W3CDTF">2014-12-30T14:49:44Z</dcterms:created>
  <dcterms:modified xsi:type="dcterms:W3CDTF">2015-01-20T20:55:37Z</dcterms:modified>
</cp:coreProperties>
</file>