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73" r:id="rId3"/>
    <p:sldId id="257" r:id="rId4"/>
    <p:sldId id="258" r:id="rId5"/>
    <p:sldId id="259" r:id="rId6"/>
    <p:sldId id="260" r:id="rId7"/>
    <p:sldId id="261" r:id="rId8"/>
    <p:sldId id="262" r:id="rId9"/>
    <p:sldId id="264" r:id="rId10"/>
    <p:sldId id="263"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0" d="100"/>
          <a:sy n="170" d="100"/>
        </p:scale>
        <p:origin x="-96" y="-5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B7B3EA3-6CDF-DD41-B2BB-AE764F54BF1E}" type="datetimeFigureOut">
              <a:rPr lang="en-US" smtClean="0"/>
              <a:t>1/22/16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941F21-8C78-5944-85EE-B741C88443BB}" type="slidenum">
              <a:rPr lang="en-US" smtClean="0"/>
              <a:t>‹#›</a:t>
            </a:fld>
            <a:endParaRPr lang="en-US"/>
          </a:p>
        </p:txBody>
      </p:sp>
    </p:spTree>
    <p:extLst>
      <p:ext uri="{BB962C8B-B14F-4D97-AF65-F5344CB8AC3E}">
        <p14:creationId xmlns:p14="http://schemas.microsoft.com/office/powerpoint/2010/main" val="1138669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94DA5-2ED7-B64A-868E-B225F5DEDE04}" type="datetimeFigureOut">
              <a:rPr lang="en-US" smtClean="0"/>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AC3415-CAC6-8A4D-A543-7BD59DCCB8BF}" type="slidenum">
              <a:rPr lang="en-US" smtClean="0"/>
              <a:t>‹#›</a:t>
            </a:fld>
            <a:endParaRPr lang="en-US"/>
          </a:p>
        </p:txBody>
      </p:sp>
    </p:spTree>
    <p:extLst>
      <p:ext uri="{BB962C8B-B14F-4D97-AF65-F5344CB8AC3E}">
        <p14:creationId xmlns:p14="http://schemas.microsoft.com/office/powerpoint/2010/main" val="569088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AC3415-CAC6-8A4D-A543-7BD59DCCB8BF}" type="slidenum">
              <a:rPr lang="en-US" smtClean="0"/>
              <a:t>11</a:t>
            </a:fld>
            <a:endParaRPr lang="en-US"/>
          </a:p>
        </p:txBody>
      </p:sp>
    </p:spTree>
    <p:extLst>
      <p:ext uri="{BB962C8B-B14F-4D97-AF65-F5344CB8AC3E}">
        <p14:creationId xmlns:p14="http://schemas.microsoft.com/office/powerpoint/2010/main" val="92482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en-US"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8642D4-7B89-6545-9452-4A1DD061923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DA79-991C-4447-A4E9-A06FE4E3ABC3}"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48642D4-7B89-6545-9452-4A1DD061923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8642D4-7B89-6545-9452-4A1DD061923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en-US"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8642D4-7B89-6545-9452-4A1DD061923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8642D4-7B89-6545-9452-4A1DD061923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642D4-7B89-6545-9452-4A1DD061923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en-US"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8642D4-7B89-6545-9452-4A1DD061923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8642D4-7B89-6545-9452-4A1DD0619236}" type="datetimeFigureOut">
              <a:rPr lang="en-US" smtClean="0"/>
              <a:t>1/22/16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8642D4-7B89-6545-9452-4A1DD0619236}" type="datetimeFigureOut">
              <a:rPr lang="en-US" smtClean="0"/>
              <a:t>1/22/16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642D4-7B89-6545-9452-4A1DD0619236}" type="datetimeFigureOut">
              <a:rPr lang="en-US" smtClean="0"/>
              <a:t>1/22/16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642D4-7B89-6545-9452-4A1DD061923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A48642D4-7B89-6545-9452-4A1DD061923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28DA79-991C-4447-A4E9-A06FE4E3AB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A48642D4-7B89-6545-9452-4A1DD0619236}" type="datetimeFigureOut">
              <a:rPr lang="en-US" smtClean="0"/>
              <a:t>1/22/16</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0128DA79-991C-4447-A4E9-A06FE4E3AB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media" Target="../media/media2.gif"/><Relationship Id="rId4" Type="http://schemas.openxmlformats.org/officeDocument/2006/relationships/video" Target="../media/media2.gif"/><Relationship Id="rId5" Type="http://schemas.openxmlformats.org/officeDocument/2006/relationships/slideLayout" Target="../slideLayouts/slideLayout2.xml"/><Relationship Id="rId6" Type="http://schemas.openxmlformats.org/officeDocument/2006/relationships/notesSlide" Target="../notesSlides/notesSlide1.xml"/><Relationship Id="rId7" Type="http://schemas.openxmlformats.org/officeDocument/2006/relationships/image" Target="../media/image18.png"/><Relationship Id="rId8" Type="http://schemas.openxmlformats.org/officeDocument/2006/relationships/image" Target="../media/image19.png"/><Relationship Id="rId1" Type="http://schemas.microsoft.com/office/2007/relationships/media" Target="../media/media1.gif"/><Relationship Id="rId2" Type="http://schemas.openxmlformats.org/officeDocument/2006/relationships/video" Target="../media/media1.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 Id="rId3" Type="http://schemas.openxmlformats.org/officeDocument/2006/relationships/image" Target="../media/image2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 Id="rId3"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4" Type="http://schemas.openxmlformats.org/officeDocument/2006/relationships/image" Target="../media/image16.tiff"/><Relationship Id="rId5"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4</a:t>
            </a:r>
            <a:endParaRPr lang="en-US" dirty="0"/>
          </a:p>
        </p:txBody>
      </p:sp>
      <p:sp>
        <p:nvSpPr>
          <p:cNvPr id="3" name="Subtitle 2"/>
          <p:cNvSpPr>
            <a:spLocks noGrp="1"/>
          </p:cNvSpPr>
          <p:nvPr>
            <p:ph type="subTitle" idx="1"/>
          </p:nvPr>
        </p:nvSpPr>
        <p:spPr/>
        <p:txBody>
          <a:bodyPr/>
          <a:lstStyle/>
          <a:p>
            <a:r>
              <a:rPr lang="en-US" dirty="0" smtClean="0"/>
              <a:t>Numerical Solutions to the Diffusion Equation</a:t>
            </a:r>
            <a:endParaRPr lang="en-US" dirty="0"/>
          </a:p>
        </p:txBody>
      </p:sp>
    </p:spTree>
    <p:extLst>
      <p:ext uri="{BB962C8B-B14F-4D97-AF65-F5344CB8AC3E}">
        <p14:creationId xmlns:p14="http://schemas.microsoft.com/office/powerpoint/2010/main" val="2859567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consider a different Approach</a:t>
            </a:r>
            <a:endParaRPr lang="en-US" dirty="0"/>
          </a:p>
        </p:txBody>
      </p:sp>
      <p:sp>
        <p:nvSpPr>
          <p:cNvPr id="3" name="Content Placeholder 2"/>
          <p:cNvSpPr>
            <a:spLocks noGrp="1"/>
          </p:cNvSpPr>
          <p:nvPr>
            <p:ph idx="1"/>
          </p:nvPr>
        </p:nvSpPr>
        <p:spPr>
          <a:xfrm>
            <a:off x="779462" y="1882586"/>
            <a:ext cx="7581901" cy="4746893"/>
          </a:xfrm>
        </p:spPr>
        <p:txBody>
          <a:bodyPr>
            <a:normAutofit fontScale="92500" lnSpcReduction="10000"/>
          </a:bodyPr>
          <a:lstStyle/>
          <a:p>
            <a:r>
              <a:rPr lang="en-US" dirty="0" smtClean="0"/>
              <a:t>Let’s pretend that we can break our solute plume into a large number of discrete particles, N.</a:t>
            </a:r>
          </a:p>
          <a:p>
            <a:r>
              <a:rPr lang="en-US" dirty="0" smtClean="0"/>
              <a:t>Each particle represents some mass of solute m. If the total mas of the system is M and all particles carry equal mass then the mass a particle m=M/N.</a:t>
            </a:r>
          </a:p>
          <a:p>
            <a:r>
              <a:rPr lang="en-US" dirty="0" smtClean="0"/>
              <a:t>Now the question is, how do we move particles in such a way that will faithfully represent the process of diffusion.</a:t>
            </a:r>
          </a:p>
          <a:p>
            <a:r>
              <a:rPr lang="en-US" dirty="0" smtClean="0"/>
              <a:t>This is a problem that Einstein considered when studying Brownian motion and led to much of our current understanding of diffusion and the existence of molecules so let’s look at what he did first and then come back to our problem</a:t>
            </a:r>
          </a:p>
          <a:p>
            <a:pPr marL="0" indent="0">
              <a:buNone/>
            </a:pPr>
            <a:endParaRPr lang="en-US" dirty="0"/>
          </a:p>
        </p:txBody>
      </p:sp>
    </p:spTree>
    <p:extLst>
      <p:ext uri="{BB962C8B-B14F-4D97-AF65-F5344CB8AC3E}">
        <p14:creationId xmlns:p14="http://schemas.microsoft.com/office/powerpoint/2010/main" val="125679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4610"/>
            <a:ext cx="7581901" cy="1653988"/>
          </a:xfrm>
        </p:spPr>
        <p:txBody>
          <a:bodyPr/>
          <a:lstStyle/>
          <a:p>
            <a:r>
              <a:rPr lang="en-US" dirty="0" smtClean="0"/>
              <a:t>Brownian Motion	</a:t>
            </a:r>
            <a:endParaRPr lang="en-US" dirty="0"/>
          </a:p>
        </p:txBody>
      </p:sp>
      <p:sp>
        <p:nvSpPr>
          <p:cNvPr id="3" name="Content Placeholder 2"/>
          <p:cNvSpPr>
            <a:spLocks noGrp="1"/>
          </p:cNvSpPr>
          <p:nvPr>
            <p:ph idx="1"/>
          </p:nvPr>
        </p:nvSpPr>
        <p:spPr>
          <a:xfrm>
            <a:off x="487677" y="1443390"/>
            <a:ext cx="5004729" cy="4580151"/>
          </a:xfrm>
        </p:spPr>
        <p:txBody>
          <a:bodyPr>
            <a:normAutofit fontScale="92500"/>
          </a:bodyPr>
          <a:lstStyle/>
          <a:p>
            <a:r>
              <a:rPr lang="en-US" dirty="0" smtClean="0"/>
              <a:t>Robert Brown in 1827 observed that pollen particles in completely quiescent water executed what appeared to be a random motion. He observed the same for inorganic particles, eliminating the hypothesis that it was some life-based motion.</a:t>
            </a:r>
          </a:p>
          <a:p>
            <a:r>
              <a:rPr lang="en-US" dirty="0" smtClean="0"/>
              <a:t>The hypothesis was that molecules of water were randomly bombarding the bigger particle and inducing the random motion</a:t>
            </a:r>
            <a:endParaRPr lang="en-US" dirty="0"/>
          </a:p>
        </p:txBody>
      </p:sp>
      <p:pic>
        <p:nvPicPr>
          <p:cNvPr id="5" name="220px-Brownian_motion_larg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6051608" y="1379879"/>
            <a:ext cx="2309755" cy="2309755"/>
          </a:xfrm>
          <a:prstGeom prst="rect">
            <a:avLst/>
          </a:prstGeom>
        </p:spPr>
      </p:pic>
      <p:pic>
        <p:nvPicPr>
          <p:cNvPr id="6" name="220px-Brownianmotion5particles150frame.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8"/>
          <a:stretch>
            <a:fillRect/>
          </a:stretch>
        </p:blipFill>
        <p:spPr>
          <a:xfrm>
            <a:off x="6000117" y="4067178"/>
            <a:ext cx="2436875" cy="2436875"/>
          </a:xfrm>
          <a:prstGeom prst="rect">
            <a:avLst/>
          </a:prstGeom>
        </p:spPr>
      </p:pic>
    </p:spTree>
    <p:extLst>
      <p:ext uri="{BB962C8B-B14F-4D97-AF65-F5344CB8AC3E}">
        <p14:creationId xmlns:p14="http://schemas.microsoft.com/office/powerpoint/2010/main" val="261043975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Einstein saw it</a:t>
            </a:r>
            <a:endParaRPr lang="en-US" dirty="0"/>
          </a:p>
        </p:txBody>
      </p:sp>
      <p:sp>
        <p:nvSpPr>
          <p:cNvPr id="3" name="Content Placeholder 2"/>
          <p:cNvSpPr>
            <a:spLocks noGrp="1"/>
          </p:cNvSpPr>
          <p:nvPr>
            <p:ph idx="1"/>
          </p:nvPr>
        </p:nvSpPr>
        <p:spPr/>
        <p:txBody>
          <a:bodyPr/>
          <a:lstStyle/>
          <a:p>
            <a:r>
              <a:rPr lang="en-US" dirty="0" smtClean="0"/>
              <a:t>Consider a small particle in a fluid that is continuously being bombarded by lots and lots of molecules.</a:t>
            </a:r>
          </a:p>
          <a:p>
            <a:r>
              <a:rPr lang="en-US" dirty="0" smtClean="0"/>
              <a:t>Apply F=ma</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112" y="3692217"/>
            <a:ext cx="2895600" cy="419100"/>
          </a:xfrm>
          <a:prstGeom prst="rect">
            <a:avLst/>
          </a:prstGeom>
        </p:spPr>
      </p:pic>
      <p:cxnSp>
        <p:nvCxnSpPr>
          <p:cNvPr id="6" name="Straight Arrow Connector 5"/>
          <p:cNvCxnSpPr>
            <a:endCxn id="4" idx="2"/>
          </p:cNvCxnSpPr>
          <p:nvPr/>
        </p:nvCxnSpPr>
        <p:spPr>
          <a:xfrm flipV="1">
            <a:off x="4307390" y="4111317"/>
            <a:ext cx="294522" cy="692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54112" y="4803591"/>
            <a:ext cx="2480254" cy="369332"/>
          </a:xfrm>
          <a:prstGeom prst="rect">
            <a:avLst/>
          </a:prstGeom>
          <a:noFill/>
        </p:spPr>
        <p:txBody>
          <a:bodyPr wrap="none" rtlCol="0">
            <a:spAutoFit/>
          </a:bodyPr>
          <a:lstStyle/>
          <a:p>
            <a:r>
              <a:rPr lang="en-US" dirty="0" smtClean="0"/>
              <a:t>Friction due to viscosity</a:t>
            </a:r>
            <a:endParaRPr lang="en-US" dirty="0"/>
          </a:p>
        </p:txBody>
      </p:sp>
      <p:cxnSp>
        <p:nvCxnSpPr>
          <p:cNvPr id="9" name="Straight Arrow Connector 8"/>
          <p:cNvCxnSpPr/>
          <p:nvPr/>
        </p:nvCxnSpPr>
        <p:spPr>
          <a:xfrm flipH="1" flipV="1">
            <a:off x="5890448" y="4111317"/>
            <a:ext cx="441784" cy="6922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332232" y="4955991"/>
            <a:ext cx="2029131" cy="923330"/>
          </a:xfrm>
          <a:prstGeom prst="rect">
            <a:avLst/>
          </a:prstGeom>
          <a:noFill/>
        </p:spPr>
        <p:txBody>
          <a:bodyPr wrap="square" rtlCol="0">
            <a:spAutoFit/>
          </a:bodyPr>
          <a:lstStyle/>
          <a:p>
            <a:r>
              <a:rPr lang="en-US" dirty="0" smtClean="0"/>
              <a:t>Random force due to molecular bombardment</a:t>
            </a:r>
            <a:endParaRPr lang="en-US" dirty="0"/>
          </a:p>
        </p:txBody>
      </p:sp>
    </p:spTree>
    <p:extLst>
      <p:ext uri="{BB962C8B-B14F-4D97-AF65-F5344CB8AC3E}">
        <p14:creationId xmlns:p14="http://schemas.microsoft.com/office/powerpoint/2010/main" val="401088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Brownian Motion</a:t>
            </a:r>
            <a:endParaRPr lang="en-US" dirty="0"/>
          </a:p>
        </p:txBody>
      </p:sp>
      <p:sp>
        <p:nvSpPr>
          <p:cNvPr id="3" name="Content Placeholder 2"/>
          <p:cNvSpPr>
            <a:spLocks noGrp="1"/>
          </p:cNvSpPr>
          <p:nvPr>
            <p:ph idx="1"/>
          </p:nvPr>
        </p:nvSpPr>
        <p:spPr>
          <a:xfrm>
            <a:off x="779462" y="1882588"/>
            <a:ext cx="7581901" cy="4522200"/>
          </a:xfrm>
        </p:spPr>
        <p:txBody>
          <a:bodyPr/>
          <a:lstStyle/>
          <a:p>
            <a:r>
              <a:rPr lang="en-US" dirty="0" smtClean="0"/>
              <a:t>Consider the case of an infinitesimally small particle (m-&gt;0) – i.e. there will be a balance between the friction force and the random molecular forces. Then</a:t>
            </a:r>
          </a:p>
          <a:p>
            <a:endParaRPr lang="en-US" dirty="0"/>
          </a:p>
          <a:p>
            <a:endParaRPr lang="en-US" dirty="0" smtClean="0"/>
          </a:p>
          <a:p>
            <a:r>
              <a:rPr lang="en-US" dirty="0" smtClean="0"/>
              <a:t>Now let’s think about the random force term </a:t>
            </a:r>
            <a:r>
              <a:rPr lang="en-US" dirty="0" smtClean="0">
                <a:latin typeface="Symbol" charset="2"/>
                <a:cs typeface="Symbol" charset="2"/>
              </a:rPr>
              <a:t>x(</a:t>
            </a:r>
            <a:r>
              <a:rPr lang="en-US" dirty="0" smtClean="0">
                <a:cs typeface="Symbol" charset="2"/>
              </a:rPr>
              <a:t>t</a:t>
            </a:r>
            <a:r>
              <a:rPr lang="en-US" dirty="0" smtClean="0">
                <a:latin typeface="Symbol" charset="2"/>
                <a:cs typeface="Symbol" charset="2"/>
              </a:rPr>
              <a:t>)</a:t>
            </a:r>
          </a:p>
          <a:p>
            <a:pPr lvl="1"/>
            <a:r>
              <a:rPr lang="en-US" dirty="0" smtClean="0">
                <a:cs typeface="Symbol" charset="2"/>
              </a:rPr>
              <a:t>What characteristics should it have?</a:t>
            </a:r>
            <a:endParaRPr lang="en-US" dirty="0">
              <a:cs typeface="Symbol" charset="2"/>
            </a:endParaRPr>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513" y="3425516"/>
            <a:ext cx="2590800" cy="952500"/>
          </a:xfrm>
          <a:prstGeom prst="rect">
            <a:avLst/>
          </a:prstGeom>
        </p:spPr>
      </p:pic>
    </p:spTree>
    <p:extLst>
      <p:ext uri="{BB962C8B-B14F-4D97-AF65-F5344CB8AC3E}">
        <p14:creationId xmlns:p14="http://schemas.microsoft.com/office/powerpoint/2010/main" val="112744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Brownian Motion</a:t>
            </a:r>
            <a:endParaRPr lang="en-US" dirty="0"/>
          </a:p>
        </p:txBody>
      </p:sp>
      <p:sp>
        <p:nvSpPr>
          <p:cNvPr id="3" name="Content Placeholder 2"/>
          <p:cNvSpPr>
            <a:spLocks noGrp="1"/>
          </p:cNvSpPr>
          <p:nvPr>
            <p:ph idx="1"/>
          </p:nvPr>
        </p:nvSpPr>
        <p:spPr>
          <a:xfrm>
            <a:off x="779462" y="1882587"/>
            <a:ext cx="7581901" cy="4761459"/>
          </a:xfrm>
        </p:spPr>
        <p:txBody>
          <a:bodyPr>
            <a:normAutofit lnSpcReduction="10000"/>
          </a:bodyPr>
          <a:lstStyle/>
          <a:p>
            <a:r>
              <a:rPr lang="en-US" dirty="0" smtClean="0"/>
              <a:t>On average the force should be zero, because an equal bombardment should occur statistically from all sides.</a:t>
            </a:r>
          </a:p>
          <a:p>
            <a:endParaRPr lang="en-US" dirty="0"/>
          </a:p>
          <a:p>
            <a:r>
              <a:rPr lang="en-US" dirty="0" smtClean="0"/>
              <a:t>The force should act over a short time and not have long time correlation.</a:t>
            </a:r>
          </a:p>
          <a:p>
            <a:endParaRPr lang="en-US" dirty="0"/>
          </a:p>
          <a:p>
            <a:endParaRPr lang="en-US" dirty="0" smtClean="0"/>
          </a:p>
          <a:p>
            <a:pPr marL="0" indent="0">
              <a:buNone/>
            </a:pPr>
            <a:r>
              <a:rPr lang="en-US" dirty="0" smtClean="0"/>
              <a:t>The average of the force at time t and t’ is zero, but at t=t’ a force of strength 2D applies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213" y="3132981"/>
            <a:ext cx="1600200" cy="4191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704" y="5035105"/>
            <a:ext cx="4648200" cy="457200"/>
          </a:xfrm>
          <a:prstGeom prst="rect">
            <a:avLst/>
          </a:prstGeom>
        </p:spPr>
      </p:pic>
    </p:spTree>
    <p:extLst>
      <p:ext uri="{BB962C8B-B14F-4D97-AF65-F5344CB8AC3E}">
        <p14:creationId xmlns:p14="http://schemas.microsoft.com/office/powerpoint/2010/main" val="2091078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 location of a particle</a:t>
            </a:r>
            <a:endParaRPr lang="en-US" dirty="0"/>
          </a:p>
        </p:txBody>
      </p:sp>
      <p:sp>
        <p:nvSpPr>
          <p:cNvPr id="3" name="Content Placeholder 2"/>
          <p:cNvSpPr>
            <a:spLocks noGrp="1"/>
          </p:cNvSpPr>
          <p:nvPr>
            <p:ph idx="1"/>
          </p:nvPr>
        </p:nvSpPr>
        <p:spPr>
          <a:xfrm>
            <a:off x="779462" y="2399539"/>
            <a:ext cx="7581901" cy="3953436"/>
          </a:xfrm>
        </p:spPr>
        <p:txBody>
          <a:bodyPr/>
          <a:lstStyle/>
          <a:p>
            <a:r>
              <a:rPr lang="en-US" dirty="0" smtClean="0"/>
              <a:t>Integrating the equation of motion</a:t>
            </a:r>
          </a:p>
          <a:p>
            <a:endParaRPr lang="en-US" dirty="0"/>
          </a:p>
          <a:p>
            <a:endParaRPr lang="en-US" dirty="0" smtClean="0"/>
          </a:p>
          <a:p>
            <a:r>
              <a:rPr lang="en-US" dirty="0" smtClean="0"/>
              <a:t>Because &lt;</a:t>
            </a:r>
            <a:r>
              <a:rPr lang="en-US" dirty="0" smtClean="0">
                <a:latin typeface="Symbol" charset="2"/>
                <a:cs typeface="Symbol" charset="2"/>
              </a:rPr>
              <a:t>x</a:t>
            </a:r>
            <a:r>
              <a:rPr lang="en-US" dirty="0" smtClean="0"/>
              <a:t>&gt;=0  =&gt;  &lt;x&gt;=0 – on average a particle’s 				     mean location is </a:t>
            </a:r>
            <a:r>
              <a:rPr lang="en-US" dirty="0"/>
              <a:t>0</a:t>
            </a:r>
            <a:endParaRPr lang="en-US" dirty="0" smtClean="0"/>
          </a:p>
          <a:p>
            <a:pPr marL="0" indent="0">
              <a:buNone/>
            </a:pP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7739" y="3001567"/>
            <a:ext cx="2476500" cy="990600"/>
          </a:xfrm>
          <a:prstGeom prst="rect">
            <a:avLst/>
          </a:prstGeom>
        </p:spPr>
      </p:pic>
    </p:spTree>
    <p:extLst>
      <p:ext uri="{BB962C8B-B14F-4D97-AF65-F5344CB8AC3E}">
        <p14:creationId xmlns:p14="http://schemas.microsoft.com/office/powerpoint/2010/main" val="381114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of Particle Location</a:t>
            </a:r>
            <a:endParaRPr lang="en-US" dirty="0"/>
          </a:p>
        </p:txBody>
      </p:sp>
      <p:sp>
        <p:nvSpPr>
          <p:cNvPr id="3" name="Content Placeholder 2"/>
          <p:cNvSpPr>
            <a:spLocks noGrp="1"/>
          </p:cNvSpPr>
          <p:nvPr>
            <p:ph idx="1"/>
          </p:nvPr>
        </p:nvSpPr>
        <p:spPr/>
        <p:txBody>
          <a:bodyPr/>
          <a:lstStyle/>
          <a:p>
            <a:r>
              <a:rPr lang="en-US" dirty="0" smtClean="0"/>
              <a:t>Let’s look at the variance of the particle position &lt;x</a:t>
            </a:r>
            <a:r>
              <a:rPr lang="en-US" baseline="30000" dirty="0" smtClean="0"/>
              <a:t>2</a:t>
            </a:r>
            <a:r>
              <a:rPr lang="en-US" dirty="0" smtClean="0"/>
              <a:t>&gt;</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601" y="2320588"/>
            <a:ext cx="4838700" cy="9906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336" y="3332835"/>
            <a:ext cx="4648200" cy="9906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2453" y="4234663"/>
            <a:ext cx="3276600" cy="990600"/>
          </a:xfrm>
          <a:prstGeom prst="rect">
            <a:avLst/>
          </a:prstGeom>
        </p:spPr>
      </p:pic>
      <p:sp>
        <p:nvSpPr>
          <p:cNvPr id="7" name="TextBox 6"/>
          <p:cNvSpPr txBox="1"/>
          <p:nvPr/>
        </p:nvSpPr>
        <p:spPr>
          <a:xfrm>
            <a:off x="820567" y="5512858"/>
            <a:ext cx="7540796" cy="923330"/>
          </a:xfrm>
          <a:prstGeom prst="rect">
            <a:avLst/>
          </a:prstGeom>
          <a:noFill/>
        </p:spPr>
        <p:txBody>
          <a:bodyPr wrap="square" rtlCol="0">
            <a:spAutoFit/>
          </a:bodyPr>
          <a:lstStyle/>
          <a:p>
            <a:pPr algn="ctr"/>
            <a:r>
              <a:rPr lang="en-US" dirty="0" smtClean="0"/>
              <a:t>Therefore the mean particle position is zero and the variance is 2Dt </a:t>
            </a:r>
          </a:p>
          <a:p>
            <a:pPr algn="ctr"/>
            <a:r>
              <a:rPr lang="en-US" dirty="0" smtClean="0"/>
              <a:t>– </a:t>
            </a:r>
          </a:p>
          <a:p>
            <a:pPr algn="ctr"/>
            <a:r>
              <a:rPr lang="en-US" dirty="0" smtClean="0"/>
              <a:t>remind you of anything?</a:t>
            </a:r>
            <a:endParaRPr lang="en-US" dirty="0"/>
          </a:p>
        </p:txBody>
      </p:sp>
    </p:spTree>
    <p:extLst>
      <p:ext uri="{BB962C8B-B14F-4D97-AF65-F5344CB8AC3E}">
        <p14:creationId xmlns:p14="http://schemas.microsoft.com/office/powerpoint/2010/main" val="9755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Implement</a:t>
            </a:r>
            <a:endParaRPr lang="en-US" dirty="0"/>
          </a:p>
        </p:txBody>
      </p:sp>
      <p:sp>
        <p:nvSpPr>
          <p:cNvPr id="3" name="Content Placeholder 2"/>
          <p:cNvSpPr>
            <a:spLocks noGrp="1"/>
          </p:cNvSpPr>
          <p:nvPr>
            <p:ph idx="1"/>
          </p:nvPr>
        </p:nvSpPr>
        <p:spPr/>
        <p:txBody>
          <a:bodyPr/>
          <a:lstStyle/>
          <a:p>
            <a:r>
              <a:rPr lang="en-US" dirty="0" smtClean="0"/>
              <a:t>We can implement the governing equation with the following </a:t>
            </a:r>
            <a:r>
              <a:rPr lang="en-US" dirty="0" err="1" smtClean="0"/>
              <a:t>Langevin</a:t>
            </a:r>
            <a:r>
              <a:rPr lang="en-US" dirty="0" smtClean="0"/>
              <a:t> equation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578" y="3009958"/>
            <a:ext cx="4686300" cy="495300"/>
          </a:xfrm>
          <a:prstGeom prst="rect">
            <a:avLst/>
          </a:prstGeom>
        </p:spPr>
      </p:pic>
      <p:cxnSp>
        <p:nvCxnSpPr>
          <p:cNvPr id="7" name="Straight Arrow Connector 6"/>
          <p:cNvCxnSpPr/>
          <p:nvPr/>
        </p:nvCxnSpPr>
        <p:spPr>
          <a:xfrm flipV="1">
            <a:off x="6981878" y="3680912"/>
            <a:ext cx="0" cy="5705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75918" y="4309386"/>
            <a:ext cx="3078464" cy="1938992"/>
          </a:xfrm>
          <a:prstGeom prst="rect">
            <a:avLst/>
          </a:prstGeom>
          <a:noFill/>
        </p:spPr>
        <p:txBody>
          <a:bodyPr wrap="square" rtlCol="0">
            <a:spAutoFit/>
          </a:bodyPr>
          <a:lstStyle/>
          <a:p>
            <a:pPr algn="ctr"/>
            <a:r>
              <a:rPr lang="en-US" sz="2000" dirty="0" smtClean="0"/>
              <a:t>A random number with zero mean and unit variance</a:t>
            </a:r>
          </a:p>
          <a:p>
            <a:pPr algn="ctr"/>
            <a:endParaRPr lang="en-US" sz="2000" dirty="0"/>
          </a:p>
          <a:p>
            <a:pPr algn="ctr"/>
            <a:r>
              <a:rPr lang="en-US" sz="2000" dirty="0" smtClean="0"/>
              <a:t>(use for example </a:t>
            </a:r>
            <a:r>
              <a:rPr lang="en-US" sz="2000" dirty="0" err="1" smtClean="0"/>
              <a:t>randn</a:t>
            </a:r>
            <a:r>
              <a:rPr lang="en-US" sz="2000" dirty="0" smtClean="0"/>
              <a:t> in </a:t>
            </a:r>
            <a:r>
              <a:rPr lang="en-US" sz="2000" dirty="0" err="1" smtClean="0"/>
              <a:t>matlab</a:t>
            </a:r>
            <a:r>
              <a:rPr lang="en-US" sz="2000" dirty="0" smtClean="0"/>
              <a:t>)</a:t>
            </a:r>
            <a:endParaRPr lang="en-US" sz="2000" dirty="0"/>
          </a:p>
        </p:txBody>
      </p:sp>
    </p:spTree>
    <p:extLst>
      <p:ext uri="{BB962C8B-B14F-4D97-AF65-F5344CB8AC3E}">
        <p14:creationId xmlns:p14="http://schemas.microsoft.com/office/powerpoint/2010/main" val="204704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arbitrary dimensions</a:t>
            </a:r>
            <a:endParaRPr lang="en-US"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62" y="1761565"/>
            <a:ext cx="3543300" cy="495300"/>
          </a:xfrm>
          <a:prstGeom prst="rect">
            <a:avLst/>
          </a:prstGeom>
        </p:spPr>
      </p:pic>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62" y="2442534"/>
            <a:ext cx="3505200" cy="495300"/>
          </a:xfrm>
          <a:prstGeom prst="rect">
            <a:avLst/>
          </a:prstGeom>
        </p:spPr>
      </p:pic>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562" y="3141909"/>
            <a:ext cx="3467100" cy="495300"/>
          </a:xfrm>
          <a:prstGeom prst="rect">
            <a:avLst/>
          </a:prstGeom>
        </p:spPr>
      </p:pic>
      <p:cxnSp>
        <p:nvCxnSpPr>
          <p:cNvPr id="10" name="Straight Arrow Connector 9"/>
          <p:cNvCxnSpPr>
            <a:stCxn id="6" idx="3"/>
          </p:cNvCxnSpPr>
          <p:nvPr/>
        </p:nvCxnSpPr>
        <p:spPr>
          <a:xfrm>
            <a:off x="4322762" y="2009215"/>
            <a:ext cx="702526" cy="4333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475162" y="2937834"/>
            <a:ext cx="550126" cy="485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475162" y="2705471"/>
            <a:ext cx="55012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249632" y="2291503"/>
            <a:ext cx="2941772" cy="923330"/>
          </a:xfrm>
          <a:prstGeom prst="rect">
            <a:avLst/>
          </a:prstGeom>
        </p:spPr>
        <p:txBody>
          <a:bodyPr wrap="square">
            <a:spAutoFit/>
          </a:bodyPr>
          <a:lstStyle/>
          <a:p>
            <a:pPr algn="ctr"/>
            <a:r>
              <a:rPr lang="en-US" dirty="0" smtClean="0"/>
              <a:t>Random numbers </a:t>
            </a:r>
            <a:r>
              <a:rPr lang="en-US" dirty="0"/>
              <a:t>with zero mean and unit </a:t>
            </a:r>
            <a:r>
              <a:rPr lang="en-US" dirty="0" smtClean="0"/>
              <a:t>variance</a:t>
            </a:r>
          </a:p>
          <a:p>
            <a:pPr algn="ctr"/>
            <a:r>
              <a:rPr lang="en-US" dirty="0" smtClean="0"/>
              <a:t>(different)</a:t>
            </a:r>
            <a:endParaRPr lang="en-US" dirty="0"/>
          </a:p>
        </p:txBody>
      </p:sp>
      <p:sp>
        <p:nvSpPr>
          <p:cNvPr id="22" name="TextBox 21"/>
          <p:cNvSpPr txBox="1"/>
          <p:nvPr/>
        </p:nvSpPr>
        <p:spPr>
          <a:xfrm>
            <a:off x="1901062" y="4047453"/>
            <a:ext cx="4767200" cy="461665"/>
          </a:xfrm>
          <a:prstGeom prst="rect">
            <a:avLst/>
          </a:prstGeom>
          <a:noFill/>
        </p:spPr>
        <p:txBody>
          <a:bodyPr wrap="none" rtlCol="0">
            <a:spAutoFit/>
          </a:bodyPr>
          <a:lstStyle/>
          <a:p>
            <a:r>
              <a:rPr lang="en-US" sz="2400" dirty="0" smtClean="0"/>
              <a:t>Loop over as many steps as desired</a:t>
            </a:r>
            <a:endParaRPr lang="en-US" sz="2400" dirty="0"/>
          </a:p>
        </p:txBody>
      </p:sp>
      <p:sp>
        <p:nvSpPr>
          <p:cNvPr id="23" name="TextBox 22"/>
          <p:cNvSpPr txBox="1"/>
          <p:nvPr/>
        </p:nvSpPr>
        <p:spPr>
          <a:xfrm>
            <a:off x="817562" y="4893442"/>
            <a:ext cx="6916377" cy="1754327"/>
          </a:xfrm>
          <a:prstGeom prst="rect">
            <a:avLst/>
          </a:prstGeom>
          <a:noFill/>
        </p:spPr>
        <p:txBody>
          <a:bodyPr wrap="square" rtlCol="0">
            <a:spAutoFit/>
          </a:bodyPr>
          <a:lstStyle/>
          <a:p>
            <a:r>
              <a:rPr lang="en-US" dirty="0" smtClean="0"/>
              <a:t>By the way – why will the above converge to a </a:t>
            </a:r>
            <a:r>
              <a:rPr lang="en-US" dirty="0" err="1" smtClean="0"/>
              <a:t>Guassian</a:t>
            </a:r>
            <a:r>
              <a:rPr lang="en-US" dirty="0" smtClean="0"/>
              <a:t>? (as it should given the solution of the diffusion equation)</a:t>
            </a:r>
          </a:p>
          <a:p>
            <a:endParaRPr lang="en-US" dirty="0"/>
          </a:p>
          <a:p>
            <a:r>
              <a:rPr lang="en-US" dirty="0" smtClean="0"/>
              <a:t>Also – we need not implement that the random number be normally distributed, but in the long run the distribution of particles will converge to a Gaussian – WHY?</a:t>
            </a:r>
            <a:endParaRPr lang="en-US" dirty="0"/>
          </a:p>
        </p:txBody>
      </p:sp>
    </p:spTree>
    <p:extLst>
      <p:ext uri="{BB962C8B-B14F-4D97-AF65-F5344CB8AC3E}">
        <p14:creationId xmlns:p14="http://schemas.microsoft.com/office/powerpoint/2010/main" val="199404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278840"/>
          </a:xfrm>
        </p:spPr>
        <p:txBody>
          <a:bodyPr/>
          <a:lstStyle/>
          <a:p>
            <a:r>
              <a:rPr lang="en-US" sz="4000" dirty="0" smtClean="0"/>
              <a:t>This chapter is inspired by</a:t>
            </a:r>
            <a:endParaRPr lang="en-US" sz="4000" dirty="0"/>
          </a:p>
        </p:txBody>
      </p:sp>
      <p:pic>
        <p:nvPicPr>
          <p:cNvPr id="5" name="Picture 4" descr="Screen Shot 2015-01-01 at 10.43.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2347" y="1227667"/>
            <a:ext cx="2684009" cy="4572000"/>
          </a:xfrm>
          <a:prstGeom prst="rect">
            <a:avLst/>
          </a:prstGeom>
        </p:spPr>
      </p:pic>
      <p:pic>
        <p:nvPicPr>
          <p:cNvPr id="6" name="Picture 5" descr="Screen Shot 2015-01-01 at 10.44.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63" y="1227667"/>
            <a:ext cx="2474382" cy="5337881"/>
          </a:xfrm>
          <a:prstGeom prst="rect">
            <a:avLst/>
          </a:prstGeom>
        </p:spPr>
      </p:pic>
      <p:pic>
        <p:nvPicPr>
          <p:cNvPr id="7" name="Picture 6" descr="Screen Shot 2015-01-01 at 10.45.4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6594" y="1248833"/>
            <a:ext cx="3101920" cy="4301065"/>
          </a:xfrm>
          <a:prstGeom prst="rect">
            <a:avLst/>
          </a:prstGeom>
        </p:spPr>
      </p:pic>
    </p:spTree>
    <p:extLst>
      <p:ext uri="{BB962C8B-B14F-4D97-AF65-F5344CB8AC3E}">
        <p14:creationId xmlns:p14="http://schemas.microsoft.com/office/powerpoint/2010/main" val="48504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Diffusion Equation</a:t>
            </a:r>
            <a:endParaRPr lang="en-US" dirty="0"/>
          </a:p>
        </p:txBody>
      </p:sp>
      <p:sp>
        <p:nvSpPr>
          <p:cNvPr id="3" name="Content Placeholder 2"/>
          <p:cNvSpPr>
            <a:spLocks noGrp="1"/>
          </p:cNvSpPr>
          <p:nvPr>
            <p:ph idx="1"/>
          </p:nvPr>
        </p:nvSpPr>
        <p:spPr>
          <a:xfrm>
            <a:off x="779462" y="3197151"/>
            <a:ext cx="7581901" cy="3286270"/>
          </a:xfrm>
        </p:spPr>
        <p:txBody>
          <a:bodyPr>
            <a:normAutofit/>
          </a:bodyPr>
          <a:lstStyle/>
          <a:p>
            <a:r>
              <a:rPr lang="en-US" dirty="0" smtClean="0"/>
              <a:t>There are many instances where it may be necessary or preferable to solve the diffusion equation numerically. Here we will explore two different approaches, one based on finite differences and one based on particle tracking methods.</a:t>
            </a:r>
          </a:p>
          <a:p>
            <a:r>
              <a:rPr lang="en-US" dirty="0" smtClean="0"/>
              <a:t>Many other methods exist, and if you want to know more I recommend a numerical methods class</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317" y="1761565"/>
            <a:ext cx="4504252" cy="1114454"/>
          </a:xfrm>
          <a:prstGeom prst="rect">
            <a:avLst/>
          </a:prstGeom>
        </p:spPr>
      </p:pic>
    </p:spTree>
    <p:extLst>
      <p:ext uri="{BB962C8B-B14F-4D97-AF65-F5344CB8AC3E}">
        <p14:creationId xmlns:p14="http://schemas.microsoft.com/office/powerpoint/2010/main" val="163646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Finite Differences</a:t>
            </a:r>
            <a:endParaRPr lang="en-US" dirty="0"/>
          </a:p>
        </p:txBody>
      </p:sp>
      <p:sp>
        <p:nvSpPr>
          <p:cNvPr id="3" name="Content Placeholder 2"/>
          <p:cNvSpPr>
            <a:spLocks noGrp="1"/>
          </p:cNvSpPr>
          <p:nvPr>
            <p:ph idx="1"/>
          </p:nvPr>
        </p:nvSpPr>
        <p:spPr>
          <a:xfrm>
            <a:off x="779462" y="1593006"/>
            <a:ext cx="7581901" cy="2294820"/>
          </a:xfrm>
        </p:spPr>
        <p:txBody>
          <a:bodyPr>
            <a:normAutofit/>
          </a:bodyPr>
          <a:lstStyle/>
          <a:p>
            <a:r>
              <a:rPr lang="en-US" dirty="0" smtClean="0"/>
              <a:t>Here we will explore one of the simplest finite-difference schemes out there.</a:t>
            </a:r>
          </a:p>
          <a:p>
            <a:r>
              <a:rPr lang="en-US" dirty="0" smtClean="0"/>
              <a:t>The basic idea is that we represent derivatives by a discrete approximation (we will use the following – again there are many possibilities)</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212" y="4010364"/>
            <a:ext cx="3962400" cy="8763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859" y="5146169"/>
            <a:ext cx="6819900" cy="914400"/>
          </a:xfrm>
          <a:prstGeom prst="rect">
            <a:avLst/>
          </a:prstGeom>
        </p:spPr>
      </p:pic>
    </p:spTree>
    <p:extLst>
      <p:ext uri="{BB962C8B-B14F-4D97-AF65-F5344CB8AC3E}">
        <p14:creationId xmlns:p14="http://schemas.microsoft.com/office/powerpoint/2010/main" val="74051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Discretize your domain</a:t>
            </a:r>
            <a:endParaRPr lang="en-US" dirty="0"/>
          </a:p>
        </p:txBody>
      </p:sp>
      <p:cxnSp>
        <p:nvCxnSpPr>
          <p:cNvPr id="5" name="Straight Connector 4"/>
          <p:cNvCxnSpPr/>
          <p:nvPr/>
        </p:nvCxnSpPr>
        <p:spPr>
          <a:xfrm>
            <a:off x="1005559" y="2361659"/>
            <a:ext cx="733096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8175" y="2488910"/>
            <a:ext cx="556725" cy="369332"/>
          </a:xfrm>
          <a:prstGeom prst="rect">
            <a:avLst/>
          </a:prstGeom>
          <a:noFill/>
        </p:spPr>
        <p:txBody>
          <a:bodyPr wrap="none" rtlCol="0">
            <a:spAutoFit/>
          </a:bodyPr>
          <a:lstStyle/>
          <a:p>
            <a:r>
              <a:rPr lang="en-US" dirty="0" smtClean="0"/>
              <a:t>X=0</a:t>
            </a:r>
            <a:endParaRPr lang="en-US" dirty="0"/>
          </a:p>
        </p:txBody>
      </p:sp>
      <p:sp>
        <p:nvSpPr>
          <p:cNvPr id="7" name="TextBox 6"/>
          <p:cNvSpPr txBox="1"/>
          <p:nvPr/>
        </p:nvSpPr>
        <p:spPr>
          <a:xfrm>
            <a:off x="8192629" y="2515902"/>
            <a:ext cx="543739" cy="369332"/>
          </a:xfrm>
          <a:prstGeom prst="rect">
            <a:avLst/>
          </a:prstGeom>
          <a:noFill/>
        </p:spPr>
        <p:txBody>
          <a:bodyPr wrap="none" rtlCol="0">
            <a:spAutoFit/>
          </a:bodyPr>
          <a:lstStyle/>
          <a:p>
            <a:r>
              <a:rPr lang="en-US" dirty="0" smtClean="0"/>
              <a:t>X=L</a:t>
            </a:r>
            <a:endParaRPr lang="en-US" dirty="0"/>
          </a:p>
        </p:txBody>
      </p:sp>
      <p:sp>
        <p:nvSpPr>
          <p:cNvPr id="8" name="Oval 7"/>
          <p:cNvSpPr>
            <a:spLocks/>
          </p:cNvSpPr>
          <p:nvPr/>
        </p:nvSpPr>
        <p:spPr>
          <a:xfrm>
            <a:off x="949854"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p:cNvSpPr>
          <p:nvPr/>
        </p:nvSpPr>
        <p:spPr>
          <a:xfrm>
            <a:off x="1336215"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p:cNvSpPr>
          <p:nvPr/>
        </p:nvSpPr>
        <p:spPr>
          <a:xfrm>
            <a:off x="1804139"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2190500"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p:cNvSpPr>
          <p:nvPr/>
        </p:nvSpPr>
        <p:spPr>
          <a:xfrm>
            <a:off x="2684280"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p:cNvSpPr>
          <p:nvPr/>
        </p:nvSpPr>
        <p:spPr>
          <a:xfrm>
            <a:off x="3070641"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p:cNvSpPr>
          <p:nvPr/>
        </p:nvSpPr>
        <p:spPr>
          <a:xfrm>
            <a:off x="3538565" y="23242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p:cNvSpPr>
          <p:nvPr/>
        </p:nvSpPr>
        <p:spPr>
          <a:xfrm>
            <a:off x="3924926"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441578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p:cNvSpPr>
          <p:nvPr/>
        </p:nvSpPr>
        <p:spPr>
          <a:xfrm>
            <a:off x="4802147" y="23028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p:cNvSpPr>
          <p:nvPr/>
        </p:nvSpPr>
        <p:spPr>
          <a:xfrm>
            <a:off x="5270071"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p:cNvSpPr>
          <p:nvPr/>
        </p:nvSpPr>
        <p:spPr>
          <a:xfrm>
            <a:off x="5656432"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p:cNvSpPr>
          <p:nvPr/>
        </p:nvSpPr>
        <p:spPr>
          <a:xfrm>
            <a:off x="6150212"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p:cNvSpPr>
          <p:nvPr/>
        </p:nvSpPr>
        <p:spPr>
          <a:xfrm>
            <a:off x="656999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p:cNvSpPr>
          <p:nvPr/>
        </p:nvSpPr>
        <p:spPr>
          <a:xfrm>
            <a:off x="7004497"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p:cNvSpPr>
          <p:nvPr/>
        </p:nvSpPr>
        <p:spPr>
          <a:xfrm>
            <a:off x="7446563"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p:cNvSpPr>
          <p:nvPr/>
        </p:nvSpPr>
        <p:spPr>
          <a:xfrm>
            <a:off x="7892203" y="23211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p:cNvSpPr>
          <p:nvPr/>
        </p:nvSpPr>
        <p:spPr>
          <a:xfrm>
            <a:off x="8334269" y="23175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17170" y="1920775"/>
            <a:ext cx="265367" cy="369332"/>
          </a:xfrm>
          <a:prstGeom prst="rect">
            <a:avLst/>
          </a:prstGeom>
          <a:noFill/>
        </p:spPr>
        <p:txBody>
          <a:bodyPr wrap="none" rtlCol="0">
            <a:spAutoFit/>
          </a:bodyPr>
          <a:lstStyle/>
          <a:p>
            <a:r>
              <a:rPr lang="en-US" dirty="0" smtClean="0"/>
              <a:t>1</a:t>
            </a:r>
            <a:endParaRPr lang="en-US" dirty="0"/>
          </a:p>
        </p:txBody>
      </p:sp>
      <p:sp>
        <p:nvSpPr>
          <p:cNvPr id="30" name="TextBox 29"/>
          <p:cNvSpPr txBox="1"/>
          <p:nvPr/>
        </p:nvSpPr>
        <p:spPr>
          <a:xfrm>
            <a:off x="1261477" y="1939956"/>
            <a:ext cx="291291" cy="369332"/>
          </a:xfrm>
          <a:prstGeom prst="rect">
            <a:avLst/>
          </a:prstGeom>
          <a:noFill/>
        </p:spPr>
        <p:txBody>
          <a:bodyPr wrap="none" rtlCol="0">
            <a:spAutoFit/>
          </a:bodyPr>
          <a:lstStyle/>
          <a:p>
            <a:r>
              <a:rPr lang="en-US" dirty="0" smtClean="0"/>
              <a:t>2</a:t>
            </a:r>
            <a:endParaRPr lang="en-US" dirty="0"/>
          </a:p>
        </p:txBody>
      </p:sp>
      <p:sp>
        <p:nvSpPr>
          <p:cNvPr id="31" name="TextBox 30"/>
          <p:cNvSpPr txBox="1"/>
          <p:nvPr/>
        </p:nvSpPr>
        <p:spPr>
          <a:xfrm>
            <a:off x="4352394" y="1850735"/>
            <a:ext cx="309663" cy="369332"/>
          </a:xfrm>
          <a:prstGeom prst="rect">
            <a:avLst/>
          </a:prstGeom>
          <a:noFill/>
        </p:spPr>
        <p:txBody>
          <a:bodyPr wrap="none" rtlCol="0">
            <a:spAutoFit/>
          </a:bodyPr>
          <a:lstStyle/>
          <a:p>
            <a:r>
              <a:rPr lang="en-US" dirty="0"/>
              <a:t>n</a:t>
            </a:r>
          </a:p>
        </p:txBody>
      </p:sp>
      <p:sp>
        <p:nvSpPr>
          <p:cNvPr id="32" name="TextBox 31"/>
          <p:cNvSpPr txBox="1"/>
          <p:nvPr/>
        </p:nvSpPr>
        <p:spPr>
          <a:xfrm>
            <a:off x="8293025" y="1888509"/>
            <a:ext cx="340207" cy="369332"/>
          </a:xfrm>
          <a:prstGeom prst="rect">
            <a:avLst/>
          </a:prstGeom>
          <a:noFill/>
        </p:spPr>
        <p:txBody>
          <a:bodyPr wrap="none" rtlCol="0">
            <a:spAutoFit/>
          </a:bodyPr>
          <a:lstStyle/>
          <a:p>
            <a:r>
              <a:rPr lang="en-US" dirty="0"/>
              <a:t>N</a:t>
            </a:r>
          </a:p>
        </p:txBody>
      </p:sp>
      <p:sp>
        <p:nvSpPr>
          <p:cNvPr id="33" name="TextBox 32"/>
          <p:cNvSpPr txBox="1"/>
          <p:nvPr/>
        </p:nvSpPr>
        <p:spPr>
          <a:xfrm>
            <a:off x="830987" y="2929794"/>
            <a:ext cx="7802246" cy="2862323"/>
          </a:xfrm>
          <a:prstGeom prst="rect">
            <a:avLst/>
          </a:prstGeom>
          <a:noFill/>
        </p:spPr>
        <p:txBody>
          <a:bodyPr wrap="square" rtlCol="0">
            <a:spAutoFit/>
          </a:bodyPr>
          <a:lstStyle/>
          <a:p>
            <a:r>
              <a:rPr lang="en-US" dirty="0" smtClean="0"/>
              <a:t>We break our domain of length L into N points, each separated by distance </a:t>
            </a:r>
            <a:r>
              <a:rPr lang="en-US" dirty="0" err="1" smtClean="0">
                <a:latin typeface="Symbol" charset="2"/>
                <a:cs typeface="Symbol" charset="2"/>
              </a:rPr>
              <a:t>D</a:t>
            </a:r>
            <a:r>
              <a:rPr lang="en-US" dirty="0" err="1" smtClean="0"/>
              <a:t>x</a:t>
            </a:r>
            <a:endParaRPr lang="en-US" dirty="0" smtClean="0"/>
          </a:p>
          <a:p>
            <a:endParaRPr lang="en-US" dirty="0"/>
          </a:p>
          <a:p>
            <a:r>
              <a:rPr lang="en-US" dirty="0" smtClean="0"/>
              <a:t>Now consider a point n and call the concentration there</a:t>
            </a:r>
          </a:p>
          <a:p>
            <a:endParaRPr lang="en-US" dirty="0" smtClean="0"/>
          </a:p>
          <a:p>
            <a:r>
              <a:rPr lang="en-US" dirty="0" smtClean="0"/>
              <a:t>						where j denotes time step j</a:t>
            </a:r>
            <a:br>
              <a:rPr lang="en-US" dirty="0" smtClean="0"/>
            </a:br>
            <a:r>
              <a:rPr lang="en-US" dirty="0" smtClean="0"/>
              <a:t>						and n denotes space point n</a:t>
            </a:r>
          </a:p>
          <a:p>
            <a:endParaRPr lang="en-US" dirty="0"/>
          </a:p>
          <a:p>
            <a:r>
              <a:rPr lang="en-US" dirty="0" smtClean="0"/>
              <a:t>The discrete version of our diffusion equation for the concentration at point n is now given by </a:t>
            </a:r>
            <a:endParaRPr lang="en-US" dirty="0"/>
          </a:p>
          <a:p>
            <a:r>
              <a:rPr lang="en-US" dirty="0" smtClean="0"/>
              <a:t>	</a:t>
            </a:r>
            <a:endParaRPr lang="en-US" dirty="0"/>
          </a:p>
        </p:txBody>
      </p:sp>
      <p:pic>
        <p:nvPicPr>
          <p:cNvPr id="34" name="Picture 3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479" y="4078051"/>
            <a:ext cx="495300" cy="495300"/>
          </a:xfrm>
          <a:prstGeom prst="rect">
            <a:avLst/>
          </a:prstGeom>
        </p:spPr>
      </p:pic>
      <p:pic>
        <p:nvPicPr>
          <p:cNvPr id="35" name="Picture 3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0076" y="5585539"/>
            <a:ext cx="6019800" cy="952500"/>
          </a:xfrm>
          <a:prstGeom prst="rect">
            <a:avLst/>
          </a:prstGeom>
        </p:spPr>
      </p:pic>
    </p:spTree>
    <p:extLst>
      <p:ext uri="{BB962C8B-B14F-4D97-AF65-F5344CB8AC3E}">
        <p14:creationId xmlns:p14="http://schemas.microsoft.com/office/powerpoint/2010/main" val="3315174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Discretize your domain</a:t>
            </a:r>
            <a:endParaRPr lang="en-US" dirty="0"/>
          </a:p>
        </p:txBody>
      </p:sp>
      <p:cxnSp>
        <p:nvCxnSpPr>
          <p:cNvPr id="5" name="Straight Connector 4"/>
          <p:cNvCxnSpPr/>
          <p:nvPr/>
        </p:nvCxnSpPr>
        <p:spPr>
          <a:xfrm>
            <a:off x="1005559" y="2361659"/>
            <a:ext cx="733096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8175" y="2488910"/>
            <a:ext cx="556725" cy="369332"/>
          </a:xfrm>
          <a:prstGeom prst="rect">
            <a:avLst/>
          </a:prstGeom>
          <a:noFill/>
        </p:spPr>
        <p:txBody>
          <a:bodyPr wrap="none" rtlCol="0">
            <a:spAutoFit/>
          </a:bodyPr>
          <a:lstStyle/>
          <a:p>
            <a:r>
              <a:rPr lang="en-US" dirty="0" smtClean="0"/>
              <a:t>X=0</a:t>
            </a:r>
            <a:endParaRPr lang="en-US" dirty="0"/>
          </a:p>
        </p:txBody>
      </p:sp>
      <p:sp>
        <p:nvSpPr>
          <p:cNvPr id="7" name="TextBox 6"/>
          <p:cNvSpPr txBox="1"/>
          <p:nvPr/>
        </p:nvSpPr>
        <p:spPr>
          <a:xfrm>
            <a:off x="8192629" y="2515902"/>
            <a:ext cx="543739" cy="369332"/>
          </a:xfrm>
          <a:prstGeom prst="rect">
            <a:avLst/>
          </a:prstGeom>
          <a:noFill/>
        </p:spPr>
        <p:txBody>
          <a:bodyPr wrap="none" rtlCol="0">
            <a:spAutoFit/>
          </a:bodyPr>
          <a:lstStyle/>
          <a:p>
            <a:r>
              <a:rPr lang="en-US" dirty="0" smtClean="0"/>
              <a:t>X=L</a:t>
            </a:r>
            <a:endParaRPr lang="en-US" dirty="0"/>
          </a:p>
        </p:txBody>
      </p:sp>
      <p:sp>
        <p:nvSpPr>
          <p:cNvPr id="8" name="Oval 7"/>
          <p:cNvSpPr>
            <a:spLocks/>
          </p:cNvSpPr>
          <p:nvPr/>
        </p:nvSpPr>
        <p:spPr>
          <a:xfrm>
            <a:off x="949854"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p:cNvSpPr>
          <p:nvPr/>
        </p:nvSpPr>
        <p:spPr>
          <a:xfrm>
            <a:off x="1336215"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p:cNvSpPr>
          <p:nvPr/>
        </p:nvSpPr>
        <p:spPr>
          <a:xfrm>
            <a:off x="1804139"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2190500"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p:cNvSpPr>
          <p:nvPr/>
        </p:nvSpPr>
        <p:spPr>
          <a:xfrm>
            <a:off x="2684280"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p:cNvSpPr>
          <p:nvPr/>
        </p:nvSpPr>
        <p:spPr>
          <a:xfrm>
            <a:off x="3070641"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p:cNvSpPr>
          <p:nvPr/>
        </p:nvSpPr>
        <p:spPr>
          <a:xfrm>
            <a:off x="3538565" y="23242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p:cNvSpPr>
          <p:nvPr/>
        </p:nvSpPr>
        <p:spPr>
          <a:xfrm>
            <a:off x="3924926"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441578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p:cNvSpPr>
          <p:nvPr/>
        </p:nvSpPr>
        <p:spPr>
          <a:xfrm>
            <a:off x="4802147" y="23028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p:cNvSpPr>
          <p:nvPr/>
        </p:nvSpPr>
        <p:spPr>
          <a:xfrm>
            <a:off x="5270071"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p:cNvSpPr>
          <p:nvPr/>
        </p:nvSpPr>
        <p:spPr>
          <a:xfrm>
            <a:off x="5656432"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p:cNvSpPr>
          <p:nvPr/>
        </p:nvSpPr>
        <p:spPr>
          <a:xfrm>
            <a:off x="6150212"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p:cNvSpPr>
          <p:nvPr/>
        </p:nvSpPr>
        <p:spPr>
          <a:xfrm>
            <a:off x="656999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p:cNvSpPr>
          <p:nvPr/>
        </p:nvSpPr>
        <p:spPr>
          <a:xfrm>
            <a:off x="7004497"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p:cNvSpPr>
          <p:nvPr/>
        </p:nvSpPr>
        <p:spPr>
          <a:xfrm>
            <a:off x="7446563"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p:cNvSpPr>
          <p:nvPr/>
        </p:nvSpPr>
        <p:spPr>
          <a:xfrm>
            <a:off x="7892203" y="23211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p:cNvSpPr>
          <p:nvPr/>
        </p:nvSpPr>
        <p:spPr>
          <a:xfrm>
            <a:off x="8334269" y="23175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17170" y="1920775"/>
            <a:ext cx="265367" cy="369332"/>
          </a:xfrm>
          <a:prstGeom prst="rect">
            <a:avLst/>
          </a:prstGeom>
          <a:noFill/>
        </p:spPr>
        <p:txBody>
          <a:bodyPr wrap="none" rtlCol="0">
            <a:spAutoFit/>
          </a:bodyPr>
          <a:lstStyle/>
          <a:p>
            <a:r>
              <a:rPr lang="en-US" dirty="0" smtClean="0"/>
              <a:t>1</a:t>
            </a:r>
            <a:endParaRPr lang="en-US" dirty="0"/>
          </a:p>
        </p:txBody>
      </p:sp>
      <p:sp>
        <p:nvSpPr>
          <p:cNvPr id="30" name="TextBox 29"/>
          <p:cNvSpPr txBox="1"/>
          <p:nvPr/>
        </p:nvSpPr>
        <p:spPr>
          <a:xfrm>
            <a:off x="1261477" y="1939956"/>
            <a:ext cx="291291" cy="369332"/>
          </a:xfrm>
          <a:prstGeom prst="rect">
            <a:avLst/>
          </a:prstGeom>
          <a:noFill/>
        </p:spPr>
        <p:txBody>
          <a:bodyPr wrap="none" rtlCol="0">
            <a:spAutoFit/>
          </a:bodyPr>
          <a:lstStyle/>
          <a:p>
            <a:r>
              <a:rPr lang="en-US" dirty="0" smtClean="0"/>
              <a:t>2</a:t>
            </a:r>
            <a:endParaRPr lang="en-US" dirty="0"/>
          </a:p>
        </p:txBody>
      </p:sp>
      <p:sp>
        <p:nvSpPr>
          <p:cNvPr id="31" name="TextBox 30"/>
          <p:cNvSpPr txBox="1"/>
          <p:nvPr/>
        </p:nvSpPr>
        <p:spPr>
          <a:xfrm>
            <a:off x="4352394" y="1850735"/>
            <a:ext cx="309663" cy="369332"/>
          </a:xfrm>
          <a:prstGeom prst="rect">
            <a:avLst/>
          </a:prstGeom>
          <a:noFill/>
        </p:spPr>
        <p:txBody>
          <a:bodyPr wrap="none" rtlCol="0">
            <a:spAutoFit/>
          </a:bodyPr>
          <a:lstStyle/>
          <a:p>
            <a:r>
              <a:rPr lang="en-US" dirty="0"/>
              <a:t>n</a:t>
            </a:r>
          </a:p>
        </p:txBody>
      </p:sp>
      <p:sp>
        <p:nvSpPr>
          <p:cNvPr id="32" name="TextBox 31"/>
          <p:cNvSpPr txBox="1"/>
          <p:nvPr/>
        </p:nvSpPr>
        <p:spPr>
          <a:xfrm>
            <a:off x="8293025" y="1888509"/>
            <a:ext cx="340207" cy="369332"/>
          </a:xfrm>
          <a:prstGeom prst="rect">
            <a:avLst/>
          </a:prstGeom>
          <a:noFill/>
        </p:spPr>
        <p:txBody>
          <a:bodyPr wrap="none" rtlCol="0">
            <a:spAutoFit/>
          </a:bodyPr>
          <a:lstStyle/>
          <a:p>
            <a:r>
              <a:rPr lang="en-US" dirty="0"/>
              <a:t>N</a:t>
            </a:r>
          </a:p>
        </p:txBody>
      </p:sp>
      <p:sp>
        <p:nvSpPr>
          <p:cNvPr id="3" name="TextBox 2"/>
          <p:cNvSpPr txBox="1"/>
          <p:nvPr/>
        </p:nvSpPr>
        <p:spPr>
          <a:xfrm>
            <a:off x="463262" y="2858242"/>
            <a:ext cx="8378865" cy="3970318"/>
          </a:xfrm>
          <a:prstGeom prst="rect">
            <a:avLst/>
          </a:prstGeom>
          <a:noFill/>
        </p:spPr>
        <p:txBody>
          <a:bodyPr wrap="square" rtlCol="0">
            <a:spAutoFit/>
          </a:bodyPr>
          <a:lstStyle/>
          <a:p>
            <a:r>
              <a:rPr lang="en-US" dirty="0" smtClean="0"/>
              <a:t>Rearranging</a:t>
            </a:r>
          </a:p>
          <a:p>
            <a:endParaRPr lang="en-US" dirty="0"/>
          </a:p>
          <a:p>
            <a:endParaRPr lang="en-US" dirty="0" smtClean="0"/>
          </a:p>
          <a:p>
            <a:endParaRPr lang="en-US" dirty="0"/>
          </a:p>
          <a:p>
            <a:r>
              <a:rPr lang="en-US" dirty="0" smtClean="0"/>
              <a:t>Thus if we know the concentration at every point at time equal zero (initial condition) we can advance the concentration at every point by implementing the above expression in a code.</a:t>
            </a:r>
            <a:endParaRPr lang="en-US" dirty="0"/>
          </a:p>
          <a:p>
            <a:endParaRPr lang="en-US" dirty="0" smtClean="0"/>
          </a:p>
          <a:p>
            <a:r>
              <a:rPr lang="en-US" dirty="0" smtClean="0"/>
              <a:t>Note that for n=1 and n=N we typically impose values based on boundary conditions</a:t>
            </a:r>
          </a:p>
          <a:p>
            <a:endParaRPr lang="en-US" dirty="0"/>
          </a:p>
          <a:p>
            <a:r>
              <a:rPr lang="en-US" dirty="0" smtClean="0"/>
              <a:t>Also note that making </a:t>
            </a:r>
            <a:r>
              <a:rPr lang="en-US" dirty="0" err="1" smtClean="0">
                <a:latin typeface="Symbol" charset="2"/>
                <a:cs typeface="Symbol" charset="2"/>
              </a:rPr>
              <a:t>D</a:t>
            </a:r>
            <a:r>
              <a:rPr lang="en-US" dirty="0" err="1" smtClean="0"/>
              <a:t>x</a:t>
            </a:r>
            <a:r>
              <a:rPr lang="en-US" dirty="0" smtClean="0"/>
              <a:t> and </a:t>
            </a:r>
            <a:r>
              <a:rPr lang="en-US" dirty="0" err="1" smtClean="0">
                <a:latin typeface="Symbol" charset="2"/>
                <a:cs typeface="Symbol" charset="2"/>
              </a:rPr>
              <a:t>D</a:t>
            </a:r>
            <a:r>
              <a:rPr lang="en-US" dirty="0" err="1" smtClean="0"/>
              <a:t>t</a:t>
            </a:r>
            <a:r>
              <a:rPr lang="en-US" dirty="0" smtClean="0"/>
              <a:t> smaller makes the approximation better so you want to pick them small enough to be reasonable, but large enough that it works quickly. However there are stability criteria that must be met (i.e. you cannot choose any combination of spatial and temporal discretization – </a:t>
            </a:r>
            <a:r>
              <a:rPr lang="en-US" dirty="0" err="1" smtClean="0">
                <a:latin typeface="Symbol" charset="2"/>
                <a:cs typeface="Symbol" charset="2"/>
              </a:rPr>
              <a:t>D</a:t>
            </a:r>
            <a:r>
              <a:rPr lang="en-US" dirty="0" err="1" smtClean="0"/>
              <a:t>x</a:t>
            </a:r>
            <a:r>
              <a:rPr lang="en-US" dirty="0" smtClean="0"/>
              <a:t>&lt;</a:t>
            </a:r>
            <a:r>
              <a:rPr lang="en-US" dirty="0" err="1" smtClean="0"/>
              <a:t>sqrt</a:t>
            </a:r>
            <a:r>
              <a:rPr lang="en-US" dirty="0" smtClean="0"/>
              <a:t>(</a:t>
            </a:r>
            <a:r>
              <a:rPr lang="en-US" dirty="0" err="1" smtClean="0"/>
              <a:t>D</a:t>
            </a:r>
            <a:r>
              <a:rPr lang="en-US" dirty="0" err="1" smtClean="0">
                <a:latin typeface="Symbol" charset="2"/>
                <a:cs typeface="Symbol" charset="2"/>
              </a:rPr>
              <a:t>D</a:t>
            </a:r>
            <a:r>
              <a:rPr lang="en-US" dirty="0" err="1" smtClean="0"/>
              <a:t>t</a:t>
            </a:r>
            <a:r>
              <a:rPr lang="en-US" dirty="0" smtClean="0"/>
              <a:t>) at least).</a:t>
            </a:r>
            <a:endParaRPr lang="en-US" dirty="0"/>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0393" y="2885234"/>
            <a:ext cx="5870537" cy="764393"/>
          </a:xfrm>
          <a:prstGeom prst="rect">
            <a:avLst/>
          </a:prstGeom>
        </p:spPr>
      </p:pic>
      <p:sp useBgFill="1">
        <p:nvSpPr>
          <p:cNvPr id="4" name="Rectangle 3"/>
          <p:cNvSpPr/>
          <p:nvPr/>
        </p:nvSpPr>
        <p:spPr>
          <a:xfrm>
            <a:off x="3279588" y="3212353"/>
            <a:ext cx="201706" cy="11205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2861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Discretize your domain</a:t>
            </a:r>
            <a:endParaRPr lang="en-US" dirty="0"/>
          </a:p>
        </p:txBody>
      </p:sp>
      <p:cxnSp>
        <p:nvCxnSpPr>
          <p:cNvPr id="5" name="Straight Connector 4"/>
          <p:cNvCxnSpPr/>
          <p:nvPr/>
        </p:nvCxnSpPr>
        <p:spPr>
          <a:xfrm>
            <a:off x="1005559" y="2361659"/>
            <a:ext cx="733096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738175" y="2488910"/>
            <a:ext cx="556725" cy="369332"/>
          </a:xfrm>
          <a:prstGeom prst="rect">
            <a:avLst/>
          </a:prstGeom>
          <a:noFill/>
        </p:spPr>
        <p:txBody>
          <a:bodyPr wrap="none" rtlCol="0">
            <a:spAutoFit/>
          </a:bodyPr>
          <a:lstStyle/>
          <a:p>
            <a:r>
              <a:rPr lang="en-US" dirty="0" smtClean="0"/>
              <a:t>X=0</a:t>
            </a:r>
            <a:endParaRPr lang="en-US" dirty="0"/>
          </a:p>
        </p:txBody>
      </p:sp>
      <p:sp>
        <p:nvSpPr>
          <p:cNvPr id="7" name="TextBox 6"/>
          <p:cNvSpPr txBox="1"/>
          <p:nvPr/>
        </p:nvSpPr>
        <p:spPr>
          <a:xfrm>
            <a:off x="8192629" y="2515902"/>
            <a:ext cx="543739" cy="369332"/>
          </a:xfrm>
          <a:prstGeom prst="rect">
            <a:avLst/>
          </a:prstGeom>
          <a:noFill/>
        </p:spPr>
        <p:txBody>
          <a:bodyPr wrap="none" rtlCol="0">
            <a:spAutoFit/>
          </a:bodyPr>
          <a:lstStyle/>
          <a:p>
            <a:r>
              <a:rPr lang="en-US" dirty="0" smtClean="0"/>
              <a:t>X=L</a:t>
            </a:r>
            <a:endParaRPr lang="en-US" dirty="0"/>
          </a:p>
        </p:txBody>
      </p:sp>
      <p:sp>
        <p:nvSpPr>
          <p:cNvPr id="8" name="Oval 7"/>
          <p:cNvSpPr>
            <a:spLocks/>
          </p:cNvSpPr>
          <p:nvPr/>
        </p:nvSpPr>
        <p:spPr>
          <a:xfrm>
            <a:off x="949854"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p:cNvSpPr>
          <p:nvPr/>
        </p:nvSpPr>
        <p:spPr>
          <a:xfrm>
            <a:off x="1336215"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p:cNvSpPr>
          <p:nvPr/>
        </p:nvSpPr>
        <p:spPr>
          <a:xfrm>
            <a:off x="1804139"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a:spLocks/>
          </p:cNvSpPr>
          <p:nvPr/>
        </p:nvSpPr>
        <p:spPr>
          <a:xfrm>
            <a:off x="2190500"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a:spLocks/>
          </p:cNvSpPr>
          <p:nvPr/>
        </p:nvSpPr>
        <p:spPr>
          <a:xfrm>
            <a:off x="2684280"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p:cNvSpPr>
          <p:nvPr/>
        </p:nvSpPr>
        <p:spPr>
          <a:xfrm>
            <a:off x="3070641" y="231709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a:spLocks/>
          </p:cNvSpPr>
          <p:nvPr/>
        </p:nvSpPr>
        <p:spPr>
          <a:xfrm>
            <a:off x="3538565" y="23242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p:cNvSpPr>
          <p:nvPr/>
        </p:nvSpPr>
        <p:spPr>
          <a:xfrm>
            <a:off x="3924926" y="23206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p:cNvSpPr>
          <p:nvPr/>
        </p:nvSpPr>
        <p:spPr>
          <a:xfrm>
            <a:off x="441578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p:cNvSpPr>
          <p:nvPr/>
        </p:nvSpPr>
        <p:spPr>
          <a:xfrm>
            <a:off x="4802147" y="23028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p:cNvSpPr>
          <p:nvPr/>
        </p:nvSpPr>
        <p:spPr>
          <a:xfrm>
            <a:off x="5270071"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p:cNvSpPr>
          <p:nvPr/>
        </p:nvSpPr>
        <p:spPr>
          <a:xfrm>
            <a:off x="5656432"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p:cNvSpPr>
          <p:nvPr/>
        </p:nvSpPr>
        <p:spPr>
          <a:xfrm>
            <a:off x="6150212"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p:cNvSpPr>
          <p:nvPr/>
        </p:nvSpPr>
        <p:spPr>
          <a:xfrm>
            <a:off x="6569996" y="23064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p:cNvSpPr>
          <p:nvPr/>
        </p:nvSpPr>
        <p:spPr>
          <a:xfrm>
            <a:off x="7004497" y="231353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p:cNvSpPr>
          <p:nvPr/>
        </p:nvSpPr>
        <p:spPr>
          <a:xfrm>
            <a:off x="7446563" y="230997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p:cNvSpPr>
          <p:nvPr/>
        </p:nvSpPr>
        <p:spPr>
          <a:xfrm>
            <a:off x="7892203" y="232111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p:cNvSpPr>
          <p:nvPr/>
        </p:nvSpPr>
        <p:spPr>
          <a:xfrm>
            <a:off x="8334269" y="2317559"/>
            <a:ext cx="91440" cy="914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817170" y="1920775"/>
            <a:ext cx="265367" cy="369332"/>
          </a:xfrm>
          <a:prstGeom prst="rect">
            <a:avLst/>
          </a:prstGeom>
          <a:noFill/>
        </p:spPr>
        <p:txBody>
          <a:bodyPr wrap="none" rtlCol="0">
            <a:spAutoFit/>
          </a:bodyPr>
          <a:lstStyle/>
          <a:p>
            <a:r>
              <a:rPr lang="en-US" dirty="0" smtClean="0"/>
              <a:t>1</a:t>
            </a:r>
            <a:endParaRPr lang="en-US" dirty="0"/>
          </a:p>
        </p:txBody>
      </p:sp>
      <p:sp>
        <p:nvSpPr>
          <p:cNvPr id="30" name="TextBox 29"/>
          <p:cNvSpPr txBox="1"/>
          <p:nvPr/>
        </p:nvSpPr>
        <p:spPr>
          <a:xfrm>
            <a:off x="1261477" y="1939956"/>
            <a:ext cx="291291" cy="369332"/>
          </a:xfrm>
          <a:prstGeom prst="rect">
            <a:avLst/>
          </a:prstGeom>
          <a:noFill/>
        </p:spPr>
        <p:txBody>
          <a:bodyPr wrap="none" rtlCol="0">
            <a:spAutoFit/>
          </a:bodyPr>
          <a:lstStyle/>
          <a:p>
            <a:r>
              <a:rPr lang="en-US" dirty="0" smtClean="0"/>
              <a:t>2</a:t>
            </a:r>
            <a:endParaRPr lang="en-US" dirty="0"/>
          </a:p>
        </p:txBody>
      </p:sp>
      <p:sp>
        <p:nvSpPr>
          <p:cNvPr id="31" name="TextBox 30"/>
          <p:cNvSpPr txBox="1"/>
          <p:nvPr/>
        </p:nvSpPr>
        <p:spPr>
          <a:xfrm>
            <a:off x="4352394" y="1850735"/>
            <a:ext cx="309663" cy="369332"/>
          </a:xfrm>
          <a:prstGeom prst="rect">
            <a:avLst/>
          </a:prstGeom>
          <a:noFill/>
        </p:spPr>
        <p:txBody>
          <a:bodyPr wrap="none" rtlCol="0">
            <a:spAutoFit/>
          </a:bodyPr>
          <a:lstStyle/>
          <a:p>
            <a:r>
              <a:rPr lang="en-US" dirty="0"/>
              <a:t>n</a:t>
            </a:r>
          </a:p>
        </p:txBody>
      </p:sp>
      <p:sp>
        <p:nvSpPr>
          <p:cNvPr id="32" name="TextBox 31"/>
          <p:cNvSpPr txBox="1"/>
          <p:nvPr/>
        </p:nvSpPr>
        <p:spPr>
          <a:xfrm>
            <a:off x="8293025" y="1888509"/>
            <a:ext cx="340207" cy="369332"/>
          </a:xfrm>
          <a:prstGeom prst="rect">
            <a:avLst/>
          </a:prstGeom>
          <a:noFill/>
        </p:spPr>
        <p:txBody>
          <a:bodyPr wrap="none" rtlCol="0">
            <a:spAutoFit/>
          </a:bodyPr>
          <a:lstStyle/>
          <a:p>
            <a:r>
              <a:rPr lang="en-US" dirty="0"/>
              <a:t>N</a:t>
            </a:r>
          </a:p>
        </p:txBody>
      </p:sp>
      <p:sp>
        <p:nvSpPr>
          <p:cNvPr id="3" name="TextBox 2"/>
          <p:cNvSpPr txBox="1"/>
          <p:nvPr/>
        </p:nvSpPr>
        <p:spPr>
          <a:xfrm>
            <a:off x="463262" y="2858242"/>
            <a:ext cx="8378865" cy="3416320"/>
          </a:xfrm>
          <a:prstGeom prst="rect">
            <a:avLst/>
          </a:prstGeom>
          <a:noFill/>
        </p:spPr>
        <p:txBody>
          <a:bodyPr wrap="square" rtlCol="0">
            <a:spAutoFit/>
          </a:bodyPr>
          <a:lstStyle/>
          <a:p>
            <a:r>
              <a:rPr lang="en-US" dirty="0" smtClean="0"/>
              <a:t>Rearranging</a:t>
            </a:r>
          </a:p>
          <a:p>
            <a:endParaRPr lang="en-US" dirty="0"/>
          </a:p>
          <a:p>
            <a:endParaRPr lang="en-US" dirty="0" smtClean="0"/>
          </a:p>
          <a:p>
            <a:endParaRPr lang="en-US" dirty="0" smtClean="0"/>
          </a:p>
          <a:p>
            <a:endParaRPr lang="en-US" dirty="0"/>
          </a:p>
          <a:p>
            <a:r>
              <a:rPr lang="en-US" dirty="0" smtClean="0"/>
              <a:t>This implementation is called explicit in time forward differences and central in space. It may not always be the best choice (but we do not have time to cover many more cases – again if you need them I encourage you to look into other options on your own or in another course).</a:t>
            </a:r>
          </a:p>
          <a:p>
            <a:endParaRPr lang="en-US" dirty="0"/>
          </a:p>
          <a:p>
            <a:r>
              <a:rPr lang="en-US" dirty="0" smtClean="0"/>
              <a:t>It is however straightforward to implement in any language of your choice (e.g. </a:t>
            </a:r>
            <a:r>
              <a:rPr lang="en-US" dirty="0" err="1" smtClean="0"/>
              <a:t>Matlab</a:t>
            </a:r>
            <a:r>
              <a:rPr lang="en-US" dirty="0" smtClean="0"/>
              <a:t> or even Excel – although I do not encourage you to do this in </a:t>
            </a:r>
            <a:r>
              <a:rPr lang="en-US" dirty="0"/>
              <a:t>E</a:t>
            </a:r>
            <a:r>
              <a:rPr lang="en-US" dirty="0" smtClean="0"/>
              <a:t>xcel)</a:t>
            </a:r>
            <a:endParaRPr lang="en-US" dirty="0"/>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500" y="3285908"/>
            <a:ext cx="5870537" cy="764393"/>
          </a:xfrm>
          <a:prstGeom prst="rect">
            <a:avLst/>
          </a:prstGeom>
        </p:spPr>
      </p:pic>
      <p:sp useBgFill="1">
        <p:nvSpPr>
          <p:cNvPr id="33" name="Rectangle 32"/>
          <p:cNvSpPr/>
          <p:nvPr/>
        </p:nvSpPr>
        <p:spPr>
          <a:xfrm>
            <a:off x="3279588" y="3675555"/>
            <a:ext cx="201706" cy="11205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179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779462" y="1505262"/>
            <a:ext cx="7581901" cy="4766137"/>
          </a:xfrm>
        </p:spPr>
        <p:txBody>
          <a:bodyPr>
            <a:normAutofit fontScale="92500" lnSpcReduction="20000"/>
          </a:bodyPr>
          <a:lstStyle/>
          <a:p>
            <a:r>
              <a:rPr lang="en-US" dirty="0" smtClean="0"/>
              <a:t>Consider a domain of size 10. Numerically solve the following equation. </a:t>
            </a:r>
          </a:p>
          <a:p>
            <a:endParaRPr lang="en-US" dirty="0"/>
          </a:p>
          <a:p>
            <a:endParaRPr lang="en-US" dirty="0" smtClean="0"/>
          </a:p>
          <a:p>
            <a:endParaRPr lang="en-US" dirty="0"/>
          </a:p>
          <a:p>
            <a:r>
              <a:rPr lang="en-US" dirty="0"/>
              <a:t>Compare your numerical results to a Greens function </a:t>
            </a:r>
            <a:r>
              <a:rPr lang="en-US" dirty="0" smtClean="0"/>
              <a:t>solution. For small times assume that the x=10 boundary plays no role and take a semi-infinite domain. At late times it may be important so check the finite domain solution too. Test different choices of spatial and temporal </a:t>
            </a:r>
            <a:r>
              <a:rPr lang="en-US" dirty="0" err="1" smtClean="0"/>
              <a:t>discretizations</a:t>
            </a:r>
            <a:r>
              <a:rPr lang="en-US" dirty="0" smtClean="0"/>
              <a:t>.</a:t>
            </a:r>
          </a:p>
          <a:p>
            <a:r>
              <a:rPr lang="en-US" dirty="0" smtClean="0"/>
              <a:t>What is the steady state solution to this problem?</a:t>
            </a:r>
            <a:endParaRPr lang="en-US" dirty="0"/>
          </a:p>
          <a:p>
            <a:pPr marL="0" indent="0">
              <a:buNone/>
            </a:pPr>
            <a:endParaRPr lang="en-US" dirty="0"/>
          </a:p>
          <a:p>
            <a:endParaRPr lang="en-US" dirty="0"/>
          </a:p>
        </p:txBody>
      </p:sp>
      <p:pic>
        <p:nvPicPr>
          <p:cNvPr id="5" name="Picture 4"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3082" y="2516731"/>
            <a:ext cx="2171700" cy="914400"/>
          </a:xfrm>
          <a:prstGeom prst="rect">
            <a:avLst/>
          </a:prstGeom>
        </p:spPr>
      </p:pic>
      <p:pic>
        <p:nvPicPr>
          <p:cNvPr id="6" name="Picture 5"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542" y="2873026"/>
            <a:ext cx="1519009" cy="325502"/>
          </a:xfrm>
          <a:prstGeom prst="rect">
            <a:avLst/>
          </a:prstGeom>
        </p:spPr>
      </p:pic>
      <p:pic>
        <p:nvPicPr>
          <p:cNvPr id="7" name="Picture 6" descr="latex-image-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1893" y="2504053"/>
            <a:ext cx="1614838" cy="334104"/>
          </a:xfrm>
          <a:prstGeom prst="rect">
            <a:avLst/>
          </a:prstGeom>
        </p:spPr>
      </p:pic>
      <p:pic>
        <p:nvPicPr>
          <p:cNvPr id="10" name="Picture 9" descr="latex-image-1.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1893" y="2980267"/>
            <a:ext cx="1557867" cy="297225"/>
          </a:xfrm>
          <a:prstGeom prst="rect">
            <a:avLst/>
          </a:prstGeom>
        </p:spPr>
      </p:pic>
    </p:spTree>
    <p:extLst>
      <p:ext uri="{BB962C8B-B14F-4D97-AF65-F5344CB8AC3E}">
        <p14:creationId xmlns:p14="http://schemas.microsoft.com/office/powerpoint/2010/main" val="379118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t>
            </a:r>
            <a:endParaRPr lang="en-US" dirty="0"/>
          </a:p>
        </p:txBody>
      </p:sp>
      <p:sp>
        <p:nvSpPr>
          <p:cNvPr id="3" name="Content Placeholder 2"/>
          <p:cNvSpPr>
            <a:spLocks noGrp="1"/>
          </p:cNvSpPr>
          <p:nvPr>
            <p:ph idx="1"/>
          </p:nvPr>
        </p:nvSpPr>
        <p:spPr/>
        <p:txBody>
          <a:bodyPr/>
          <a:lstStyle/>
          <a:p>
            <a:r>
              <a:rPr lang="en-US" dirty="0" smtClean="0"/>
              <a:t>The finite difference methodology is great and widely used, but has some problems, particularly when you look at systems that include more processes such as advection (in which case you can get what is called numerical diffusion whereby the numerical method artificially imposes a diffusion that is larger than the desired actual value).</a:t>
            </a:r>
          </a:p>
          <a:p>
            <a:r>
              <a:rPr lang="en-US" dirty="0" smtClean="0"/>
              <a:t>What </a:t>
            </a:r>
            <a:r>
              <a:rPr lang="en-US" smtClean="0"/>
              <a:t>else can we do?</a:t>
            </a:r>
            <a:endParaRPr lang="en-US"/>
          </a:p>
        </p:txBody>
      </p:sp>
    </p:spTree>
    <p:extLst>
      <p:ext uri="{BB962C8B-B14F-4D97-AF65-F5344CB8AC3E}">
        <p14:creationId xmlns:p14="http://schemas.microsoft.com/office/powerpoint/2010/main" val="35362995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27421</TotalTime>
  <Words>1044</Words>
  <Application>Microsoft Macintosh PowerPoint</Application>
  <PresentationFormat>On-screen Show (4:3)</PresentationFormat>
  <Paragraphs>114</Paragraphs>
  <Slides>18</Slides>
  <Notes>1</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Orbit</vt:lpstr>
      <vt:lpstr>Chapter 4</vt:lpstr>
      <vt:lpstr>This chapter is inspired by</vt:lpstr>
      <vt:lpstr>The Diffusion Equation</vt:lpstr>
      <vt:lpstr>Finite Differences</vt:lpstr>
      <vt:lpstr>Now Discretize your domain</vt:lpstr>
      <vt:lpstr>Now Discretize your domain</vt:lpstr>
      <vt:lpstr>Now Discretize your domain</vt:lpstr>
      <vt:lpstr>Example</vt:lpstr>
      <vt:lpstr>Great </vt:lpstr>
      <vt:lpstr>Now let’s consider a different Approach</vt:lpstr>
      <vt:lpstr>Brownian Motion </vt:lpstr>
      <vt:lpstr>The way Einstein saw it</vt:lpstr>
      <vt:lpstr>Brownian Motion</vt:lpstr>
      <vt:lpstr>Brownian Motion</vt:lpstr>
      <vt:lpstr>Mean location of a particle</vt:lpstr>
      <vt:lpstr>Variance of Particle Location</vt:lpstr>
      <vt:lpstr>How to Implement</vt:lpstr>
      <vt:lpstr>In arbitrary dimensions</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Diogo Bolster</dc:creator>
  <cp:lastModifiedBy>Diogo Bolster</cp:lastModifiedBy>
  <cp:revision>37</cp:revision>
  <cp:lastPrinted>2016-01-22T18:29:23Z</cp:lastPrinted>
  <dcterms:created xsi:type="dcterms:W3CDTF">2014-12-27T21:32:11Z</dcterms:created>
  <dcterms:modified xsi:type="dcterms:W3CDTF">2016-01-22T18:48:55Z</dcterms:modified>
</cp:coreProperties>
</file>