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sldIdLst>
    <p:sldId id="256" r:id="rId2"/>
    <p:sldId id="269" r:id="rId3"/>
    <p:sldId id="257" r:id="rId4"/>
    <p:sldId id="258" r:id="rId5"/>
    <p:sldId id="259" r:id="rId6"/>
    <p:sldId id="261" r:id="rId7"/>
    <p:sldId id="260" r:id="rId8"/>
    <p:sldId id="262" r:id="rId9"/>
    <p:sldId id="263"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6" d="100"/>
          <a:sy n="156" d="100"/>
        </p:scale>
        <p:origin x="-10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12E0032E-8D1D-2347-AF0C-486D24AF4402}" type="datetimeFigureOut">
              <a:rPr lang="en-US" smtClean="0"/>
              <a:t>1/15/15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54611745-0FB8-7947-8224-E980BCBD40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0032E-8D1D-2347-AF0C-486D24AF4402}"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11745-0FB8-7947-8224-E980BCBD40A2}"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E0032E-8D1D-2347-AF0C-486D24AF4402}"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11745-0FB8-7947-8224-E980BCBD40A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E0032E-8D1D-2347-AF0C-486D24AF4402}"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11745-0FB8-7947-8224-E980BCBD40A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12E0032E-8D1D-2347-AF0C-486D24AF4402}" type="datetimeFigureOut">
              <a:rPr lang="en-US" smtClean="0"/>
              <a:t>1/15/15</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54611745-0FB8-7947-8224-E980BCBD40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E0032E-8D1D-2347-AF0C-486D24AF4402}"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11745-0FB8-7947-8224-E980BCBD40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12E0032E-8D1D-2347-AF0C-486D24AF4402}" type="datetimeFigureOut">
              <a:rPr lang="en-US" smtClean="0"/>
              <a:t>1/15/15</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54611745-0FB8-7947-8224-E980BCBD40A2}"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0032E-8D1D-2347-AF0C-486D24AF4402}"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11745-0FB8-7947-8224-E980BCBD40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2E0032E-8D1D-2347-AF0C-486D24AF4402}"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11745-0FB8-7947-8224-E980BCBD40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2E0032E-8D1D-2347-AF0C-486D24AF4402}" type="datetimeFigureOut">
              <a:rPr lang="en-US" smtClean="0"/>
              <a:t>1/15/15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11745-0FB8-7947-8224-E980BCBD40A2}"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2E0032E-8D1D-2347-AF0C-486D24AF4402}" type="datetimeFigureOut">
              <a:rPr lang="en-US" smtClean="0"/>
              <a:t>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11745-0FB8-7947-8224-E980BCBD40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0032E-8D1D-2347-AF0C-486D24AF4402}" type="datetimeFigureOut">
              <a:rPr lang="en-US" smtClean="0"/>
              <a:t>1/15/15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11745-0FB8-7947-8224-E980BCBD40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0032E-8D1D-2347-AF0C-486D24AF4402}"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11745-0FB8-7947-8224-E980BCBD40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12E0032E-8D1D-2347-AF0C-486D24AF4402}" type="datetimeFigureOut">
              <a:rPr lang="en-US" smtClean="0"/>
              <a:t>1/15/15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54611745-0FB8-7947-8224-E980BCBD40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en.wikipedia.org/wiki/James_Clerk_Maxwell" TargetMode="External"/><Relationship Id="rId5" Type="http://schemas.openxmlformats.org/officeDocument/2006/relationships/hyperlink" Target="http://en.wikipedia.org/wiki/William_Thomson,_1st_Baron_Kelvin" TargetMode="External"/><Relationship Id="rId6" Type="http://schemas.openxmlformats.org/officeDocument/2006/relationships/hyperlink" Target="http://en.wikipedia.org/wiki/Carl_Friedrich_Gauss"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932" y="4457787"/>
            <a:ext cx="8147304" cy="1344168"/>
          </a:xfrm>
        </p:spPr>
        <p:txBody>
          <a:bodyPr>
            <a:normAutofit fontScale="90000"/>
          </a:bodyPr>
          <a:lstStyle/>
          <a:p>
            <a:r>
              <a:rPr lang="en-US" dirty="0" smtClean="0"/>
              <a:t>Greens Functions </a:t>
            </a:r>
            <a:br>
              <a:rPr lang="en-US" dirty="0" smtClean="0"/>
            </a:br>
            <a:r>
              <a:rPr lang="en-US" dirty="0" smtClean="0"/>
              <a:t>- </a:t>
            </a:r>
            <a:br>
              <a:rPr lang="en-US" dirty="0" smtClean="0"/>
            </a:br>
            <a:r>
              <a:rPr lang="en-US" dirty="0" smtClean="0"/>
              <a:t>Solving the Diffusion Equation with Complex initial Conditions and Boundaries</a:t>
            </a:r>
            <a:endParaRPr lang="en-US" dirty="0"/>
          </a:p>
        </p:txBody>
      </p:sp>
    </p:spTree>
    <p:extLst>
      <p:ext uri="{BB962C8B-B14F-4D97-AF65-F5344CB8AC3E}">
        <p14:creationId xmlns:p14="http://schemas.microsoft.com/office/powerpoint/2010/main" val="150000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498475" y="1761565"/>
            <a:ext cx="8147051" cy="4726018"/>
          </a:xfrm>
        </p:spPr>
        <p:txBody>
          <a:bodyPr>
            <a:normAutofit/>
          </a:bodyPr>
          <a:lstStyle/>
          <a:p>
            <a:pPr marL="0" indent="0">
              <a:buNone/>
            </a:pPr>
            <a:r>
              <a:rPr lang="en-US" dirty="0" smtClean="0"/>
              <a:t>Consider the diffusion equation with a more complex initial condition</a:t>
            </a:r>
          </a:p>
          <a:p>
            <a:endParaRPr lang="en-US" dirty="0"/>
          </a:p>
          <a:p>
            <a:endParaRPr lang="en-US" dirty="0" smtClean="0"/>
          </a:p>
          <a:p>
            <a:pPr marL="0" indent="0">
              <a:buNone/>
            </a:pPr>
            <a:r>
              <a:rPr lang="en-US" dirty="0" smtClean="0"/>
              <a:t>        H(x) is the Heaviside step function where</a:t>
            </a:r>
          </a:p>
          <a:p>
            <a:pPr marL="0" indent="0">
              <a:buNone/>
            </a:pPr>
            <a:r>
              <a:rPr lang="en-US" dirty="0"/>
              <a:t>	</a:t>
            </a:r>
            <a:r>
              <a:rPr lang="en-US" dirty="0" smtClean="0"/>
              <a:t>	H(x)=1 for x&gt;0</a:t>
            </a:r>
            <a:br>
              <a:rPr lang="en-US" dirty="0" smtClean="0"/>
            </a:br>
            <a:r>
              <a:rPr lang="en-US" dirty="0" smtClean="0"/>
              <a:t>		        =0 for x &lt;0</a:t>
            </a:r>
          </a:p>
          <a:p>
            <a:pPr marL="0" indent="0">
              <a:buNone/>
            </a:pPr>
            <a:r>
              <a:rPr lang="en-US" dirty="0" smtClean="0"/>
              <a:t>This is a step initial condition where C=1 for x&lt;0 and 0 for x&gt;0		</a:t>
            </a:r>
            <a:endParaRPr lang="en-US" dirty="0"/>
          </a:p>
          <a:p>
            <a:pPr marL="0" indent="0">
              <a:buNone/>
            </a:pP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57" y="2785528"/>
            <a:ext cx="2893484" cy="670808"/>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857" y="2781114"/>
            <a:ext cx="2763310" cy="356928"/>
          </a:xfrm>
          <a:prstGeom prst="rect">
            <a:avLst/>
          </a:prstGeom>
        </p:spPr>
      </p:pic>
      <p:pic>
        <p:nvPicPr>
          <p:cNvPr id="5" name="Picture 4"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050" y="3416120"/>
            <a:ext cx="1485900" cy="355600"/>
          </a:xfrm>
          <a:prstGeom prst="rect">
            <a:avLst/>
          </a:prstGeom>
        </p:spPr>
      </p:pic>
    </p:spTree>
    <p:extLst>
      <p:ext uri="{BB962C8B-B14F-4D97-AF65-F5344CB8AC3E}">
        <p14:creationId xmlns:p14="http://schemas.microsoft.com/office/powerpoint/2010/main" val="2232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t>2</a:t>
            </a:r>
            <a:br>
              <a:rPr lang="en-US" dirty="0" smtClean="0"/>
            </a:br>
            <a:r>
              <a:rPr lang="en-US" sz="2000" dirty="0" smtClean="0"/>
              <a:t>This problem is a lot harder than it seems it should be…</a:t>
            </a:r>
            <a:endParaRPr lang="en-US" dirty="0"/>
          </a:p>
        </p:txBody>
      </p:sp>
      <p:sp>
        <p:nvSpPr>
          <p:cNvPr id="3" name="Content Placeholder 2"/>
          <p:cNvSpPr>
            <a:spLocks noGrp="1"/>
          </p:cNvSpPr>
          <p:nvPr>
            <p:ph idx="1"/>
          </p:nvPr>
        </p:nvSpPr>
        <p:spPr>
          <a:xfrm>
            <a:off x="498475" y="1761565"/>
            <a:ext cx="8147051" cy="4726018"/>
          </a:xfrm>
        </p:spPr>
        <p:txBody>
          <a:bodyPr>
            <a:normAutofit/>
          </a:bodyPr>
          <a:lstStyle/>
          <a:p>
            <a:pPr marL="0" indent="0">
              <a:buNone/>
            </a:pPr>
            <a:r>
              <a:rPr lang="en-US" dirty="0" smtClean="0"/>
              <a:t>Consider the diffusion equation with an additional source term</a:t>
            </a:r>
          </a:p>
          <a:p>
            <a:pPr marL="0" indent="0">
              <a:buNone/>
            </a:pPr>
            <a:endParaRPr lang="en-US" dirty="0"/>
          </a:p>
          <a:p>
            <a:endParaRPr lang="en-US" dirty="0" smtClean="0"/>
          </a:p>
          <a:p>
            <a:pPr marL="0" indent="0">
              <a:buNone/>
            </a:pPr>
            <a:endParaRPr lang="en-US" dirty="0" smtClean="0"/>
          </a:p>
          <a:p>
            <a:pPr marL="0" indent="0">
              <a:buNone/>
            </a:pPr>
            <a:endParaRPr lang="en-US" dirty="0" smtClean="0"/>
          </a:p>
          <a:p>
            <a:pPr marL="0" indent="0">
              <a:buNone/>
            </a:pPr>
            <a:r>
              <a:rPr lang="en-US" dirty="0" smtClean="0"/>
              <a:t>We have a domain that is initially empty of contaminant and there is a source located at x=0, which is continuously injecting mass in at x=0</a:t>
            </a:r>
            <a:r>
              <a:rPr lang="en-US" smtClean="0"/>
              <a:t>. </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57" y="2931071"/>
            <a:ext cx="2893484" cy="670808"/>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3705770"/>
            <a:ext cx="1788583" cy="336037"/>
          </a:xfrm>
          <a:prstGeom prst="rect">
            <a:avLst/>
          </a:prstGeom>
        </p:spPr>
      </p:pic>
      <p:pic>
        <p:nvPicPr>
          <p:cNvPr id="5" name="Picture 4"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0" y="3060700"/>
            <a:ext cx="1905000" cy="355600"/>
          </a:xfrm>
          <a:prstGeom prst="rect">
            <a:avLst/>
          </a:prstGeom>
        </p:spPr>
      </p:pic>
    </p:spTree>
    <p:extLst>
      <p:ext uri="{BB962C8B-B14F-4D97-AF65-F5344CB8AC3E}">
        <p14:creationId xmlns:p14="http://schemas.microsoft.com/office/powerpoint/2010/main" val="208181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Domains	</a:t>
            </a:r>
            <a:endParaRPr lang="en-US" dirty="0"/>
          </a:p>
        </p:txBody>
      </p:sp>
      <p:sp>
        <p:nvSpPr>
          <p:cNvPr id="3" name="Content Placeholder 2"/>
          <p:cNvSpPr>
            <a:spLocks noGrp="1"/>
          </p:cNvSpPr>
          <p:nvPr>
            <p:ph idx="1"/>
          </p:nvPr>
        </p:nvSpPr>
        <p:spPr/>
        <p:txBody>
          <a:bodyPr/>
          <a:lstStyle/>
          <a:p>
            <a:r>
              <a:rPr lang="en-US" dirty="0" smtClean="0"/>
              <a:t>So far we have only considered infinite domains, which of course is an idealization of reality. What about when the domains are finite and have boundary conditions?</a:t>
            </a:r>
          </a:p>
          <a:p>
            <a:r>
              <a:rPr lang="en-US" dirty="0" smtClean="0"/>
              <a:t>Amazingly we can still use the Greens function approach – the form of the Greens function just changes to reflect the domain of interest.</a:t>
            </a:r>
          </a:p>
          <a:p>
            <a:r>
              <a:rPr lang="en-US" dirty="0" smtClean="0"/>
              <a:t>See handout with notes from </a:t>
            </a:r>
            <a:r>
              <a:rPr lang="en-US" dirty="0" err="1" smtClean="0"/>
              <a:t>Polyanin’s</a:t>
            </a:r>
            <a:r>
              <a:rPr lang="en-US" dirty="0" smtClean="0"/>
              <a:t> book.</a:t>
            </a:r>
            <a:endParaRPr lang="en-US" dirty="0"/>
          </a:p>
        </p:txBody>
      </p:sp>
    </p:spTree>
    <p:extLst>
      <p:ext uri="{BB962C8B-B14F-4D97-AF65-F5344CB8AC3E}">
        <p14:creationId xmlns:p14="http://schemas.microsoft.com/office/powerpoint/2010/main" val="22058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Green</a:t>
            </a:r>
            <a:endParaRPr lang="en-US" dirty="0"/>
          </a:p>
        </p:txBody>
      </p:sp>
      <p:pic>
        <p:nvPicPr>
          <p:cNvPr id="4" name="Picture 3" descr="Screen Shot 2014-12-31 at 1.28.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5" y="175870"/>
            <a:ext cx="1427692" cy="1945335"/>
          </a:xfrm>
          <a:prstGeom prst="rect">
            <a:avLst/>
          </a:prstGeom>
        </p:spPr>
      </p:pic>
      <p:pic>
        <p:nvPicPr>
          <p:cNvPr id="5" name="Picture 4" descr="Screen Shot 2014-12-31 at 1.2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83" y="2121205"/>
            <a:ext cx="3826576" cy="4716120"/>
          </a:xfrm>
          <a:prstGeom prst="rect">
            <a:avLst/>
          </a:prstGeom>
        </p:spPr>
      </p:pic>
      <p:sp>
        <p:nvSpPr>
          <p:cNvPr id="6" name="TextBox 5"/>
          <p:cNvSpPr txBox="1"/>
          <p:nvPr/>
        </p:nvSpPr>
        <p:spPr>
          <a:xfrm>
            <a:off x="4714772" y="1599455"/>
            <a:ext cx="3930754" cy="5416868"/>
          </a:xfrm>
          <a:prstGeom prst="rect">
            <a:avLst/>
          </a:prstGeom>
          <a:noFill/>
        </p:spPr>
        <p:txBody>
          <a:bodyPr wrap="square" rtlCol="0">
            <a:spAutoFit/>
          </a:bodyPr>
          <a:lstStyle/>
          <a:p>
            <a:pPr algn="just"/>
            <a:r>
              <a:rPr lang="en-US" sz="1400" b="1" dirty="0"/>
              <a:t>George Green</a:t>
            </a:r>
            <a:r>
              <a:rPr lang="en-US" sz="1400" dirty="0"/>
              <a:t> (14 July 1793 – 31 May 1841) was a British mathematical physicist who </a:t>
            </a:r>
            <a:r>
              <a:rPr lang="en-US" sz="1400" dirty="0" smtClean="0"/>
              <a:t>wrote: </a:t>
            </a:r>
            <a:r>
              <a:rPr lang="en-US" sz="1400" i="1" dirty="0" smtClean="0"/>
              <a:t>An </a:t>
            </a:r>
            <a:r>
              <a:rPr lang="en-US" sz="1400" i="1" dirty="0"/>
              <a:t>Essay on the Application of Mathematical Analysis to the Theories of Electricity and Magnetism</a:t>
            </a:r>
            <a:r>
              <a:rPr lang="en-US" sz="1400" dirty="0"/>
              <a:t> (Green, 1828)</a:t>
            </a:r>
            <a:r>
              <a:rPr lang="en-US" sz="1400" dirty="0" smtClean="0"/>
              <a:t>. </a:t>
            </a:r>
            <a:r>
              <a:rPr lang="en-US" sz="1400" dirty="0"/>
              <a:t>The essay introduced several important concepts, among them a theorem similar to the modern Green's theorem, the idea of potential functions as currently used in physics, and the concept of what are now called Green's functions. Green was the first person to create a mathematical theory of electricity and magnetism and his theory formed the foundation for the work of other scientists such as </a:t>
            </a:r>
            <a:r>
              <a:rPr lang="en-US" sz="1400" dirty="0">
                <a:hlinkClick r:id="rId4" tooltip="James Clerk Maxwell"/>
              </a:rPr>
              <a:t>James Clerk Maxwell</a:t>
            </a:r>
            <a:r>
              <a:rPr lang="en-US" sz="1400" dirty="0"/>
              <a:t>, </a:t>
            </a:r>
            <a:r>
              <a:rPr lang="en-US" sz="1400" dirty="0">
                <a:hlinkClick r:id="rId5" tooltip="William Thomson, 1st Baron Kelvin"/>
              </a:rPr>
              <a:t>William Thomson</a:t>
            </a:r>
            <a:r>
              <a:rPr lang="en-US" sz="1400" dirty="0"/>
              <a:t>, and others. His work on potential theory ran parallel to that of </a:t>
            </a:r>
            <a:r>
              <a:rPr lang="en-US" sz="1400" dirty="0">
                <a:hlinkClick r:id="rId6" tooltip="Carl Friedrich Gauss"/>
              </a:rPr>
              <a:t>Carl Friedrich Gauss</a:t>
            </a:r>
            <a:r>
              <a:rPr lang="en-US" sz="1400" dirty="0" smtClean="0"/>
              <a:t>.</a:t>
            </a:r>
          </a:p>
          <a:p>
            <a:endParaRPr lang="en-US" sz="1400" dirty="0"/>
          </a:p>
          <a:p>
            <a:r>
              <a:rPr lang="en-US" sz="1600" b="1" dirty="0"/>
              <a:t>Green's life story is remarkable in that he was almost entirely self-taught. He received only about one year of formal schooling as a child, between the ages of 8 and 9</a:t>
            </a:r>
          </a:p>
          <a:p>
            <a:endParaRPr lang="en-US" sz="1400" dirty="0"/>
          </a:p>
        </p:txBody>
      </p:sp>
    </p:spTree>
    <p:extLst>
      <p:ext uri="{BB962C8B-B14F-4D97-AF65-F5344CB8AC3E}">
        <p14:creationId xmlns:p14="http://schemas.microsoft.com/office/powerpoint/2010/main" val="97895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Diffusion Equation</a:t>
            </a:r>
            <a:endParaRPr lang="en-US" dirty="0"/>
          </a:p>
        </p:txBody>
      </p:sp>
      <p:sp>
        <p:nvSpPr>
          <p:cNvPr id="3" name="Content Placeholder 2"/>
          <p:cNvSpPr>
            <a:spLocks noGrp="1"/>
          </p:cNvSpPr>
          <p:nvPr>
            <p:ph idx="1"/>
          </p:nvPr>
        </p:nvSpPr>
        <p:spPr/>
        <p:txBody>
          <a:bodyPr/>
          <a:lstStyle/>
          <a:p>
            <a:r>
              <a:rPr lang="en-US" dirty="0" smtClean="0"/>
              <a:t>Consider the Following Problem</a:t>
            </a:r>
          </a:p>
          <a:p>
            <a:endParaRPr lang="en-US" dirty="0"/>
          </a:p>
          <a:p>
            <a:endParaRPr lang="en-US" dirty="0" smtClean="0"/>
          </a:p>
          <a:p>
            <a:endParaRPr lang="en-US" dirty="0"/>
          </a:p>
          <a:p>
            <a:endParaRPr lang="en-US" dirty="0" smtClean="0"/>
          </a:p>
          <a:p>
            <a:r>
              <a:rPr lang="en-US" dirty="0" smtClean="0"/>
              <a:t>Two point spills of mass M</a:t>
            </a:r>
            <a:r>
              <a:rPr lang="en-US" baseline="-25000" dirty="0" smtClean="0"/>
              <a:t>1</a:t>
            </a:r>
            <a:r>
              <a:rPr lang="en-US" dirty="0" smtClean="0"/>
              <a:t> and M</a:t>
            </a:r>
            <a:r>
              <a:rPr lang="en-US" baseline="-25000" dirty="0" smtClean="0"/>
              <a:t>2</a:t>
            </a:r>
            <a:r>
              <a:rPr lang="en-US" dirty="0" smtClean="0"/>
              <a:t> occur at two different locations x</a:t>
            </a:r>
            <a:r>
              <a:rPr lang="en-US" baseline="-25000" dirty="0" smtClean="0"/>
              <a:t>1</a:t>
            </a:r>
            <a:r>
              <a:rPr lang="en-US" dirty="0" smtClean="0"/>
              <a:t> and x</a:t>
            </a:r>
            <a:r>
              <a:rPr lang="en-US" baseline="-25000" dirty="0" smtClean="0"/>
              <a:t>2</a:t>
            </a:r>
            <a:r>
              <a:rPr lang="en-US" dirty="0" smtClean="0"/>
              <a:t>.</a:t>
            </a:r>
          </a:p>
          <a:p>
            <a:r>
              <a:rPr lang="en-US" dirty="0" smtClean="0"/>
              <a:t>Describe how the concentration field evolves.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850" y="2728383"/>
            <a:ext cx="2146300" cy="850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16" y="3994150"/>
            <a:ext cx="6527800" cy="393700"/>
          </a:xfrm>
          <a:prstGeom prst="rect">
            <a:avLst/>
          </a:prstGeom>
        </p:spPr>
      </p:pic>
    </p:spTree>
    <p:extLst>
      <p:ext uri="{BB962C8B-B14F-4D97-AF65-F5344CB8AC3E}">
        <p14:creationId xmlns:p14="http://schemas.microsoft.com/office/powerpoint/2010/main" val="29765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Hopefully you gut said</a:t>
            </a:r>
            <a:endParaRPr lang="en-US" dirty="0"/>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50" y="2123017"/>
            <a:ext cx="7188200" cy="876300"/>
          </a:xfrm>
          <a:prstGeom prst="rect">
            <a:avLst/>
          </a:prstGeom>
        </p:spPr>
      </p:pic>
      <p:sp>
        <p:nvSpPr>
          <p:cNvPr id="9" name="TextBox 8"/>
          <p:cNvSpPr txBox="1"/>
          <p:nvPr/>
        </p:nvSpPr>
        <p:spPr>
          <a:xfrm>
            <a:off x="1830917" y="3483002"/>
            <a:ext cx="5439823" cy="1754327"/>
          </a:xfrm>
          <a:prstGeom prst="rect">
            <a:avLst/>
          </a:prstGeom>
          <a:noFill/>
        </p:spPr>
        <p:txBody>
          <a:bodyPr wrap="none" rtlCol="0">
            <a:spAutoFit/>
          </a:bodyPr>
          <a:lstStyle/>
          <a:p>
            <a:r>
              <a:rPr lang="en-US" dirty="0" smtClean="0"/>
              <a:t>This is absolutely correct – but the question is why?</a:t>
            </a:r>
          </a:p>
          <a:p>
            <a:endParaRPr lang="en-US" dirty="0"/>
          </a:p>
          <a:p>
            <a:endParaRPr lang="en-US" dirty="0" smtClean="0"/>
          </a:p>
          <a:p>
            <a:r>
              <a:rPr lang="en-US" dirty="0" smtClean="0"/>
              <a:t>Here’s a question for you:</a:t>
            </a:r>
          </a:p>
          <a:p>
            <a:endParaRPr lang="en-US" dirty="0"/>
          </a:p>
          <a:p>
            <a:r>
              <a:rPr lang="en-US" dirty="0" smtClean="0"/>
              <a:t>Is the ADE a linear or a nonlinear equation?</a:t>
            </a:r>
            <a:endParaRPr lang="en-US" dirty="0"/>
          </a:p>
        </p:txBody>
      </p:sp>
    </p:spTree>
    <p:extLst>
      <p:ext uri="{BB962C8B-B14F-4D97-AF65-F5344CB8AC3E}">
        <p14:creationId xmlns:p14="http://schemas.microsoft.com/office/powerpoint/2010/main" val="403254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Superposition</a:t>
            </a:r>
            <a:endParaRPr lang="en-US" dirty="0"/>
          </a:p>
        </p:txBody>
      </p:sp>
      <p:sp>
        <p:nvSpPr>
          <p:cNvPr id="3" name="Content Placeholder 2"/>
          <p:cNvSpPr>
            <a:spLocks noGrp="1"/>
          </p:cNvSpPr>
          <p:nvPr>
            <p:ph idx="1"/>
          </p:nvPr>
        </p:nvSpPr>
        <p:spPr/>
        <p:txBody>
          <a:bodyPr/>
          <a:lstStyle/>
          <a:p>
            <a:r>
              <a:rPr lang="en-US" dirty="0" smtClean="0"/>
              <a:t>Answer:</a:t>
            </a:r>
          </a:p>
          <a:p>
            <a:pPr lvl="1"/>
            <a:r>
              <a:rPr lang="en-US" dirty="0" smtClean="0"/>
              <a:t>The ADE is a linear equation, which means we can add solutions together (principle of linear superposition), i.e.</a:t>
            </a:r>
          </a:p>
          <a:p>
            <a:pPr lvl="1"/>
            <a:endParaRPr lang="en-US" dirty="0"/>
          </a:p>
          <a:p>
            <a:pPr marL="457200" lvl="1" indent="0">
              <a:buNone/>
            </a:pPr>
            <a:endParaRPr lang="en-US" dirty="0"/>
          </a:p>
          <a:p>
            <a:pPr marL="457200" lvl="1" indent="0">
              <a:buNone/>
            </a:pPr>
            <a:r>
              <a:rPr lang="en-US" dirty="0" smtClean="0"/>
              <a:t>	where</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r>
              <a:rPr lang="en-US" dirty="0" smtClean="0"/>
              <a:t>We can use this same idea for any initial condition, no matter how complex</a:t>
            </a:r>
          </a:p>
          <a:p>
            <a:pPr marL="457200" lvl="1" indent="0">
              <a:buNone/>
            </a:pPr>
            <a:endParaRPr lang="en-US" dirty="0"/>
          </a:p>
          <a:p>
            <a:pPr marL="457200" lvl="1" indent="0">
              <a:buNone/>
            </a:pPr>
            <a:endParaRPr lang="en-US" dirty="0" smtClean="0"/>
          </a:p>
          <a:p>
            <a:pPr lvl="1"/>
            <a:endParaRPr lang="en-US" dirty="0"/>
          </a:p>
          <a:p>
            <a:pPr lvl="1"/>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350" y="3094566"/>
            <a:ext cx="4559300" cy="3937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2" y="4028009"/>
            <a:ext cx="3572786" cy="73152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740" y="4028009"/>
            <a:ext cx="3572786" cy="731520"/>
          </a:xfrm>
          <a:prstGeom prst="rect">
            <a:avLst/>
          </a:prstGeom>
        </p:spPr>
      </p:pic>
    </p:spTree>
    <p:extLst>
      <p:ext uri="{BB962C8B-B14F-4D97-AF65-F5344CB8AC3E}">
        <p14:creationId xmlns:p14="http://schemas.microsoft.com/office/powerpoint/2010/main" val="337999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step back</a:t>
            </a:r>
            <a:br>
              <a:rPr lang="en-US" dirty="0" smtClean="0"/>
            </a:br>
            <a:r>
              <a:rPr lang="en-US" dirty="0" smtClean="0"/>
              <a:t>What is the delta function?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67" y="2184400"/>
            <a:ext cx="1498600" cy="393700"/>
          </a:xfrm>
          <a:prstGeom prst="rect">
            <a:avLst/>
          </a:prstGeom>
        </p:spPr>
      </p:pic>
      <p:sp>
        <p:nvSpPr>
          <p:cNvPr id="5" name="TextBox 4"/>
          <p:cNvSpPr txBox="1"/>
          <p:nvPr/>
        </p:nvSpPr>
        <p:spPr>
          <a:xfrm>
            <a:off x="732367" y="2878667"/>
            <a:ext cx="4305723" cy="646331"/>
          </a:xfrm>
          <a:prstGeom prst="rect">
            <a:avLst/>
          </a:prstGeom>
          <a:noFill/>
        </p:spPr>
        <p:txBody>
          <a:bodyPr wrap="none" rtlCol="0">
            <a:spAutoFit/>
          </a:bodyPr>
          <a:lstStyle/>
          <a:p>
            <a:r>
              <a:rPr lang="en-US" dirty="0" smtClean="0"/>
              <a:t>An infinitely narrow, infinitely tall pulse</a:t>
            </a:r>
          </a:p>
          <a:p>
            <a:r>
              <a:rPr lang="en-US" dirty="0" smtClean="0"/>
              <a:t>Which integrates to unity</a:t>
            </a:r>
            <a:endParaRPr lang="en-US"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800" y="2777067"/>
            <a:ext cx="2743200" cy="716056"/>
          </a:xfrm>
          <a:prstGeom prst="rect">
            <a:avLst/>
          </a:prstGeom>
        </p:spPr>
      </p:pic>
      <p:sp>
        <p:nvSpPr>
          <p:cNvPr id="7" name="TextBox 6"/>
          <p:cNvSpPr txBox="1"/>
          <p:nvPr/>
        </p:nvSpPr>
        <p:spPr>
          <a:xfrm>
            <a:off x="825077" y="4121150"/>
            <a:ext cx="4188955" cy="646331"/>
          </a:xfrm>
          <a:prstGeom prst="rect">
            <a:avLst/>
          </a:prstGeom>
          <a:noFill/>
        </p:spPr>
        <p:txBody>
          <a:bodyPr wrap="none" rtlCol="0">
            <a:spAutoFit/>
          </a:bodyPr>
          <a:lstStyle/>
          <a:p>
            <a:r>
              <a:rPr lang="en-US" dirty="0" smtClean="0"/>
              <a:t>It also acts as a filter with the following </a:t>
            </a:r>
          </a:p>
          <a:p>
            <a:r>
              <a:rPr lang="en-US" dirty="0" smtClean="0"/>
              <a:t>useful property</a:t>
            </a:r>
            <a:endParaRPr lang="en-US" dirty="0"/>
          </a:p>
        </p:txBody>
      </p:sp>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967" y="4982633"/>
            <a:ext cx="4641850" cy="747327"/>
          </a:xfrm>
          <a:prstGeom prst="rect">
            <a:avLst/>
          </a:prstGeom>
        </p:spPr>
      </p:pic>
      <p:sp>
        <p:nvSpPr>
          <p:cNvPr id="9" name="TextBox 8"/>
          <p:cNvSpPr txBox="1"/>
          <p:nvPr/>
        </p:nvSpPr>
        <p:spPr>
          <a:xfrm>
            <a:off x="1524000" y="6096000"/>
            <a:ext cx="4334690" cy="369332"/>
          </a:xfrm>
          <a:prstGeom prst="rect">
            <a:avLst/>
          </a:prstGeom>
          <a:noFill/>
        </p:spPr>
        <p:txBody>
          <a:bodyPr wrap="none" rtlCol="0">
            <a:spAutoFit/>
          </a:bodyPr>
          <a:lstStyle/>
          <a:p>
            <a:r>
              <a:rPr lang="en-US" dirty="0" smtClean="0"/>
              <a:t>i.e. it picks out the value of </a:t>
            </a:r>
            <a:r>
              <a:rPr lang="en-US" i="1" dirty="0" smtClean="0"/>
              <a:t>f(x)</a:t>
            </a:r>
            <a:r>
              <a:rPr lang="en-US" dirty="0" smtClean="0"/>
              <a:t> and </a:t>
            </a:r>
            <a:r>
              <a:rPr lang="en-US" i="1" dirty="0" smtClean="0"/>
              <a:t>x=x</a:t>
            </a:r>
            <a:r>
              <a:rPr lang="en-US" i="1" baseline="-25000" dirty="0" smtClean="0"/>
              <a:t>0</a:t>
            </a:r>
            <a:endParaRPr lang="en-US" i="1" baseline="-25000" dirty="0"/>
          </a:p>
        </p:txBody>
      </p:sp>
    </p:spTree>
    <p:extLst>
      <p:ext uri="{BB962C8B-B14F-4D97-AF65-F5344CB8AC3E}">
        <p14:creationId xmlns:p14="http://schemas.microsoft.com/office/powerpoint/2010/main" val="56867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Arbitrary Initial Condition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183" y="2015067"/>
            <a:ext cx="2844800" cy="393700"/>
          </a:xfrm>
          <a:prstGeom prst="rect">
            <a:avLst/>
          </a:prstGeom>
        </p:spPr>
      </p:pic>
      <p:sp>
        <p:nvSpPr>
          <p:cNvPr id="5" name="TextBox 4"/>
          <p:cNvSpPr txBox="1"/>
          <p:nvPr/>
        </p:nvSpPr>
        <p:spPr>
          <a:xfrm>
            <a:off x="1111250" y="2709333"/>
            <a:ext cx="7440083" cy="3970318"/>
          </a:xfrm>
          <a:prstGeom prst="rect">
            <a:avLst/>
          </a:prstGeom>
          <a:noFill/>
        </p:spPr>
        <p:txBody>
          <a:bodyPr wrap="square" rtlCol="0">
            <a:spAutoFit/>
          </a:bodyPr>
          <a:lstStyle/>
          <a:p>
            <a:r>
              <a:rPr lang="en-US" dirty="0" smtClean="0"/>
              <a:t>How do we represent this as the sum of several point spills? Which will allow us to solve in the same way as before.</a:t>
            </a:r>
          </a:p>
          <a:p>
            <a:endParaRPr lang="en-US" dirty="0"/>
          </a:p>
          <a:p>
            <a:r>
              <a:rPr lang="en-US" dirty="0" smtClean="0"/>
              <a:t>Well by definition we can always write:</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That is we can represent any initial condition as the sum (integral) of infinitely many delta functions weighted by </a:t>
            </a:r>
            <a:r>
              <a:rPr lang="en-US" i="1" dirty="0" smtClean="0"/>
              <a:t>C</a:t>
            </a:r>
            <a:r>
              <a:rPr lang="en-US" i="1" baseline="-25000" dirty="0" smtClean="0"/>
              <a:t>0</a:t>
            </a:r>
            <a:r>
              <a:rPr lang="en-US" dirty="0" smtClean="0"/>
              <a:t>. Each delta evolves with the fundamental solution of the diffusion equation </a:t>
            </a:r>
          </a:p>
          <a:p>
            <a:endParaRPr lang="en-US" dirty="0" smtClean="0"/>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383" y="4248149"/>
            <a:ext cx="4914900" cy="901700"/>
          </a:xfrm>
          <a:prstGeom prst="rect">
            <a:avLst/>
          </a:prstGeom>
        </p:spPr>
      </p:pic>
    </p:spTree>
    <p:extLst>
      <p:ext uri="{BB962C8B-B14F-4D97-AF65-F5344CB8AC3E}">
        <p14:creationId xmlns:p14="http://schemas.microsoft.com/office/powerpoint/2010/main" val="141450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pretty amazing….</a:t>
            </a:r>
            <a:endParaRPr lang="en-US" dirty="0"/>
          </a:p>
        </p:txBody>
      </p:sp>
      <p:sp>
        <p:nvSpPr>
          <p:cNvPr id="3" name="Content Placeholder 2"/>
          <p:cNvSpPr>
            <a:spLocks noGrp="1"/>
          </p:cNvSpPr>
          <p:nvPr>
            <p:ph idx="1"/>
          </p:nvPr>
        </p:nvSpPr>
        <p:spPr>
          <a:xfrm>
            <a:off x="498475" y="1761564"/>
            <a:ext cx="8147051" cy="5096436"/>
          </a:xfrm>
        </p:spPr>
        <p:txBody>
          <a:bodyPr>
            <a:normAutofit fontScale="92500"/>
          </a:bodyPr>
          <a:lstStyle/>
          <a:p>
            <a:r>
              <a:rPr lang="en-US" dirty="0" smtClean="0"/>
              <a:t>Each                     evolves as</a:t>
            </a:r>
          </a:p>
          <a:p>
            <a:pPr marL="0" indent="0">
              <a:buNone/>
            </a:pPr>
            <a:endParaRPr lang="en-US" dirty="0" smtClean="0"/>
          </a:p>
          <a:p>
            <a:r>
              <a:rPr lang="en-US" dirty="0" smtClean="0"/>
              <a:t>Therefore</a:t>
            </a:r>
          </a:p>
          <a:p>
            <a:endParaRPr lang="en-US" dirty="0"/>
          </a:p>
          <a:p>
            <a:endParaRPr lang="en-US" dirty="0" smtClean="0"/>
          </a:p>
          <a:p>
            <a:r>
              <a:rPr lang="en-US" dirty="0" smtClean="0"/>
              <a:t>We call the fundamental solution for initial condition</a:t>
            </a:r>
            <a:endParaRPr lang="en-US" dirty="0"/>
          </a:p>
          <a:p>
            <a:pPr marL="0" indent="0">
              <a:buNone/>
            </a:pPr>
            <a:r>
              <a:rPr lang="en-US" dirty="0" smtClean="0"/>
              <a:t>		the 	</a:t>
            </a:r>
            <a:r>
              <a:rPr lang="en-US" sz="3600" b="1" dirty="0" smtClean="0"/>
              <a:t>Greens function</a:t>
            </a:r>
          </a:p>
          <a:p>
            <a:pPr marL="0" indent="0">
              <a:buNone/>
            </a:pPr>
            <a:r>
              <a:rPr lang="en-US" sz="3600" b="1" dirty="0" smtClean="0">
                <a:solidFill>
                  <a:srgbClr val="FF6600"/>
                </a:solidFill>
              </a:rPr>
              <a:t>We can do this for any linear equation!!</a:t>
            </a:r>
            <a:endParaRPr lang="en-US" sz="3600" b="1" dirty="0">
              <a:solidFill>
                <a:srgbClr val="FF6600"/>
              </a:solidFill>
            </a:endParaRP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382" y="4713817"/>
            <a:ext cx="1295400" cy="3937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283" y="1663700"/>
            <a:ext cx="2324100" cy="8636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250" y="3401484"/>
            <a:ext cx="6223000" cy="901700"/>
          </a:xfrm>
          <a:prstGeom prst="rect">
            <a:avLst/>
          </a:prstGeom>
        </p:spPr>
      </p:pic>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133" y="1780613"/>
            <a:ext cx="1295400" cy="393700"/>
          </a:xfrm>
          <a:prstGeom prst="rect">
            <a:avLst/>
          </a:prstGeom>
        </p:spPr>
      </p:pic>
    </p:spTree>
    <p:extLst>
      <p:ext uri="{BB962C8B-B14F-4D97-AF65-F5344CB8AC3E}">
        <p14:creationId xmlns:p14="http://schemas.microsoft.com/office/powerpoint/2010/main" val="89048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Generally for the ADE</a:t>
            </a:r>
            <a:endParaRPr lang="en-US" dirty="0"/>
          </a:p>
        </p:txBody>
      </p:sp>
      <p:sp>
        <p:nvSpPr>
          <p:cNvPr id="3" name="Content Placeholder 2"/>
          <p:cNvSpPr>
            <a:spLocks noGrp="1"/>
          </p:cNvSpPr>
          <p:nvPr>
            <p:ph idx="1"/>
          </p:nvPr>
        </p:nvSpPr>
        <p:spPr>
          <a:xfrm>
            <a:off x="498475" y="1761565"/>
            <a:ext cx="8147051" cy="3731185"/>
          </a:xfrm>
        </p:spPr>
        <p:txBody>
          <a:bodyPr>
            <a:normAutofit fontScale="92500" lnSpcReduction="10000"/>
          </a:bodyPr>
          <a:lstStyle/>
          <a:p>
            <a:r>
              <a:rPr lang="en-US" dirty="0" smtClean="0"/>
              <a:t>Consider the diffusion equation with an additional source term</a:t>
            </a:r>
          </a:p>
          <a:p>
            <a:endParaRPr lang="en-US" dirty="0"/>
          </a:p>
          <a:p>
            <a:endParaRPr lang="en-US" dirty="0" smtClean="0"/>
          </a:p>
          <a:p>
            <a:pPr marL="0" indent="0">
              <a:buNone/>
            </a:pPr>
            <a:r>
              <a:rPr lang="en-US" dirty="0" smtClean="0"/>
              <a:t>        The solution of which is given by the general expression</a:t>
            </a:r>
          </a:p>
          <a:p>
            <a:pPr marL="0" indent="0">
              <a:buNone/>
            </a:pPr>
            <a:endParaRPr lang="en-US" dirty="0"/>
          </a:p>
          <a:p>
            <a:pPr marL="0" indent="0">
              <a:buNone/>
            </a:pPr>
            <a:endParaRPr lang="en-US" dirty="0"/>
          </a:p>
          <a:p>
            <a:pPr marL="0" indent="0">
              <a:buNone/>
            </a:pPr>
            <a:r>
              <a:rPr lang="en-US" dirty="0" smtClean="0"/>
              <a:t>Where for the diffusion equation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2370842"/>
            <a:ext cx="2893484" cy="670808"/>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599" y="2597150"/>
            <a:ext cx="2173817" cy="300841"/>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08" y="3956968"/>
            <a:ext cx="8382000" cy="720103"/>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3282" y="5492750"/>
            <a:ext cx="4559300" cy="863600"/>
          </a:xfrm>
          <a:prstGeom prst="rect">
            <a:avLst/>
          </a:prstGeom>
        </p:spPr>
      </p:pic>
    </p:spTree>
    <p:extLst>
      <p:ext uri="{BB962C8B-B14F-4D97-AF65-F5344CB8AC3E}">
        <p14:creationId xmlns:p14="http://schemas.microsoft.com/office/powerpoint/2010/main" val="331796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1690</TotalTime>
  <Words>551</Words>
  <Application>Microsoft Macintosh PowerPoint</Application>
  <PresentationFormat>On-screen Show (4:3)</PresentationFormat>
  <Paragraphs>84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Saddle</vt:lpstr>
      <vt:lpstr>Greens Functions  -  Solving the Diffusion Equation with Complex initial Conditions and Boundaries</vt:lpstr>
      <vt:lpstr>George Green</vt:lpstr>
      <vt:lpstr>The Diffusion Equation</vt:lpstr>
      <vt:lpstr>Hopefully you gut said</vt:lpstr>
      <vt:lpstr>Linear Superposition</vt:lpstr>
      <vt:lpstr>One step back What is the delta function?</vt:lpstr>
      <vt:lpstr>Arbitrary Initial Condition</vt:lpstr>
      <vt:lpstr>This is pretty amazing….</vt:lpstr>
      <vt:lpstr>More Generally for the ADE</vt:lpstr>
      <vt:lpstr>Example 1</vt:lpstr>
      <vt:lpstr>Example 2 This problem is a lot harder than it seems it should be…</vt:lpstr>
      <vt:lpstr>Finite Domains </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Greens Functions  -  Solving the Diffusion Equation with Complex initial Conditions and Boundaries</dc:title>
  <dc:creator>Diogo Bolster</dc:creator>
  <cp:lastModifiedBy>Diogo Bolster</cp:lastModifiedBy>
  <cp:revision>41</cp:revision>
  <dcterms:created xsi:type="dcterms:W3CDTF">2014-12-26T19:47:57Z</dcterms:created>
  <dcterms:modified xsi:type="dcterms:W3CDTF">2015-01-15T23:04:13Z</dcterms:modified>
</cp:coreProperties>
</file>