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60" r:id="rId3"/>
    <p:sldId id="283" r:id="rId4"/>
    <p:sldId id="259" r:id="rId5"/>
    <p:sldId id="261" r:id="rId6"/>
    <p:sldId id="258" r:id="rId7"/>
    <p:sldId id="257" r:id="rId8"/>
    <p:sldId id="262" r:id="rId9"/>
    <p:sldId id="263" r:id="rId10"/>
    <p:sldId id="264" r:id="rId11"/>
    <p:sldId id="266" r:id="rId12"/>
    <p:sldId id="267" r:id="rId13"/>
    <p:sldId id="268" r:id="rId14"/>
    <p:sldId id="269" r:id="rId15"/>
    <p:sldId id="270" r:id="rId16"/>
    <p:sldId id="272" r:id="rId17"/>
    <p:sldId id="271" r:id="rId18"/>
    <p:sldId id="273" r:id="rId19"/>
    <p:sldId id="274" r:id="rId20"/>
    <p:sldId id="277" r:id="rId21"/>
    <p:sldId id="278" r:id="rId22"/>
    <p:sldId id="275" r:id="rId23"/>
    <p:sldId id="276" r:id="rId24"/>
    <p:sldId id="279" r:id="rId25"/>
    <p:sldId id="280" r:id="rId26"/>
    <p:sldId id="281" r:id="rId27"/>
    <p:sldId id="284" r:id="rId28"/>
    <p:sldId id="282" r:id="rId29"/>
    <p:sldId id="285"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7" d="100"/>
          <a:sy n="117" d="100"/>
        </p:scale>
        <p:origin x="-8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 Id="rId2"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 Id="rId2"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 Id="rId2" Type="http://schemas.openxmlformats.org/officeDocument/2006/relationships/image" Target="../media/image31.emf"/><Relationship Id="rId3"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EDC9B-9C0C-C643-9835-CFAD6679D2CE}" type="datetimeFigureOut">
              <a:rPr lang="en-US" smtClean="0"/>
              <a:t>12/31/14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944B72-359C-8349-B16F-A1411191100D}" type="slidenum">
              <a:rPr lang="en-US" smtClean="0"/>
              <a:t>‹#›</a:t>
            </a:fld>
            <a:endParaRPr lang="en-US"/>
          </a:p>
        </p:txBody>
      </p:sp>
    </p:spTree>
    <p:extLst>
      <p:ext uri="{BB962C8B-B14F-4D97-AF65-F5344CB8AC3E}">
        <p14:creationId xmlns:p14="http://schemas.microsoft.com/office/powerpoint/2010/main" val="1844091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16D4EE-80CB-46FD-ACF6-C7D7A0C15520}"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FECD78-3C8E-49F2-8FAB-59489D168ABB}" type="datetimeFigureOut">
              <a:rPr lang="en-US" smtClean="0"/>
              <a:t>12/31/14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12/31/14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12/31/14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FECD78-3C8E-49F2-8FAB-59489D168ABB}" type="datetimeFigureOut">
              <a:rPr lang="en-US" smtClean="0"/>
              <a:t>12/31/14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12/31/14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12/31/14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12/31/14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12/31/14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BFECD78-3C8E-49F2-8FAB-59489D168ABB}" type="datetimeFigureOut">
              <a:rPr lang="en-US" smtClean="0"/>
              <a:t>12/31/14</a:t>
            </a:fld>
            <a:endParaRPr lang="en-US"/>
          </a:p>
        </p:txBody>
      </p:sp>
      <p:sp>
        <p:nvSpPr>
          <p:cNvPr id="9" name="Slide Number Placeholder 8"/>
          <p:cNvSpPr>
            <a:spLocks noGrp="1"/>
          </p:cNvSpPr>
          <p:nvPr>
            <p:ph type="sldNum" sz="quarter" idx="11"/>
          </p:nvPr>
        </p:nvSpPr>
        <p:spPr/>
        <p:txBody>
          <a:bodyPr/>
          <a:lstStyle/>
          <a:p>
            <a:fld id="{0FB56013-B943-42BA-886F-6F9D4EB85E9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FB56013-B943-42BA-886F-6F9D4EB85E9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BFECD78-3C8E-49F2-8FAB-59489D168ABB}" type="datetimeFigureOut">
              <a:rPr lang="en-US" smtClean="0"/>
              <a:t>12/31/14</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 Id="rId3" Type="http://schemas.openxmlformats.org/officeDocument/2006/relationships/image" Target="../media/image20.tiff"/></Relationships>
</file>

<file path=ppt/slides/_rels/slide14.xml.rels><?xml version="1.0" encoding="UTF-8" standalone="yes"?>
<Relationships xmlns="http://schemas.openxmlformats.org/package/2006/relationships"><Relationship Id="rId3" Type="http://schemas.openxmlformats.org/officeDocument/2006/relationships/hyperlink" Target="http://en.wikipedia.org/wiki/Particle" TargetMode="External"/><Relationship Id="rId4" Type="http://schemas.openxmlformats.org/officeDocument/2006/relationships/hyperlink" Target="http://en.wikipedia.org/wiki/Concentration" TargetMode="External"/><Relationship Id="rId5" Type="http://schemas.openxmlformats.org/officeDocument/2006/relationships/oleObject" Target="../embeddings/oleObject1.bin"/><Relationship Id="rId6" Type="http://schemas.openxmlformats.org/officeDocument/2006/relationships/image" Target="../media/image21.emf"/><Relationship Id="rId7" Type="http://schemas.openxmlformats.org/officeDocument/2006/relationships/oleObject" Target="../embeddings/oleObject2.bin"/><Relationship Id="rId8"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Particle" TargetMode="External"/><Relationship Id="rId4" Type="http://schemas.openxmlformats.org/officeDocument/2006/relationships/oleObject" Target="../embeddings/oleObject3.bin"/><Relationship Id="rId5" Type="http://schemas.openxmlformats.org/officeDocument/2006/relationships/image" Target="../media/image23.emf"/><Relationship Id="rId6" Type="http://schemas.openxmlformats.org/officeDocument/2006/relationships/oleObject" Target="../embeddings/oleObject4.bin"/><Relationship Id="rId7" Type="http://schemas.openxmlformats.org/officeDocument/2006/relationships/image" Target="../media/image2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5.emf"/><Relationship Id="rId5" Type="http://schemas.openxmlformats.org/officeDocument/2006/relationships/oleObject" Target="../embeddings/oleObject6.bin"/><Relationship Id="rId6" Type="http://schemas.openxmlformats.org/officeDocument/2006/relationships/image" Target="../media/image26.emf"/><Relationship Id="rId7" Type="http://schemas.openxmlformats.org/officeDocument/2006/relationships/image" Target="../media/image27.tif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28.emf"/><Relationship Id="rId5" Type="http://schemas.openxmlformats.org/officeDocument/2006/relationships/oleObject" Target="../embeddings/oleObject8.bin"/><Relationship Id="rId6" Type="http://schemas.openxmlformats.org/officeDocument/2006/relationships/image" Target="../media/image29.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30.emf"/><Relationship Id="rId5" Type="http://schemas.openxmlformats.org/officeDocument/2006/relationships/oleObject" Target="../embeddings/oleObject10.bin"/><Relationship Id="rId6" Type="http://schemas.openxmlformats.org/officeDocument/2006/relationships/image" Target="../media/image31.emf"/><Relationship Id="rId7" Type="http://schemas.openxmlformats.org/officeDocument/2006/relationships/oleObject" Target="../embeddings/oleObject11.bin"/><Relationship Id="rId8" Type="http://schemas.openxmlformats.org/officeDocument/2006/relationships/image" Target="../media/image32.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3.png"/><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 Id="rId3" Type="http://schemas.openxmlformats.org/officeDocument/2006/relationships/image" Target="../media/image4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Fate &amp; Transport of Contaminants in Environmental Flows</a:t>
            </a:r>
            <a:endParaRPr lang="en-US" dirty="0"/>
          </a:p>
        </p:txBody>
      </p:sp>
      <p:sp>
        <p:nvSpPr>
          <p:cNvPr id="3" name="Subtitle 2"/>
          <p:cNvSpPr>
            <a:spLocks noGrp="1"/>
          </p:cNvSpPr>
          <p:nvPr>
            <p:ph type="subTitle" idx="1"/>
          </p:nvPr>
        </p:nvSpPr>
        <p:spPr/>
        <p:txBody>
          <a:bodyPr/>
          <a:lstStyle/>
          <a:p>
            <a:r>
              <a:rPr lang="en-US" dirty="0" smtClean="0"/>
              <a:t>2015</a:t>
            </a:r>
            <a:endParaRPr lang="en-US" dirty="0"/>
          </a:p>
        </p:txBody>
      </p:sp>
    </p:spTree>
    <p:extLst>
      <p:ext uri="{BB962C8B-B14F-4D97-AF65-F5344CB8AC3E}">
        <p14:creationId xmlns:p14="http://schemas.microsoft.com/office/powerpoint/2010/main" val="3132416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on Contaminant Transport</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t>What processes do we usually consider?</a:t>
            </a:r>
            <a:endParaRPr lang="en-US" dirty="0"/>
          </a:p>
        </p:txBody>
      </p:sp>
      <p:cxnSp>
        <p:nvCxnSpPr>
          <p:cNvPr id="5" name="Straight Connector 4"/>
          <p:cNvCxnSpPr/>
          <p:nvPr/>
        </p:nvCxnSpPr>
        <p:spPr>
          <a:xfrm flipV="1">
            <a:off x="994833" y="3037417"/>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994833" y="4025900"/>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714500"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194983"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25083" y="3291417"/>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29321" y="3517898"/>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44142" y="3765545"/>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772833" y="3517898"/>
            <a:ext cx="158750" cy="133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024748" y="3589389"/>
            <a:ext cx="16213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713817" y="3185581"/>
            <a:ext cx="685800" cy="685800"/>
          </a:xfrm>
          <a:prstGeom prst="ellipse">
            <a:avLst/>
          </a:prstGeom>
          <a:solidFill>
            <a:schemeClr val="bg2">
              <a:lumMod val="60000"/>
              <a:lumOff val="40000"/>
            </a:schemeClr>
          </a:solidFill>
          <a:ln>
            <a:solidFill>
              <a:schemeClr val="bg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120897" y="4847167"/>
            <a:ext cx="6562603" cy="1754327"/>
          </a:xfrm>
          <a:prstGeom prst="rect">
            <a:avLst/>
          </a:prstGeom>
          <a:noFill/>
        </p:spPr>
        <p:txBody>
          <a:bodyPr wrap="square" rtlCol="0">
            <a:spAutoFit/>
          </a:bodyPr>
          <a:lstStyle/>
          <a:p>
            <a:r>
              <a:rPr lang="en-US" dirty="0" smtClean="0"/>
              <a:t>Dispersion – Because of random fluctuations in the flow (because of turbulence or boundaries) solute molecules spread over a greater area/volume (usually much faster than diffusion)</a:t>
            </a:r>
          </a:p>
          <a:p>
            <a:endParaRPr lang="en-US" dirty="0"/>
          </a:p>
          <a:p>
            <a:r>
              <a:rPr lang="en-US" dirty="0" smtClean="0"/>
              <a:t>Cause solute to dilute, because it spreads over a greater area/volume</a:t>
            </a:r>
            <a:endParaRPr lang="en-US" dirty="0"/>
          </a:p>
        </p:txBody>
      </p:sp>
      <p:sp>
        <p:nvSpPr>
          <p:cNvPr id="10" name="Curved Down Arrow 9"/>
          <p:cNvSpPr/>
          <p:nvPr/>
        </p:nvSpPr>
        <p:spPr>
          <a:xfrm>
            <a:off x="3158812" y="3469349"/>
            <a:ext cx="227955" cy="2286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urved Down Arrow 18"/>
          <p:cNvSpPr/>
          <p:nvPr/>
        </p:nvSpPr>
        <p:spPr>
          <a:xfrm>
            <a:off x="3626864" y="3308350"/>
            <a:ext cx="227955" cy="2286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Down Arrow 19"/>
          <p:cNvSpPr/>
          <p:nvPr/>
        </p:nvSpPr>
        <p:spPr>
          <a:xfrm>
            <a:off x="3653144" y="3740037"/>
            <a:ext cx="227955" cy="2286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Down Arrow 20"/>
          <p:cNvSpPr/>
          <p:nvPr/>
        </p:nvSpPr>
        <p:spPr>
          <a:xfrm>
            <a:off x="4087346" y="3422650"/>
            <a:ext cx="227955" cy="2286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urved Up Arrow 14"/>
          <p:cNvSpPr/>
          <p:nvPr/>
        </p:nvSpPr>
        <p:spPr>
          <a:xfrm>
            <a:off x="3235227" y="3215148"/>
            <a:ext cx="303940" cy="22213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Curved Up Arrow 21"/>
          <p:cNvSpPr/>
          <p:nvPr/>
        </p:nvSpPr>
        <p:spPr>
          <a:xfrm>
            <a:off x="3349204" y="3697949"/>
            <a:ext cx="303940" cy="22213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Curved Up Arrow 22"/>
          <p:cNvSpPr/>
          <p:nvPr/>
        </p:nvSpPr>
        <p:spPr>
          <a:xfrm>
            <a:off x="3859818" y="3215148"/>
            <a:ext cx="303940" cy="22213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Curved Up Arrow 23"/>
          <p:cNvSpPr/>
          <p:nvPr/>
        </p:nvSpPr>
        <p:spPr>
          <a:xfrm>
            <a:off x="4011361" y="3726018"/>
            <a:ext cx="303940" cy="222139"/>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32466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on Contaminant Transport</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t>What processes do we usually consider?</a:t>
            </a:r>
            <a:endParaRPr lang="en-US" dirty="0"/>
          </a:p>
        </p:txBody>
      </p:sp>
      <p:cxnSp>
        <p:nvCxnSpPr>
          <p:cNvPr id="5" name="Straight Connector 4"/>
          <p:cNvCxnSpPr/>
          <p:nvPr/>
        </p:nvCxnSpPr>
        <p:spPr>
          <a:xfrm flipV="1">
            <a:off x="994833" y="3037417"/>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994833" y="4025900"/>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714500"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194983"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25083" y="3291417"/>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29321" y="3517898"/>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44142" y="3765545"/>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772833" y="3517898"/>
            <a:ext cx="158750" cy="133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024748" y="3589389"/>
            <a:ext cx="16213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1120897" y="4847167"/>
            <a:ext cx="6562603" cy="1200329"/>
          </a:xfrm>
          <a:prstGeom prst="rect">
            <a:avLst/>
          </a:prstGeom>
          <a:noFill/>
        </p:spPr>
        <p:txBody>
          <a:bodyPr wrap="square" rtlCol="0">
            <a:spAutoFit/>
          </a:bodyPr>
          <a:lstStyle/>
          <a:p>
            <a:r>
              <a:rPr lang="en-US" dirty="0" smtClean="0"/>
              <a:t>Trapping – Solute can get trapped in immobile regions of flow (pockets, or for example by sorption to boundaries)</a:t>
            </a:r>
          </a:p>
          <a:p>
            <a:endParaRPr lang="en-US" dirty="0"/>
          </a:p>
          <a:p>
            <a:r>
              <a:rPr lang="en-US" dirty="0" smtClean="0"/>
              <a:t>Causes solute to move more slowly than the mean flow</a:t>
            </a:r>
            <a:endParaRPr lang="en-US" dirty="0"/>
          </a:p>
        </p:txBody>
      </p:sp>
      <p:sp>
        <p:nvSpPr>
          <p:cNvPr id="4" name="Rectangle 3"/>
          <p:cNvSpPr/>
          <p:nvPr/>
        </p:nvSpPr>
        <p:spPr>
          <a:xfrm>
            <a:off x="3506172" y="2551057"/>
            <a:ext cx="574589" cy="4972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14" idx="7"/>
          </p:cNvCxnSpPr>
          <p:nvPr/>
        </p:nvCxnSpPr>
        <p:spPr>
          <a:xfrm flipV="1">
            <a:off x="2908335" y="2909290"/>
            <a:ext cx="782373" cy="6281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3690708" y="2909290"/>
            <a:ext cx="879257" cy="6086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4646080" y="3528481"/>
            <a:ext cx="158750" cy="133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63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model these classically?</a:t>
            </a:r>
            <a:endParaRPr lang="en-US" dirty="0"/>
          </a:p>
        </p:txBody>
      </p:sp>
      <p:sp>
        <p:nvSpPr>
          <p:cNvPr id="3" name="Content Placeholder 2"/>
          <p:cNvSpPr>
            <a:spLocks noGrp="1"/>
          </p:cNvSpPr>
          <p:nvPr>
            <p:ph idx="1"/>
          </p:nvPr>
        </p:nvSpPr>
        <p:spPr/>
        <p:txBody>
          <a:bodyPr/>
          <a:lstStyle/>
          <a:p>
            <a:r>
              <a:rPr lang="en-US" dirty="0" smtClean="0"/>
              <a:t>Define concentration</a:t>
            </a:r>
          </a:p>
          <a:p>
            <a:pPr marL="1371600" lvl="3" indent="0">
              <a:buNone/>
            </a:pPr>
            <a:endParaRPr lang="en-US" dirty="0" smtClean="0"/>
          </a:p>
          <a:p>
            <a:pPr marL="1371600" lvl="3" indent="0">
              <a:buNone/>
            </a:pPr>
            <a:r>
              <a:rPr lang="en-US" sz="3600" dirty="0" smtClean="0"/>
              <a:t>C=Mass/Volume</a:t>
            </a:r>
          </a:p>
          <a:p>
            <a:pPr marL="1371600" lvl="3" indent="0">
              <a:buNone/>
            </a:pPr>
            <a:endParaRPr lang="en-US" sz="3600" dirty="0"/>
          </a:p>
          <a:p>
            <a:pPr marL="1371600" lvl="3" indent="0">
              <a:buNone/>
            </a:pPr>
            <a:r>
              <a:rPr lang="en-US" sz="3600" dirty="0" smtClean="0"/>
              <a:t>	In 1d [C]=ML</a:t>
            </a:r>
            <a:r>
              <a:rPr lang="en-US" sz="3600" baseline="30000" dirty="0" smtClean="0"/>
              <a:t>-1</a:t>
            </a:r>
          </a:p>
          <a:p>
            <a:pPr marL="1371600" lvl="3" indent="0">
              <a:buNone/>
            </a:pPr>
            <a:r>
              <a:rPr lang="en-US" sz="3600" dirty="0"/>
              <a:t>	In </a:t>
            </a:r>
            <a:r>
              <a:rPr lang="en-US" sz="3600" dirty="0" smtClean="0"/>
              <a:t>2d </a:t>
            </a:r>
            <a:r>
              <a:rPr lang="en-US" sz="3600" dirty="0"/>
              <a:t>[C]=ML</a:t>
            </a:r>
            <a:r>
              <a:rPr lang="en-US" sz="3600" baseline="30000" dirty="0" smtClean="0"/>
              <a:t>-</a:t>
            </a:r>
            <a:r>
              <a:rPr lang="en-US" sz="3600" baseline="30000" dirty="0"/>
              <a:t>2</a:t>
            </a:r>
            <a:endParaRPr lang="en-US" sz="3600" baseline="30000" dirty="0" smtClean="0"/>
          </a:p>
          <a:p>
            <a:pPr marL="1371600" lvl="3" indent="0">
              <a:buNone/>
            </a:pPr>
            <a:r>
              <a:rPr lang="en-US" sz="3600" dirty="0"/>
              <a:t>	In </a:t>
            </a:r>
            <a:r>
              <a:rPr lang="en-US" sz="3600" dirty="0" smtClean="0"/>
              <a:t>3d </a:t>
            </a:r>
            <a:r>
              <a:rPr lang="en-US" sz="3600" dirty="0"/>
              <a:t>[C]=ML</a:t>
            </a:r>
            <a:r>
              <a:rPr lang="en-US" sz="3600" baseline="30000" dirty="0" smtClean="0"/>
              <a:t>-3</a:t>
            </a:r>
            <a:endParaRPr lang="en-US" sz="3600" baseline="30000" dirty="0"/>
          </a:p>
          <a:p>
            <a:pPr marL="1371600" lvl="3" indent="0">
              <a:buNone/>
            </a:pPr>
            <a:endParaRPr lang="en-US" sz="3600" baseline="30000" dirty="0"/>
          </a:p>
          <a:p>
            <a:pPr marL="1371600" lvl="3" indent="0">
              <a:buNone/>
            </a:pPr>
            <a:endParaRPr lang="en-US" sz="3600" baseline="30000" dirty="0"/>
          </a:p>
        </p:txBody>
      </p:sp>
    </p:spTree>
    <p:extLst>
      <p:ext uri="{BB962C8B-B14F-4D97-AF65-F5344CB8AC3E}">
        <p14:creationId xmlns:p14="http://schemas.microsoft.com/office/powerpoint/2010/main" val="960514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Advection</a:t>
            </a:r>
            <a:endParaRPr lang="en-US" dirty="0"/>
          </a:p>
        </p:txBody>
      </p:sp>
      <p:sp>
        <p:nvSpPr>
          <p:cNvPr id="3" name="Content Placeholder 2"/>
          <p:cNvSpPr>
            <a:spLocks noGrp="1"/>
          </p:cNvSpPr>
          <p:nvPr>
            <p:ph idx="1"/>
          </p:nvPr>
        </p:nvSpPr>
        <p:spPr/>
        <p:txBody>
          <a:bodyPr/>
          <a:lstStyle/>
          <a:p>
            <a:r>
              <a:rPr lang="en-US" dirty="0" smtClean="0"/>
              <a:t>Advection simply moves the solute with the speed of the flow</a:t>
            </a:r>
            <a:endParaRPr lang="en-US" dirty="0"/>
          </a:p>
        </p:txBody>
      </p:sp>
      <p:cxnSp>
        <p:nvCxnSpPr>
          <p:cNvPr id="6" name="Straight Arrow Connector 5"/>
          <p:cNvCxnSpPr/>
          <p:nvPr/>
        </p:nvCxnSpPr>
        <p:spPr>
          <a:xfrm flipV="1">
            <a:off x="3549593" y="3441213"/>
            <a:ext cx="401635" cy="8901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117383" y="4494080"/>
            <a:ext cx="1981958" cy="369332"/>
          </a:xfrm>
          <a:prstGeom prst="rect">
            <a:avLst/>
          </a:prstGeom>
          <a:noFill/>
        </p:spPr>
        <p:txBody>
          <a:bodyPr wrap="none" rtlCol="0">
            <a:spAutoFit/>
          </a:bodyPr>
          <a:lstStyle/>
          <a:p>
            <a:r>
              <a:rPr lang="en-US" dirty="0"/>
              <a:t>v</a:t>
            </a:r>
            <a:r>
              <a:rPr lang="en-US" dirty="0" smtClean="0"/>
              <a:t>elocity of the flow</a:t>
            </a:r>
            <a:endParaRPr lang="en-US" dirty="0"/>
          </a:p>
        </p:txBody>
      </p:sp>
      <p:sp>
        <p:nvSpPr>
          <p:cNvPr id="8" name="TextBox 7"/>
          <p:cNvSpPr txBox="1"/>
          <p:nvPr/>
        </p:nvSpPr>
        <p:spPr>
          <a:xfrm>
            <a:off x="1432863" y="3169824"/>
            <a:ext cx="654559" cy="369332"/>
          </a:xfrm>
          <a:prstGeom prst="rect">
            <a:avLst/>
          </a:prstGeom>
          <a:noFill/>
        </p:spPr>
        <p:txBody>
          <a:bodyPr wrap="none" rtlCol="0">
            <a:spAutoFit/>
          </a:bodyPr>
          <a:lstStyle/>
          <a:p>
            <a:r>
              <a:rPr lang="en-US" dirty="0" smtClean="0"/>
              <a:t>In 1d</a:t>
            </a:r>
            <a:endParaRPr lang="en-US" dirty="0"/>
          </a:p>
        </p:txBody>
      </p:sp>
      <p:sp>
        <p:nvSpPr>
          <p:cNvPr id="9" name="TextBox 8"/>
          <p:cNvSpPr txBox="1"/>
          <p:nvPr/>
        </p:nvSpPr>
        <p:spPr>
          <a:xfrm>
            <a:off x="1566811" y="5645314"/>
            <a:ext cx="1119943" cy="369332"/>
          </a:xfrm>
          <a:prstGeom prst="rect">
            <a:avLst/>
          </a:prstGeom>
          <a:noFill/>
        </p:spPr>
        <p:txBody>
          <a:bodyPr wrap="none" rtlCol="0">
            <a:spAutoFit/>
          </a:bodyPr>
          <a:lstStyle/>
          <a:p>
            <a:r>
              <a:rPr lang="en-US" dirty="0" smtClean="0"/>
              <a:t>In general</a:t>
            </a:r>
            <a:endParaRPr lang="en-US" dirty="0"/>
          </a:p>
        </p:txBody>
      </p:sp>
      <p:pic>
        <p:nvPicPr>
          <p:cNvPr id="5" name="Picture 4" descr="latex-image-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8634" y="2782368"/>
            <a:ext cx="2405242" cy="774911"/>
          </a:xfrm>
          <a:prstGeom prst="rect">
            <a:avLst/>
          </a:prstGeom>
        </p:spPr>
      </p:pic>
      <p:pic>
        <p:nvPicPr>
          <p:cNvPr id="11" name="Picture 10" descr="latex-image-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0345" y="5607894"/>
            <a:ext cx="2728832" cy="792906"/>
          </a:xfrm>
          <a:prstGeom prst="rect">
            <a:avLst/>
          </a:prstGeom>
        </p:spPr>
      </p:pic>
    </p:spTree>
    <p:extLst>
      <p:ext uri="{BB962C8B-B14F-4D97-AF65-F5344CB8AC3E}">
        <p14:creationId xmlns:p14="http://schemas.microsoft.com/office/powerpoint/2010/main" val="3990531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Diffusion</a:t>
            </a:r>
            <a:endParaRPr lang="en-US" dirty="0"/>
          </a:p>
        </p:txBody>
      </p:sp>
      <p:sp>
        <p:nvSpPr>
          <p:cNvPr id="3" name="Content Placeholder 2"/>
          <p:cNvSpPr>
            <a:spLocks noGrp="1"/>
          </p:cNvSpPr>
          <p:nvPr>
            <p:ph idx="1"/>
          </p:nvPr>
        </p:nvSpPr>
        <p:spPr>
          <a:xfrm>
            <a:off x="546948" y="1563202"/>
            <a:ext cx="7936652" cy="4562962"/>
          </a:xfrm>
        </p:spPr>
        <p:txBody>
          <a:bodyPr/>
          <a:lstStyle/>
          <a:p>
            <a:r>
              <a:rPr lang="en-US" b="1" dirty="0" smtClean="0"/>
              <a:t>Diffusion</a:t>
            </a:r>
            <a:r>
              <a:rPr lang="en-US" dirty="0" smtClean="0"/>
              <a:t> describes the spread of </a:t>
            </a:r>
            <a:r>
              <a:rPr lang="en-US" dirty="0" smtClean="0">
                <a:hlinkClick r:id="rId3" tooltip="Particle"/>
              </a:rPr>
              <a:t>particles</a:t>
            </a:r>
            <a:r>
              <a:rPr lang="en-US" dirty="0" smtClean="0"/>
              <a:t> through </a:t>
            </a:r>
            <a:r>
              <a:rPr lang="en-US" b="1" dirty="0" smtClean="0"/>
              <a:t>random</a:t>
            </a:r>
            <a:r>
              <a:rPr lang="en-US" dirty="0" smtClean="0"/>
              <a:t> motion from regions of higher </a:t>
            </a:r>
            <a:r>
              <a:rPr lang="en-US" dirty="0" smtClean="0">
                <a:hlinkClick r:id="rId4" tooltip="Concentration"/>
              </a:rPr>
              <a:t>concentration</a:t>
            </a:r>
            <a:r>
              <a:rPr lang="en-US" dirty="0" smtClean="0"/>
              <a:t> to regions of lower concentration.</a:t>
            </a:r>
          </a:p>
          <a:p>
            <a:endParaRPr lang="en-US" dirty="0" smtClean="0"/>
          </a:p>
          <a:p>
            <a:r>
              <a:rPr lang="en-US" dirty="0" err="1" smtClean="0"/>
              <a:t>Fick’s</a:t>
            </a:r>
            <a:r>
              <a:rPr lang="en-US" dirty="0" smtClean="0"/>
              <a:t> Law  - diffusive flux</a:t>
            </a:r>
          </a:p>
          <a:p>
            <a:endParaRPr lang="en-US" dirty="0" smtClean="0"/>
          </a:p>
          <a:p>
            <a:r>
              <a:rPr lang="en-US" dirty="0" smtClean="0"/>
              <a:t>The diffusion coefficient depends on the materials, temperature, electrical fields, etc.</a:t>
            </a:r>
          </a:p>
          <a:p>
            <a:endParaRPr lang="en-US" dirty="0" smtClean="0"/>
          </a:p>
          <a:p>
            <a:r>
              <a:rPr lang="en-US" dirty="0" smtClean="0"/>
              <a:t>Measured in the Lab</a:t>
            </a:r>
          </a:p>
        </p:txBody>
      </p:sp>
      <p:graphicFrame>
        <p:nvGraphicFramePr>
          <p:cNvPr id="32771" name="Object 3"/>
          <p:cNvGraphicFramePr>
            <a:graphicFrameLocks noChangeAspect="1"/>
          </p:cNvGraphicFramePr>
          <p:nvPr>
            <p:extLst>
              <p:ext uri="{D42A27DB-BD31-4B8C-83A1-F6EECF244321}">
                <p14:modId xmlns:p14="http://schemas.microsoft.com/office/powerpoint/2010/main" val="1721301422"/>
              </p:ext>
            </p:extLst>
          </p:nvPr>
        </p:nvGraphicFramePr>
        <p:xfrm>
          <a:off x="4207567" y="2857429"/>
          <a:ext cx="1830387" cy="714375"/>
        </p:xfrm>
        <a:graphic>
          <a:graphicData uri="http://schemas.openxmlformats.org/presentationml/2006/ole">
            <mc:AlternateContent xmlns:mc="http://schemas.openxmlformats.org/markup-compatibility/2006">
              <mc:Choice xmlns:v="urn:schemas-microsoft-com:vml" Requires="v">
                <p:oleObj spid="_x0000_s2173" name="Equation" r:id="rId5" imgW="850900" imgH="355600" progId="Equation.3">
                  <p:embed/>
                </p:oleObj>
              </mc:Choice>
              <mc:Fallback>
                <p:oleObj name="Equation" r:id="rId5" imgW="8509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7567" y="2857429"/>
                        <a:ext cx="1830387"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3641939178"/>
              </p:ext>
            </p:extLst>
          </p:nvPr>
        </p:nvGraphicFramePr>
        <p:xfrm>
          <a:off x="2751138" y="5476875"/>
          <a:ext cx="2913062" cy="1065213"/>
        </p:xfrm>
        <a:graphic>
          <a:graphicData uri="http://schemas.openxmlformats.org/presentationml/2006/ole">
            <mc:AlternateContent xmlns:mc="http://schemas.openxmlformats.org/markup-compatibility/2006">
              <mc:Choice xmlns:v="urn:schemas-microsoft-com:vml" Requires="v">
                <p:oleObj spid="_x0000_s2174" name="Equation" r:id="rId7" imgW="1041400" imgH="406400" progId="Equation.3">
                  <p:embed/>
                </p:oleObj>
              </mc:Choice>
              <mc:Fallback>
                <p:oleObj name="Equation" r:id="rId7" imgW="1041400" imgH="406400" progId="Equation.3">
                  <p:embed/>
                  <p:pic>
                    <p:nvPicPr>
                      <p:cNvPr id="0" name=""/>
                      <p:cNvPicPr>
                        <a:picLocks noChangeAspect="1" noChangeArrowheads="1"/>
                      </p:cNvPicPr>
                      <p:nvPr/>
                    </p:nvPicPr>
                    <p:blipFill>
                      <a:blip r:embed="rId8"/>
                      <a:srcRect/>
                      <a:stretch>
                        <a:fillRect/>
                      </a:stretch>
                    </p:blipFill>
                    <p:spPr bwMode="auto">
                      <a:xfrm>
                        <a:off x="2751138" y="5476875"/>
                        <a:ext cx="2913062"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94656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Dispersion</a:t>
            </a:r>
            <a:endParaRPr lang="en-US" dirty="0"/>
          </a:p>
        </p:txBody>
      </p:sp>
      <p:sp>
        <p:nvSpPr>
          <p:cNvPr id="3" name="Content Placeholder 2"/>
          <p:cNvSpPr>
            <a:spLocks noGrp="1"/>
          </p:cNvSpPr>
          <p:nvPr>
            <p:ph idx="1"/>
          </p:nvPr>
        </p:nvSpPr>
        <p:spPr>
          <a:xfrm>
            <a:off x="546948" y="1563202"/>
            <a:ext cx="7936652" cy="4562962"/>
          </a:xfrm>
        </p:spPr>
        <p:txBody>
          <a:bodyPr/>
          <a:lstStyle/>
          <a:p>
            <a:r>
              <a:rPr lang="en-US" b="1" dirty="0" smtClean="0"/>
              <a:t>Dispersion</a:t>
            </a:r>
            <a:r>
              <a:rPr lang="en-US" dirty="0" smtClean="0"/>
              <a:t> describes the spread of </a:t>
            </a:r>
            <a:r>
              <a:rPr lang="en-US" dirty="0" smtClean="0">
                <a:hlinkClick r:id="rId3" tooltip="Particle"/>
              </a:rPr>
              <a:t>particles</a:t>
            </a:r>
            <a:r>
              <a:rPr lang="en-US" dirty="0" smtClean="0"/>
              <a:t> through </a:t>
            </a:r>
            <a:r>
              <a:rPr lang="en-US" b="1" dirty="0" smtClean="0"/>
              <a:t>random</a:t>
            </a:r>
            <a:r>
              <a:rPr lang="en-US" dirty="0" smtClean="0"/>
              <a:t> motion of the fluid velocity.</a:t>
            </a:r>
          </a:p>
          <a:p>
            <a:endParaRPr lang="en-US" dirty="0" smtClean="0"/>
          </a:p>
          <a:p>
            <a:r>
              <a:rPr lang="en-US" dirty="0" smtClean="0"/>
              <a:t>Fick’s Law can also be shown to work  - dispersive flux</a:t>
            </a:r>
          </a:p>
          <a:p>
            <a:endParaRPr lang="en-US" dirty="0" smtClean="0"/>
          </a:p>
          <a:p>
            <a:endParaRPr lang="en-US" dirty="0" smtClean="0"/>
          </a:p>
          <a:p>
            <a:r>
              <a:rPr lang="en-US" dirty="0" smtClean="0"/>
              <a:t>The dispersion coefficient depends on the properties of the flow and solute (</a:t>
            </a:r>
            <a:r>
              <a:rPr lang="en-US" i="1" dirty="0" err="1" smtClean="0"/>
              <a:t>Dmech</a:t>
            </a:r>
            <a:r>
              <a:rPr lang="en-US" i="1" dirty="0" smtClean="0"/>
              <a:t>=f(</a:t>
            </a:r>
            <a:r>
              <a:rPr lang="en-US" i="1" dirty="0" err="1" smtClean="0"/>
              <a:t>Dmol,v</a:t>
            </a:r>
            <a:r>
              <a:rPr lang="en-US" i="1" dirty="0" smtClean="0"/>
              <a:t>)</a:t>
            </a:r>
            <a:r>
              <a:rPr lang="en-US" dirty="0" smtClean="0"/>
              <a:t>)</a:t>
            </a:r>
          </a:p>
          <a:p>
            <a:endParaRPr lang="en-US" dirty="0" smtClean="0"/>
          </a:p>
          <a:p>
            <a:r>
              <a:rPr lang="en-US" dirty="0" smtClean="0"/>
              <a:t>Usually empirical</a:t>
            </a:r>
          </a:p>
        </p:txBody>
      </p:sp>
      <p:graphicFrame>
        <p:nvGraphicFramePr>
          <p:cNvPr id="32771" name="Object 3"/>
          <p:cNvGraphicFramePr>
            <a:graphicFrameLocks noChangeAspect="1"/>
          </p:cNvGraphicFramePr>
          <p:nvPr>
            <p:extLst>
              <p:ext uri="{D42A27DB-BD31-4B8C-83A1-F6EECF244321}">
                <p14:modId xmlns:p14="http://schemas.microsoft.com/office/powerpoint/2010/main" val="3289195"/>
              </p:ext>
            </p:extLst>
          </p:nvPr>
        </p:nvGraphicFramePr>
        <p:xfrm>
          <a:off x="3568700" y="3090863"/>
          <a:ext cx="1912938" cy="790575"/>
        </p:xfrm>
        <a:graphic>
          <a:graphicData uri="http://schemas.openxmlformats.org/presentationml/2006/ole">
            <mc:AlternateContent xmlns:mc="http://schemas.openxmlformats.org/markup-compatibility/2006">
              <mc:Choice xmlns:v="urn:schemas-microsoft-com:vml" Requires="v">
                <p:oleObj spid="_x0000_s3195" name="Equation" r:id="rId4" imgW="889000" imgH="393700" progId="Equation.3">
                  <p:embed/>
                </p:oleObj>
              </mc:Choice>
              <mc:Fallback>
                <p:oleObj name="Equation" r:id="rId4" imgW="889000" imgH="393700" progId="Equation.3">
                  <p:embed/>
                  <p:pic>
                    <p:nvPicPr>
                      <p:cNvPr id="0" name=""/>
                      <p:cNvPicPr>
                        <a:picLocks noChangeAspect="1" noChangeArrowheads="1"/>
                      </p:cNvPicPr>
                      <p:nvPr/>
                    </p:nvPicPr>
                    <p:blipFill>
                      <a:blip r:embed="rId5"/>
                      <a:srcRect/>
                      <a:stretch>
                        <a:fillRect/>
                      </a:stretch>
                    </p:blipFill>
                    <p:spPr bwMode="auto">
                      <a:xfrm>
                        <a:off x="3568700" y="3090863"/>
                        <a:ext cx="1912938"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2859718566"/>
              </p:ext>
            </p:extLst>
          </p:nvPr>
        </p:nvGraphicFramePr>
        <p:xfrm>
          <a:off x="2681288" y="5476875"/>
          <a:ext cx="3054350" cy="1065213"/>
        </p:xfrm>
        <a:graphic>
          <a:graphicData uri="http://schemas.openxmlformats.org/presentationml/2006/ole">
            <mc:AlternateContent xmlns:mc="http://schemas.openxmlformats.org/markup-compatibility/2006">
              <mc:Choice xmlns:v="urn:schemas-microsoft-com:vml" Requires="v">
                <p:oleObj spid="_x0000_s3196" name="Equation" r:id="rId6" imgW="1092200" imgH="406400" progId="Equation.3">
                  <p:embed/>
                </p:oleObj>
              </mc:Choice>
              <mc:Fallback>
                <p:oleObj name="Equation" r:id="rId6" imgW="1092200" imgH="406400" progId="Equation.3">
                  <p:embed/>
                  <p:pic>
                    <p:nvPicPr>
                      <p:cNvPr id="0" name=""/>
                      <p:cNvPicPr>
                        <a:picLocks noChangeAspect="1" noChangeArrowheads="1"/>
                      </p:cNvPicPr>
                      <p:nvPr/>
                    </p:nvPicPr>
                    <p:blipFill>
                      <a:blip r:embed="rId7"/>
                      <a:srcRect/>
                      <a:stretch>
                        <a:fillRect/>
                      </a:stretch>
                    </p:blipFill>
                    <p:spPr bwMode="auto">
                      <a:xfrm>
                        <a:off x="2681288" y="5476875"/>
                        <a:ext cx="3054350"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8352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throw all these together </a:t>
            </a:r>
            <a:endParaRPr lang="en-US" dirty="0"/>
          </a:p>
        </p:txBody>
      </p:sp>
      <p:sp>
        <p:nvSpPr>
          <p:cNvPr id="3" name="Content Placeholder 2"/>
          <p:cNvSpPr>
            <a:spLocks noGrp="1"/>
          </p:cNvSpPr>
          <p:nvPr>
            <p:ph idx="1"/>
          </p:nvPr>
        </p:nvSpPr>
        <p:spPr/>
        <p:txBody>
          <a:bodyPr/>
          <a:lstStyle/>
          <a:p>
            <a:r>
              <a:rPr lang="en-US" dirty="0" smtClean="0"/>
              <a:t>Advection Dispersion Equation (ADE)</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733332453"/>
              </p:ext>
            </p:extLst>
          </p:nvPr>
        </p:nvGraphicFramePr>
        <p:xfrm>
          <a:off x="2320925" y="2425700"/>
          <a:ext cx="3197225" cy="1065213"/>
        </p:xfrm>
        <a:graphic>
          <a:graphicData uri="http://schemas.openxmlformats.org/presentationml/2006/ole">
            <mc:AlternateContent xmlns:mc="http://schemas.openxmlformats.org/markup-compatibility/2006">
              <mc:Choice xmlns:v="urn:schemas-microsoft-com:vml" Requires="v">
                <p:oleObj spid="_x0000_s4219" name="Equation" r:id="rId3" imgW="1143000" imgH="406400" progId="Equation.3">
                  <p:embed/>
                </p:oleObj>
              </mc:Choice>
              <mc:Fallback>
                <p:oleObj name="Equation" r:id="rId3" imgW="1143000" imgH="406400" progId="Equation.3">
                  <p:embed/>
                  <p:pic>
                    <p:nvPicPr>
                      <p:cNvPr id="0" name=""/>
                      <p:cNvPicPr>
                        <a:picLocks noChangeAspect="1" noChangeArrowheads="1"/>
                      </p:cNvPicPr>
                      <p:nvPr/>
                    </p:nvPicPr>
                    <p:blipFill>
                      <a:blip r:embed="rId4"/>
                      <a:srcRect/>
                      <a:stretch>
                        <a:fillRect/>
                      </a:stretch>
                    </p:blipFill>
                    <p:spPr bwMode="auto">
                      <a:xfrm>
                        <a:off x="2320925" y="2425700"/>
                        <a:ext cx="3197225"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3"/>
          <p:cNvGraphicFramePr>
            <a:graphicFrameLocks noChangeAspect="1"/>
          </p:cNvGraphicFramePr>
          <p:nvPr>
            <p:extLst>
              <p:ext uri="{D42A27DB-BD31-4B8C-83A1-F6EECF244321}">
                <p14:modId xmlns:p14="http://schemas.microsoft.com/office/powerpoint/2010/main" val="3265617069"/>
              </p:ext>
            </p:extLst>
          </p:nvPr>
        </p:nvGraphicFramePr>
        <p:xfrm>
          <a:off x="2483643" y="4023658"/>
          <a:ext cx="2900097" cy="480148"/>
        </p:xfrm>
        <a:graphic>
          <a:graphicData uri="http://schemas.openxmlformats.org/presentationml/2006/ole">
            <mc:AlternateContent xmlns:mc="http://schemas.openxmlformats.org/markup-compatibility/2006">
              <mc:Choice xmlns:v="urn:schemas-microsoft-com:vml" Requires="v">
                <p:oleObj spid="_x0000_s4220" name="Equation" r:id="rId5" imgW="1003300" imgH="177800" progId="Equation.3">
                  <p:embed/>
                </p:oleObj>
              </mc:Choice>
              <mc:Fallback>
                <p:oleObj name="Equation" r:id="rId5" imgW="10033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643" y="4023658"/>
                        <a:ext cx="2900097" cy="480148"/>
                      </a:xfrm>
                      <a:prstGeom prst="rect">
                        <a:avLst/>
                      </a:prstGeom>
                      <a:noFill/>
                      <a:extLst/>
                    </p:spPr>
                  </p:pic>
                </p:oleObj>
              </mc:Fallback>
            </mc:AlternateContent>
          </a:graphicData>
        </a:graphic>
      </p:graphicFrame>
      <p:sp>
        <p:nvSpPr>
          <p:cNvPr id="5" name="TextBox 4"/>
          <p:cNvSpPr txBox="1"/>
          <p:nvPr/>
        </p:nvSpPr>
        <p:spPr>
          <a:xfrm>
            <a:off x="607881" y="5351791"/>
            <a:ext cx="1119943" cy="369332"/>
          </a:xfrm>
          <a:prstGeom prst="rect">
            <a:avLst/>
          </a:prstGeom>
          <a:noFill/>
        </p:spPr>
        <p:txBody>
          <a:bodyPr wrap="none" rtlCol="0">
            <a:spAutoFit/>
          </a:bodyPr>
          <a:lstStyle/>
          <a:p>
            <a:r>
              <a:rPr lang="en-US" dirty="0" smtClean="0"/>
              <a:t>In general</a:t>
            </a:r>
            <a:endParaRPr lang="en-US" dirty="0"/>
          </a:p>
        </p:txBody>
      </p:sp>
      <p:pic>
        <p:nvPicPr>
          <p:cNvPr id="7" name="Picture 6" descr="latex-image-1.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94019" y="5343569"/>
            <a:ext cx="3505200" cy="711200"/>
          </a:xfrm>
          <a:prstGeom prst="rect">
            <a:avLst/>
          </a:prstGeom>
        </p:spPr>
      </p:pic>
    </p:spTree>
    <p:extLst>
      <p:ext uri="{BB962C8B-B14F-4D97-AF65-F5344CB8AC3E}">
        <p14:creationId xmlns:p14="http://schemas.microsoft.com/office/powerpoint/2010/main" val="774785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Trapping</a:t>
            </a:r>
            <a:endParaRPr lang="en-US" dirty="0"/>
          </a:p>
        </p:txBody>
      </p:sp>
      <p:sp>
        <p:nvSpPr>
          <p:cNvPr id="3" name="Content Placeholder 2"/>
          <p:cNvSpPr>
            <a:spLocks noGrp="1"/>
          </p:cNvSpPr>
          <p:nvPr>
            <p:ph idx="1"/>
          </p:nvPr>
        </p:nvSpPr>
        <p:spPr/>
        <p:txBody>
          <a:bodyPr>
            <a:normAutofit lnSpcReduction="10000"/>
          </a:bodyPr>
          <a:lstStyle/>
          <a:p>
            <a:r>
              <a:rPr lang="en-US" dirty="0" smtClean="0"/>
              <a:t>Often represented by a retardation coefficient, which merely means it takes the solute longer to get from A to B…</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This </a:t>
            </a:r>
            <a:r>
              <a:rPr lang="en-US" dirty="0"/>
              <a:t>i</a:t>
            </a:r>
            <a:r>
              <a:rPr lang="en-US" dirty="0" smtClean="0"/>
              <a:t>mplicitly assumes equilibrium (i.e. mobile and immobile solutes instantly adjust to some fixed relationship).</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849308734"/>
              </p:ext>
            </p:extLst>
          </p:nvPr>
        </p:nvGraphicFramePr>
        <p:xfrm>
          <a:off x="1866900" y="2752725"/>
          <a:ext cx="3660775" cy="1065213"/>
        </p:xfrm>
        <a:graphic>
          <a:graphicData uri="http://schemas.openxmlformats.org/presentationml/2006/ole">
            <mc:AlternateContent xmlns:mc="http://schemas.openxmlformats.org/markup-compatibility/2006">
              <mc:Choice xmlns:v="urn:schemas-microsoft-com:vml" Requires="v">
                <p:oleObj spid="_x0000_s5241" name="Equation" r:id="rId3" imgW="1308100" imgH="406400" progId="Equation.3">
                  <p:embed/>
                </p:oleObj>
              </mc:Choice>
              <mc:Fallback>
                <p:oleObj name="Equation" r:id="rId3" imgW="1308100" imgH="406400" progId="Equation.3">
                  <p:embed/>
                  <p:pic>
                    <p:nvPicPr>
                      <p:cNvPr id="0" name=""/>
                      <p:cNvPicPr>
                        <a:picLocks noChangeAspect="1" noChangeArrowheads="1"/>
                      </p:cNvPicPr>
                      <p:nvPr/>
                    </p:nvPicPr>
                    <p:blipFill>
                      <a:blip r:embed="rId4"/>
                      <a:srcRect/>
                      <a:stretch>
                        <a:fillRect/>
                      </a:stretch>
                    </p:blipFill>
                    <p:spPr bwMode="auto">
                      <a:xfrm>
                        <a:off x="1866900" y="2752725"/>
                        <a:ext cx="3660775" cy="1065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 name="Straight Arrow Connector 4"/>
          <p:cNvCxnSpPr/>
          <p:nvPr/>
        </p:nvCxnSpPr>
        <p:spPr>
          <a:xfrm flipH="1" flipV="1">
            <a:off x="2151219" y="3567330"/>
            <a:ext cx="443131" cy="11874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064378" y="4754735"/>
            <a:ext cx="2346315" cy="461665"/>
          </a:xfrm>
          <a:prstGeom prst="rect">
            <a:avLst/>
          </a:prstGeom>
          <a:noFill/>
        </p:spPr>
        <p:txBody>
          <a:bodyPr wrap="none" rtlCol="0">
            <a:spAutoFit/>
          </a:bodyPr>
          <a:lstStyle/>
          <a:p>
            <a:r>
              <a:rPr lang="en-US" sz="2400" dirty="0" smtClean="0"/>
              <a:t>Retardation term</a:t>
            </a:r>
            <a:endParaRPr lang="en-US" sz="2400" dirty="0"/>
          </a:p>
        </p:txBody>
      </p:sp>
      <p:graphicFrame>
        <p:nvGraphicFramePr>
          <p:cNvPr id="7" name="Object 3"/>
          <p:cNvGraphicFramePr>
            <a:graphicFrameLocks noChangeAspect="1"/>
          </p:cNvGraphicFramePr>
          <p:nvPr>
            <p:extLst>
              <p:ext uri="{D42A27DB-BD31-4B8C-83A1-F6EECF244321}">
                <p14:modId xmlns:p14="http://schemas.microsoft.com/office/powerpoint/2010/main" val="784422188"/>
              </p:ext>
            </p:extLst>
          </p:nvPr>
        </p:nvGraphicFramePr>
        <p:xfrm>
          <a:off x="4410693" y="4862170"/>
          <a:ext cx="273050" cy="255587"/>
        </p:xfrm>
        <a:graphic>
          <a:graphicData uri="http://schemas.openxmlformats.org/presentationml/2006/ole">
            <mc:AlternateContent xmlns:mc="http://schemas.openxmlformats.org/markup-compatibility/2006">
              <mc:Choice xmlns:v="urn:schemas-microsoft-com:vml" Requires="v">
                <p:oleObj spid="_x0000_s5242" name="Equation" r:id="rId5" imgW="127000" imgH="127000" progId="Equation.3">
                  <p:embed/>
                </p:oleObj>
              </mc:Choice>
              <mc:Fallback>
                <p:oleObj name="Equation" r:id="rId5" imgW="127000" imgH="127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693" y="4862170"/>
                        <a:ext cx="273050" cy="25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30572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General</a:t>
            </a:r>
            <a:endParaRPr lang="en-US" dirty="0"/>
          </a:p>
        </p:txBody>
      </p:sp>
      <p:sp>
        <p:nvSpPr>
          <p:cNvPr id="3" name="Content Placeholder 2"/>
          <p:cNvSpPr>
            <a:spLocks noGrp="1"/>
          </p:cNvSpPr>
          <p:nvPr>
            <p:ph idx="1"/>
          </p:nvPr>
        </p:nvSpPr>
        <p:spPr/>
        <p:txBody>
          <a:bodyPr/>
          <a:lstStyle/>
          <a:p>
            <a:r>
              <a:rPr lang="en-US" dirty="0" smtClean="0"/>
              <a:t>ADE in general Dimensions</a:t>
            </a:r>
          </a:p>
          <a:p>
            <a:endParaRPr lang="en-US" dirty="0"/>
          </a:p>
          <a:p>
            <a:endParaRPr lang="en-US" dirty="0" smtClean="0"/>
          </a:p>
          <a:p>
            <a:endParaRPr lang="en-US" dirty="0"/>
          </a:p>
          <a:p>
            <a:endParaRPr lang="en-US" dirty="0" smtClean="0"/>
          </a:p>
          <a:p>
            <a:r>
              <a:rPr lang="en-US" dirty="0" smtClean="0"/>
              <a:t>In 3d (for constant D and incompressible flow)</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974537267"/>
              </p:ext>
            </p:extLst>
          </p:nvPr>
        </p:nvGraphicFramePr>
        <p:xfrm>
          <a:off x="1797906" y="2290956"/>
          <a:ext cx="4052952" cy="871458"/>
        </p:xfrm>
        <a:graphic>
          <a:graphicData uri="http://schemas.openxmlformats.org/presentationml/2006/ole">
            <mc:AlternateContent xmlns:mc="http://schemas.openxmlformats.org/markup-compatibility/2006">
              <mc:Choice xmlns:v="urn:schemas-microsoft-com:vml" Requires="v">
                <p:oleObj spid="_x0000_s6311" name="Equation" r:id="rId3" imgW="1714500" imgH="393700" progId="Equation.3">
                  <p:embed/>
                </p:oleObj>
              </mc:Choice>
              <mc:Fallback>
                <p:oleObj name="Equation" r:id="rId3" imgW="1714500" imgH="393700" progId="Equation.3">
                  <p:embed/>
                  <p:pic>
                    <p:nvPicPr>
                      <p:cNvPr id="0" name=""/>
                      <p:cNvPicPr>
                        <a:picLocks noChangeAspect="1" noChangeArrowheads="1"/>
                      </p:cNvPicPr>
                      <p:nvPr/>
                    </p:nvPicPr>
                    <p:blipFill>
                      <a:blip r:embed="rId4"/>
                      <a:srcRect/>
                      <a:stretch>
                        <a:fillRect/>
                      </a:stretch>
                    </p:blipFill>
                    <p:spPr bwMode="auto">
                      <a:xfrm>
                        <a:off x="1797906" y="2290956"/>
                        <a:ext cx="4052952" cy="871458"/>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3675954622"/>
              </p:ext>
            </p:extLst>
          </p:nvPr>
        </p:nvGraphicFramePr>
        <p:xfrm>
          <a:off x="315735" y="4460208"/>
          <a:ext cx="7866063" cy="984250"/>
        </p:xfrm>
        <a:graphic>
          <a:graphicData uri="http://schemas.openxmlformats.org/presentationml/2006/ole">
            <mc:AlternateContent xmlns:mc="http://schemas.openxmlformats.org/markup-compatibility/2006">
              <mc:Choice xmlns:v="urn:schemas-microsoft-com:vml" Requires="v">
                <p:oleObj spid="_x0000_s6312" name="Equation" r:id="rId5" imgW="3327400" imgH="444500" progId="Equation.3">
                  <p:embed/>
                </p:oleObj>
              </mc:Choice>
              <mc:Fallback>
                <p:oleObj name="Equation" r:id="rId5" imgW="3327400" imgH="444500" progId="Equation.3">
                  <p:embed/>
                  <p:pic>
                    <p:nvPicPr>
                      <p:cNvPr id="0" name=""/>
                      <p:cNvPicPr>
                        <a:picLocks noChangeAspect="1" noChangeArrowheads="1"/>
                      </p:cNvPicPr>
                      <p:nvPr/>
                    </p:nvPicPr>
                    <p:blipFill>
                      <a:blip r:embed="rId6"/>
                      <a:srcRect/>
                      <a:stretch>
                        <a:fillRect/>
                      </a:stretch>
                    </p:blipFill>
                    <p:spPr bwMode="auto">
                      <a:xfrm>
                        <a:off x="315735" y="4460208"/>
                        <a:ext cx="7866063" cy="984250"/>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3476071593"/>
              </p:ext>
            </p:extLst>
          </p:nvPr>
        </p:nvGraphicFramePr>
        <p:xfrm>
          <a:off x="6254791" y="3621108"/>
          <a:ext cx="1500188" cy="531812"/>
        </p:xfrm>
        <a:graphic>
          <a:graphicData uri="http://schemas.openxmlformats.org/presentationml/2006/ole">
            <mc:AlternateContent xmlns:mc="http://schemas.openxmlformats.org/markup-compatibility/2006">
              <mc:Choice xmlns:v="urn:schemas-microsoft-com:vml" Requires="v">
                <p:oleObj spid="_x0000_s6313" name="Equation" r:id="rId7" imgW="635000" imgH="241300" progId="Equation.3">
                  <p:embed/>
                </p:oleObj>
              </mc:Choice>
              <mc:Fallback>
                <p:oleObj name="Equation" r:id="rId7" imgW="635000" imgH="241300" progId="Equation.3">
                  <p:embed/>
                  <p:pic>
                    <p:nvPicPr>
                      <p:cNvPr id="0" name=""/>
                      <p:cNvPicPr>
                        <a:picLocks noChangeAspect="1" noChangeArrowheads="1"/>
                      </p:cNvPicPr>
                      <p:nvPr/>
                    </p:nvPicPr>
                    <p:blipFill>
                      <a:blip r:embed="rId8"/>
                      <a:srcRect/>
                      <a:stretch>
                        <a:fillRect/>
                      </a:stretch>
                    </p:blipFill>
                    <p:spPr bwMode="auto">
                      <a:xfrm>
                        <a:off x="6254791" y="3621108"/>
                        <a:ext cx="1500188" cy="531812"/>
                      </a:xfrm>
                      <a:prstGeom prst="rect">
                        <a:avLst/>
                      </a:prstGeom>
                      <a:noFill/>
                      <a:extLst/>
                    </p:spPr>
                  </p:pic>
                </p:oleObj>
              </mc:Fallback>
            </mc:AlternateContent>
          </a:graphicData>
        </a:graphic>
      </p:graphicFrame>
    </p:spTree>
    <p:extLst>
      <p:ext uri="{BB962C8B-B14F-4D97-AF65-F5344CB8AC3E}">
        <p14:creationId xmlns:p14="http://schemas.microsoft.com/office/powerpoint/2010/main" val="1141728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This is great – we have a governing equation for transport that we can in general solve (we will learn how to to do so in the first part of this course)</a:t>
            </a:r>
          </a:p>
          <a:p>
            <a:r>
              <a:rPr lang="en-US" dirty="0" smtClean="0"/>
              <a:t>So why bother with an advanced course on transport?</a:t>
            </a:r>
          </a:p>
          <a:p>
            <a:endParaRPr lang="en-US" dirty="0"/>
          </a:p>
          <a:p>
            <a:pPr lvl="1"/>
            <a:r>
              <a:rPr lang="en-US" dirty="0" smtClean="0"/>
              <a:t>Well there are lots and lots of instances where this model does not work in many applications relevant to environmental flows, because the assumption behind the ADE do not always hold.</a:t>
            </a:r>
          </a:p>
          <a:p>
            <a:pPr lvl="1"/>
            <a:endParaRPr lang="en-US" dirty="0"/>
          </a:p>
          <a:p>
            <a:pPr lvl="1"/>
            <a:r>
              <a:rPr lang="en-US" dirty="0" smtClean="0"/>
              <a:t>This is gives rise to anomalous transport models (anomalous meaning any system that cannot be described by the ADE).</a:t>
            </a:r>
            <a:endParaRPr lang="en-US" dirty="0"/>
          </a:p>
        </p:txBody>
      </p:sp>
    </p:spTree>
    <p:extLst>
      <p:ext uri="{BB962C8B-B14F-4D97-AF65-F5344CB8AC3E}">
        <p14:creationId xmlns:p14="http://schemas.microsoft.com/office/powerpoint/2010/main" val="158408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3"/>
          <p:cNvPicPr>
            <a:picLocks noChangeAspect="1"/>
          </p:cNvPicPr>
          <p:nvPr/>
        </p:nvPicPr>
        <p:blipFill>
          <a:blip r:embed="rId2"/>
          <a:stretch>
            <a:fillRect/>
          </a:stretch>
        </p:blipFill>
        <p:spPr>
          <a:xfrm>
            <a:off x="4036793" y="887477"/>
            <a:ext cx="3619500" cy="2247900"/>
          </a:xfrm>
          <a:prstGeom prst="rect">
            <a:avLst/>
          </a:prstGeom>
        </p:spPr>
      </p:pic>
      <p:pic>
        <p:nvPicPr>
          <p:cNvPr id="6" name="Picture 5" descr="Screen Shot 2014-12-26 at 2.07.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75" y="3808584"/>
            <a:ext cx="7531100" cy="1892300"/>
          </a:xfrm>
          <a:prstGeom prst="rect">
            <a:avLst/>
          </a:prstGeom>
        </p:spPr>
      </p:pic>
      <p:sp>
        <p:nvSpPr>
          <p:cNvPr id="7" name="Oval 6"/>
          <p:cNvSpPr/>
          <p:nvPr/>
        </p:nvSpPr>
        <p:spPr>
          <a:xfrm>
            <a:off x="2236135" y="5004413"/>
            <a:ext cx="1563123" cy="69647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88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861"/>
            <a:ext cx="8229600" cy="1143000"/>
          </a:xfrm>
        </p:spPr>
        <p:txBody>
          <a:bodyPr>
            <a:normAutofit/>
          </a:bodyPr>
          <a:lstStyle/>
          <a:p>
            <a:r>
              <a:rPr lang="en-US" sz="3200" dirty="0" smtClean="0"/>
              <a:t>Typical Homogeneous Observation</a:t>
            </a:r>
            <a:br>
              <a:rPr lang="en-US" sz="3200" dirty="0" smtClean="0"/>
            </a:br>
            <a:r>
              <a:rPr lang="en-US" sz="3200" dirty="0" smtClean="0"/>
              <a:t>for Transport of Solutes</a:t>
            </a:r>
            <a:endParaRPr lang="en-US" sz="3200" dirty="0"/>
          </a:p>
        </p:txBody>
      </p:sp>
      <p:pic>
        <p:nvPicPr>
          <p:cNvPr id="4" name="Content Placeholder 16" descr="equivalent.bmp"/>
          <p:cNvPicPr>
            <a:picLocks noChangeAspect="1"/>
          </p:cNvPicPr>
          <p:nvPr/>
        </p:nvPicPr>
        <p:blipFill>
          <a:blip r:embed="rId2"/>
          <a:srcRect/>
          <a:stretch>
            <a:fillRect/>
          </a:stretch>
        </p:blipFill>
        <p:spPr bwMode="auto">
          <a:xfrm>
            <a:off x="2348164" y="1455538"/>
            <a:ext cx="2556401" cy="2044022"/>
          </a:xfrm>
          <a:prstGeom prst="rect">
            <a:avLst/>
          </a:prstGeom>
          <a:noFill/>
          <a:ln w="9525">
            <a:noFill/>
            <a:miter lim="800000"/>
            <a:headEnd/>
            <a:tailEnd/>
          </a:ln>
        </p:spPr>
      </p:pic>
      <p:sp>
        <p:nvSpPr>
          <p:cNvPr id="5" name="Right Arrow 4"/>
          <p:cNvSpPr/>
          <p:nvPr/>
        </p:nvSpPr>
        <p:spPr>
          <a:xfrm>
            <a:off x="846667" y="2379137"/>
            <a:ext cx="1206500" cy="495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740329" y="1675967"/>
            <a:ext cx="1374144" cy="707886"/>
          </a:xfrm>
          <a:prstGeom prst="rect">
            <a:avLst/>
          </a:prstGeom>
          <a:noFill/>
        </p:spPr>
        <p:txBody>
          <a:bodyPr wrap="none" rtlCol="0">
            <a:spAutoFit/>
          </a:bodyPr>
          <a:lstStyle/>
          <a:p>
            <a:r>
              <a:rPr lang="en-US" sz="2000" dirty="0" smtClean="0"/>
              <a:t>Continuous</a:t>
            </a:r>
          </a:p>
          <a:p>
            <a:r>
              <a:rPr lang="en-US" sz="2000" dirty="0" smtClean="0"/>
              <a:t>Injection</a:t>
            </a:r>
            <a:endParaRPr lang="en-US" sz="2000" dirty="0"/>
          </a:p>
        </p:txBody>
      </p:sp>
      <p:sp>
        <p:nvSpPr>
          <p:cNvPr id="7" name="Right Brace 6"/>
          <p:cNvSpPr/>
          <p:nvPr/>
        </p:nvSpPr>
        <p:spPr>
          <a:xfrm>
            <a:off x="3853259" y="3333629"/>
            <a:ext cx="267185" cy="702153"/>
          </a:xfrm>
          <a:prstGeom prst="rightBrace">
            <a:avLst/>
          </a:prstGeom>
          <a:scene3d>
            <a:camera prst="orthographicFront">
              <a:rot lat="0" lon="0" rev="162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2694804" y="3793934"/>
            <a:ext cx="2681530" cy="369332"/>
          </a:xfrm>
          <a:prstGeom prst="rect">
            <a:avLst/>
          </a:prstGeom>
          <a:noFill/>
        </p:spPr>
        <p:txBody>
          <a:bodyPr wrap="square" rtlCol="0">
            <a:spAutoFit/>
          </a:bodyPr>
          <a:lstStyle/>
          <a:p>
            <a:pPr algn="ctr"/>
            <a:r>
              <a:rPr lang="en-US" dirty="0" smtClean="0"/>
              <a:t>Dispersive Mixing Zone</a:t>
            </a:r>
            <a:endParaRPr lang="en-US" dirty="0"/>
          </a:p>
        </p:txBody>
      </p:sp>
      <p:pic>
        <p:nvPicPr>
          <p:cNvPr id="3" name="Picture 2" descr="Screen shot 2012-10-10 at 9.36.5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156" y="4318000"/>
            <a:ext cx="4356100" cy="2413000"/>
          </a:xfrm>
          <a:prstGeom prst="rect">
            <a:avLst/>
          </a:prstGeom>
        </p:spPr>
      </p:pic>
      <p:sp>
        <p:nvSpPr>
          <p:cNvPr id="9" name="Right Arrow 8"/>
          <p:cNvSpPr/>
          <p:nvPr/>
        </p:nvSpPr>
        <p:spPr>
          <a:xfrm>
            <a:off x="368300" y="5366456"/>
            <a:ext cx="1206500" cy="4953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60740" y="4889064"/>
            <a:ext cx="1341458" cy="400110"/>
          </a:xfrm>
          <a:prstGeom prst="rect">
            <a:avLst/>
          </a:prstGeom>
          <a:noFill/>
        </p:spPr>
        <p:txBody>
          <a:bodyPr wrap="none" rtlCol="0">
            <a:spAutoFit/>
          </a:bodyPr>
          <a:lstStyle/>
          <a:p>
            <a:r>
              <a:rPr lang="en-US" sz="2000" dirty="0" smtClean="0"/>
              <a:t>Mean Flow</a:t>
            </a:r>
            <a:endParaRPr lang="en-US" sz="2000" dirty="0"/>
          </a:p>
        </p:txBody>
      </p:sp>
      <p:sp>
        <p:nvSpPr>
          <p:cNvPr id="11" name="TextBox 10"/>
          <p:cNvSpPr txBox="1"/>
          <p:nvPr/>
        </p:nvSpPr>
        <p:spPr>
          <a:xfrm>
            <a:off x="0" y="4331675"/>
            <a:ext cx="1692115" cy="400110"/>
          </a:xfrm>
          <a:prstGeom prst="rect">
            <a:avLst/>
          </a:prstGeom>
          <a:noFill/>
        </p:spPr>
        <p:txBody>
          <a:bodyPr wrap="none" rtlCol="0">
            <a:spAutoFit/>
          </a:bodyPr>
          <a:lstStyle/>
          <a:p>
            <a:r>
              <a:rPr lang="en-US" sz="2000" dirty="0" smtClean="0"/>
              <a:t>Point Injection</a:t>
            </a:r>
            <a:endParaRPr lang="en-US" sz="2000" dirty="0"/>
          </a:p>
        </p:txBody>
      </p:sp>
      <p:sp>
        <p:nvSpPr>
          <p:cNvPr id="12" name="TextBox 11"/>
          <p:cNvSpPr txBox="1"/>
          <p:nvPr/>
        </p:nvSpPr>
        <p:spPr>
          <a:xfrm>
            <a:off x="3929440" y="7670364"/>
            <a:ext cx="1938076" cy="400110"/>
          </a:xfrm>
          <a:prstGeom prst="rect">
            <a:avLst/>
          </a:prstGeom>
          <a:noFill/>
        </p:spPr>
        <p:txBody>
          <a:bodyPr wrap="none" rtlCol="0">
            <a:spAutoFit/>
          </a:bodyPr>
          <a:lstStyle/>
          <a:p>
            <a:r>
              <a:rPr lang="en-US" sz="2000" dirty="0" smtClean="0"/>
              <a:t>Gaussian Plumes</a:t>
            </a:r>
            <a:endParaRPr lang="en-US" sz="2000" dirty="0"/>
          </a:p>
        </p:txBody>
      </p:sp>
      <p:pic>
        <p:nvPicPr>
          <p:cNvPr id="13" name="Picture 12" descr="Screen shot 2011-04-19 at 5.03.56 PM.png"/>
          <p:cNvPicPr>
            <a:picLocks noChangeAspect="1"/>
          </p:cNvPicPr>
          <p:nvPr/>
        </p:nvPicPr>
        <p:blipFill>
          <a:blip r:embed="rId4"/>
          <a:stretch>
            <a:fillRect/>
          </a:stretch>
        </p:blipFill>
        <p:spPr>
          <a:xfrm>
            <a:off x="6718797" y="4323645"/>
            <a:ext cx="1369691" cy="1968500"/>
          </a:xfrm>
          <a:prstGeom prst="rect">
            <a:avLst/>
          </a:prstGeom>
        </p:spPr>
      </p:pic>
      <p:sp>
        <p:nvSpPr>
          <p:cNvPr id="14" name="TextBox 13"/>
          <p:cNvSpPr txBox="1"/>
          <p:nvPr/>
        </p:nvSpPr>
        <p:spPr>
          <a:xfrm>
            <a:off x="6511773" y="6329808"/>
            <a:ext cx="1938076" cy="400110"/>
          </a:xfrm>
          <a:prstGeom prst="rect">
            <a:avLst/>
          </a:prstGeom>
          <a:noFill/>
        </p:spPr>
        <p:txBody>
          <a:bodyPr wrap="none" rtlCol="0">
            <a:spAutoFit/>
          </a:bodyPr>
          <a:lstStyle/>
          <a:p>
            <a:r>
              <a:rPr lang="en-US" sz="2000" dirty="0" smtClean="0"/>
              <a:t>Gaussian Plumes</a:t>
            </a:r>
            <a:endParaRPr lang="en-US" sz="2000" dirty="0"/>
          </a:p>
        </p:txBody>
      </p:sp>
      <p:sp>
        <p:nvSpPr>
          <p:cNvPr id="15" name="TextBox 14"/>
          <p:cNvSpPr txBox="1"/>
          <p:nvPr/>
        </p:nvSpPr>
        <p:spPr>
          <a:xfrm>
            <a:off x="6053666" y="2427110"/>
            <a:ext cx="3010673" cy="646331"/>
          </a:xfrm>
          <a:prstGeom prst="rect">
            <a:avLst/>
          </a:prstGeom>
          <a:noFill/>
        </p:spPr>
        <p:txBody>
          <a:bodyPr wrap="none" rtlCol="0">
            <a:spAutoFit/>
          </a:bodyPr>
          <a:lstStyle/>
          <a:p>
            <a:r>
              <a:rPr lang="en-US" b="1" dirty="0" smtClean="0"/>
              <a:t>Nice Clean Smooth Transition</a:t>
            </a:r>
          </a:p>
          <a:p>
            <a:r>
              <a:rPr lang="en-US" b="1" dirty="0" smtClean="0"/>
              <a:t>Between Red to Blue</a:t>
            </a:r>
            <a:endParaRPr lang="en-US" b="1" dirty="0"/>
          </a:p>
        </p:txBody>
      </p:sp>
    </p:spTree>
    <p:extLst>
      <p:ext uri="{BB962C8B-B14F-4D97-AF65-F5344CB8AC3E}">
        <p14:creationId xmlns:p14="http://schemas.microsoft.com/office/powerpoint/2010/main" val="29338930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the real world look like?</a:t>
            </a:r>
            <a:endParaRPr lang="en-US" dirty="0"/>
          </a:p>
        </p:txBody>
      </p:sp>
      <p:pic>
        <p:nvPicPr>
          <p:cNvPr id="4" name="Picture 3" descr="tracer_1.jpg"/>
          <p:cNvPicPr>
            <a:picLocks noChangeAspect="1"/>
          </p:cNvPicPr>
          <p:nvPr/>
        </p:nvPicPr>
        <p:blipFill>
          <a:blip r:embed="rId2"/>
          <a:stretch>
            <a:fillRect/>
          </a:stretch>
        </p:blipFill>
        <p:spPr>
          <a:xfrm>
            <a:off x="1031021" y="1731205"/>
            <a:ext cx="2659380" cy="2648700"/>
          </a:xfrm>
          <a:prstGeom prst="rect">
            <a:avLst/>
          </a:prstGeom>
        </p:spPr>
      </p:pic>
      <p:pic>
        <p:nvPicPr>
          <p:cNvPr id="5" name="Content Placeholder 4" descr="vuggy.jpg"/>
          <p:cNvPicPr>
            <a:picLocks noGrp="1" noChangeAspect="1"/>
          </p:cNvPicPr>
          <p:nvPr>
            <p:ph sz="half" idx="1"/>
          </p:nvPr>
        </p:nvPicPr>
        <p:blipFill>
          <a:blip r:embed="rId3"/>
          <a:stretch>
            <a:fillRect/>
          </a:stretch>
        </p:blipFill>
        <p:spPr>
          <a:xfrm>
            <a:off x="4265665" y="1731205"/>
            <a:ext cx="3013430" cy="2159625"/>
          </a:xfrm>
        </p:spPr>
      </p:pic>
      <p:pic>
        <p:nvPicPr>
          <p:cNvPr id="6" name="Content Placeholder 6" descr="hetero_experiments.bmp"/>
          <p:cNvPicPr>
            <a:picLocks noChangeAspect="1"/>
          </p:cNvPicPr>
          <p:nvPr/>
        </p:nvPicPr>
        <p:blipFill>
          <a:blip r:embed="rId4"/>
          <a:stretch>
            <a:fillRect/>
          </a:stretch>
        </p:blipFill>
        <p:spPr>
          <a:xfrm>
            <a:off x="4743772" y="4186811"/>
            <a:ext cx="3578578" cy="2500103"/>
          </a:xfrm>
          <a:prstGeom prst="rect">
            <a:avLst/>
          </a:prstGeom>
        </p:spPr>
      </p:pic>
      <p:pic>
        <p:nvPicPr>
          <p:cNvPr id="8" name="Picture 7" descr="Screen Shot 2014-12-26 at 1.39.29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9676" y="4489814"/>
            <a:ext cx="3124200" cy="2197100"/>
          </a:xfrm>
          <a:prstGeom prst="rect">
            <a:avLst/>
          </a:prstGeom>
        </p:spPr>
      </p:pic>
    </p:spTree>
    <p:extLst>
      <p:ext uri="{BB962C8B-B14F-4D97-AF65-F5344CB8AC3E}">
        <p14:creationId xmlns:p14="http://schemas.microsoft.com/office/powerpoint/2010/main" val="1777351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measure solute transport?</a:t>
            </a:r>
            <a:endParaRPr lang="en-US" dirty="0"/>
          </a:p>
        </p:txBody>
      </p:sp>
      <p:sp>
        <p:nvSpPr>
          <p:cNvPr id="3" name="Content Placeholder 2"/>
          <p:cNvSpPr>
            <a:spLocks noGrp="1"/>
          </p:cNvSpPr>
          <p:nvPr>
            <p:ph idx="1"/>
          </p:nvPr>
        </p:nvSpPr>
        <p:spPr/>
        <p:txBody>
          <a:bodyPr/>
          <a:lstStyle/>
          <a:p>
            <a:r>
              <a:rPr lang="en-US" dirty="0" smtClean="0"/>
              <a:t>One of the most common experiments for solute transport is to measure a breakthrough curve</a:t>
            </a:r>
            <a:endParaRPr lang="en-US" dirty="0"/>
          </a:p>
        </p:txBody>
      </p:sp>
      <p:pic>
        <p:nvPicPr>
          <p:cNvPr id="4" name="Picture 3" descr="Screen Shot 2014-12-26 at 1.35.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0818" y="130266"/>
            <a:ext cx="1922158" cy="6581706"/>
          </a:xfrm>
          <a:prstGeom prst="rect">
            <a:avLst/>
          </a:prstGeom>
          <a:scene3d>
            <a:camera prst="orthographicFront">
              <a:rot lat="0" lon="0" rev="16200000"/>
            </a:camera>
            <a:lightRig rig="threePt" dir="t"/>
          </a:scene3d>
        </p:spPr>
      </p:pic>
      <p:cxnSp>
        <p:nvCxnSpPr>
          <p:cNvPr id="6" name="Straight Arrow Connector 5"/>
          <p:cNvCxnSpPr/>
          <p:nvPr/>
        </p:nvCxnSpPr>
        <p:spPr>
          <a:xfrm flipH="1" flipV="1">
            <a:off x="1313458" y="3636613"/>
            <a:ext cx="86840" cy="8793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57200" y="4635324"/>
            <a:ext cx="1986128" cy="369332"/>
          </a:xfrm>
          <a:prstGeom prst="rect">
            <a:avLst/>
          </a:prstGeom>
          <a:noFill/>
        </p:spPr>
        <p:txBody>
          <a:bodyPr wrap="none" rtlCol="0">
            <a:spAutoFit/>
          </a:bodyPr>
          <a:lstStyle/>
          <a:p>
            <a:r>
              <a:rPr lang="en-US" dirty="0" smtClean="0"/>
              <a:t>Inject a solute here</a:t>
            </a:r>
            <a:endParaRPr lang="en-US" dirty="0"/>
          </a:p>
        </p:txBody>
      </p:sp>
      <p:cxnSp>
        <p:nvCxnSpPr>
          <p:cNvPr id="8" name="Straight Arrow Connector 7"/>
          <p:cNvCxnSpPr/>
          <p:nvPr/>
        </p:nvCxnSpPr>
        <p:spPr>
          <a:xfrm flipH="1" flipV="1">
            <a:off x="2811881" y="3196963"/>
            <a:ext cx="1106782" cy="172060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V="1">
            <a:off x="4233459" y="3636613"/>
            <a:ext cx="0" cy="13680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385859" y="3789013"/>
            <a:ext cx="2203140" cy="121564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985131" y="5167246"/>
            <a:ext cx="3908304" cy="646331"/>
          </a:xfrm>
          <a:prstGeom prst="rect">
            <a:avLst/>
          </a:prstGeom>
          <a:noFill/>
        </p:spPr>
        <p:txBody>
          <a:bodyPr wrap="none" rtlCol="0">
            <a:spAutoFit/>
          </a:bodyPr>
          <a:lstStyle/>
          <a:p>
            <a:r>
              <a:rPr lang="en-US" dirty="0" smtClean="0"/>
              <a:t>Measure concentrations over time here</a:t>
            </a:r>
          </a:p>
          <a:p>
            <a:r>
              <a:rPr lang="en-US" dirty="0" smtClean="0"/>
              <a:t>Breakthrough Curves (BTCs)</a:t>
            </a:r>
            <a:endParaRPr lang="en-US" dirty="0"/>
          </a:p>
        </p:txBody>
      </p:sp>
    </p:spTree>
    <p:extLst>
      <p:ext uri="{BB962C8B-B14F-4D97-AF65-F5344CB8AC3E}">
        <p14:creationId xmlns:p14="http://schemas.microsoft.com/office/powerpoint/2010/main" val="502581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 dirty="0" err="1" smtClean="0"/>
              <a:t>Homogenous</a:t>
            </a:r>
            <a:r>
              <a:rPr lang="es-ES" dirty="0" smtClean="0"/>
              <a:t> </a:t>
            </a:r>
            <a:r>
              <a:rPr lang="es-ES" dirty="0" err="1" smtClean="0"/>
              <a:t>Breakthrough</a:t>
            </a:r>
            <a:endParaRPr lang="en-US" dirty="0"/>
          </a:p>
        </p:txBody>
      </p:sp>
      <p:pic>
        <p:nvPicPr>
          <p:cNvPr id="6" name="Content Placeholder 5" descr="Break_model.bmp"/>
          <p:cNvPicPr>
            <a:picLocks noGrp="1" noChangeAspect="1"/>
          </p:cNvPicPr>
          <p:nvPr>
            <p:ph sz="half" idx="1"/>
          </p:nvPr>
        </p:nvPicPr>
        <p:blipFill>
          <a:blip r:embed="rId3"/>
          <a:stretch>
            <a:fillRect/>
          </a:stretch>
        </p:blipFill>
        <p:spPr>
          <a:xfrm>
            <a:off x="457200" y="2057400"/>
            <a:ext cx="4038600" cy="1881196"/>
          </a:xfrm>
        </p:spPr>
      </p:pic>
      <p:pic>
        <p:nvPicPr>
          <p:cNvPr id="5" name="Content Placeholder 4" descr="gaugg_breathrough.bmp"/>
          <p:cNvPicPr>
            <a:picLocks noGrp="1" noChangeAspect="1"/>
          </p:cNvPicPr>
          <p:nvPr>
            <p:ph sz="half" idx="2"/>
          </p:nvPr>
        </p:nvPicPr>
        <p:blipFill>
          <a:blip r:embed="rId4"/>
          <a:stretch>
            <a:fillRect/>
          </a:stretch>
        </p:blipFill>
        <p:spPr>
          <a:xfrm>
            <a:off x="4648200" y="4191000"/>
            <a:ext cx="3558540" cy="2491740"/>
          </a:xfrm>
        </p:spPr>
      </p:pic>
      <p:sp>
        <p:nvSpPr>
          <p:cNvPr id="7" name="TextBox 6"/>
          <p:cNvSpPr txBox="1"/>
          <p:nvPr/>
        </p:nvSpPr>
        <p:spPr>
          <a:xfrm>
            <a:off x="4953000" y="2590800"/>
            <a:ext cx="2986010" cy="369332"/>
          </a:xfrm>
          <a:prstGeom prst="rect">
            <a:avLst/>
          </a:prstGeom>
          <a:noFill/>
        </p:spPr>
        <p:txBody>
          <a:bodyPr wrap="none" rtlCol="0">
            <a:spAutoFit/>
          </a:bodyPr>
          <a:lstStyle/>
          <a:p>
            <a:r>
              <a:rPr lang="es-ES" dirty="0" err="1" smtClean="0"/>
              <a:t>Instantaneous</a:t>
            </a:r>
            <a:r>
              <a:rPr lang="es-ES" dirty="0" smtClean="0"/>
              <a:t> Pulse </a:t>
            </a:r>
            <a:r>
              <a:rPr lang="es-ES" dirty="0" err="1" smtClean="0"/>
              <a:t>Release</a:t>
            </a:r>
            <a:endParaRPr lang="en-US" dirty="0"/>
          </a:p>
        </p:txBody>
      </p:sp>
      <p:sp>
        <p:nvSpPr>
          <p:cNvPr id="8" name="Right Arrow 7"/>
          <p:cNvSpPr/>
          <p:nvPr/>
        </p:nvSpPr>
        <p:spPr>
          <a:xfrm>
            <a:off x="1981200" y="4419600"/>
            <a:ext cx="1828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752600" y="5638800"/>
            <a:ext cx="2171651" cy="369332"/>
          </a:xfrm>
          <a:prstGeom prst="rect">
            <a:avLst/>
          </a:prstGeom>
          <a:noFill/>
        </p:spPr>
        <p:txBody>
          <a:bodyPr wrap="none" rtlCol="0">
            <a:spAutoFit/>
          </a:bodyPr>
          <a:lstStyle/>
          <a:p>
            <a:r>
              <a:rPr lang="es-ES" dirty="0" err="1" smtClean="0"/>
              <a:t>Fickian</a:t>
            </a:r>
            <a:r>
              <a:rPr lang="es-ES" dirty="0" smtClean="0"/>
              <a:t> </a:t>
            </a:r>
            <a:r>
              <a:rPr lang="es-ES" dirty="0" err="1" smtClean="0"/>
              <a:t>Breakthrough</a:t>
            </a:r>
            <a:endParaRPr lang="en-US" dirty="0"/>
          </a:p>
        </p:txBody>
      </p:sp>
    </p:spTree>
    <p:extLst>
      <p:ext uri="{BB962C8B-B14F-4D97-AF65-F5344CB8AC3E}">
        <p14:creationId xmlns:p14="http://schemas.microsoft.com/office/powerpoint/2010/main" val="18673678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real BTCs look like?</a:t>
            </a:r>
            <a:endParaRPr lang="en-US" dirty="0"/>
          </a:p>
        </p:txBody>
      </p:sp>
      <p:pic>
        <p:nvPicPr>
          <p:cNvPr id="5" name="Picture 4" descr="Tailing.bmp"/>
          <p:cNvPicPr>
            <a:picLocks noChangeAspect="1"/>
          </p:cNvPicPr>
          <p:nvPr/>
        </p:nvPicPr>
        <p:blipFill>
          <a:blip r:embed="rId2"/>
          <a:stretch>
            <a:fillRect/>
          </a:stretch>
        </p:blipFill>
        <p:spPr>
          <a:xfrm>
            <a:off x="196680" y="1341649"/>
            <a:ext cx="3949939" cy="2686698"/>
          </a:xfrm>
          <a:prstGeom prst="rect">
            <a:avLst/>
          </a:prstGeom>
        </p:spPr>
      </p:pic>
      <p:pic>
        <p:nvPicPr>
          <p:cNvPr id="6" name="Picture 5" descr="Screen Shot 2014-12-26 at 1.42.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619" y="3376079"/>
            <a:ext cx="4058308" cy="3297375"/>
          </a:xfrm>
          <a:prstGeom prst="rect">
            <a:avLst/>
          </a:prstGeom>
        </p:spPr>
      </p:pic>
    </p:spTree>
    <p:extLst>
      <p:ext uri="{BB962C8B-B14F-4D97-AF65-F5344CB8AC3E}">
        <p14:creationId xmlns:p14="http://schemas.microsoft.com/office/powerpoint/2010/main" val="1481985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MADE Experiment</a:t>
            </a:r>
            <a:endParaRPr lang="en-US" dirty="0"/>
          </a:p>
        </p:txBody>
      </p:sp>
      <p:pic>
        <p:nvPicPr>
          <p:cNvPr id="5" name="Picture 4" descr="Screen Shot 2014-12-26 at 1.45.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822" y="1273464"/>
            <a:ext cx="6172716" cy="5204590"/>
          </a:xfrm>
          <a:prstGeom prst="rect">
            <a:avLst/>
          </a:prstGeom>
        </p:spPr>
      </p:pic>
    </p:spTree>
    <p:extLst>
      <p:ext uri="{BB962C8B-B14F-4D97-AF65-F5344CB8AC3E}">
        <p14:creationId xmlns:p14="http://schemas.microsoft.com/office/powerpoint/2010/main" val="257016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MADE Experiment</a:t>
            </a:r>
            <a:endParaRPr lang="en-US" dirty="0"/>
          </a:p>
        </p:txBody>
      </p:sp>
      <p:pic>
        <p:nvPicPr>
          <p:cNvPr id="4" name="Picture 3" descr="Screen Shot 2014-12-26 at 1.45.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605" y="1417638"/>
            <a:ext cx="6221937" cy="5239911"/>
          </a:xfrm>
          <a:prstGeom prst="rect">
            <a:avLst/>
          </a:prstGeom>
        </p:spPr>
      </p:pic>
    </p:spTree>
    <p:extLst>
      <p:ext uri="{BB962C8B-B14F-4D97-AF65-F5344CB8AC3E}">
        <p14:creationId xmlns:p14="http://schemas.microsoft.com/office/powerpoint/2010/main" val="3785525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a problem?</a:t>
            </a:r>
            <a:endParaRPr lang="en-US" dirty="0"/>
          </a:p>
        </p:txBody>
      </p:sp>
      <p:pic>
        <p:nvPicPr>
          <p:cNvPr id="5" name="Picture 4" descr="Screen Shot 2014-12-26 at 2.02.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250910"/>
            <a:ext cx="7332372" cy="2495657"/>
          </a:xfrm>
          <a:prstGeom prst="rect">
            <a:avLst/>
          </a:prstGeom>
        </p:spPr>
      </p:pic>
    </p:spTree>
    <p:extLst>
      <p:ext uri="{BB962C8B-B14F-4D97-AF65-F5344CB8AC3E}">
        <p14:creationId xmlns:p14="http://schemas.microsoft.com/office/powerpoint/2010/main" val="1007609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half" idx="1"/>
          </p:nvPr>
        </p:nvSpPr>
        <p:spPr>
          <a:xfrm>
            <a:off x="457200" y="1536192"/>
            <a:ext cx="7620000" cy="4590288"/>
          </a:xfrm>
        </p:spPr>
        <p:txBody>
          <a:bodyPr/>
          <a:lstStyle/>
          <a:p>
            <a:r>
              <a:rPr lang="en-US" dirty="0" smtClean="0"/>
              <a:t>There are many features that conventional models cannot capture so there is a need for better theories and models</a:t>
            </a:r>
            <a:endParaRPr lang="en-US" dirty="0"/>
          </a:p>
        </p:txBody>
      </p:sp>
      <p:pic>
        <p:nvPicPr>
          <p:cNvPr id="5" name="Picture 4" descr="Screen Shot 2014-12-26 at 1.49.0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757" y="2990912"/>
            <a:ext cx="7200900" cy="2463800"/>
          </a:xfrm>
          <a:prstGeom prst="rect">
            <a:avLst/>
          </a:prstGeom>
        </p:spPr>
      </p:pic>
      <p:pic>
        <p:nvPicPr>
          <p:cNvPr id="6" name="Picture 5" descr="Screen Shot 2014-12-26 at 1.49.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699" y="5568448"/>
            <a:ext cx="7309501" cy="899774"/>
          </a:xfrm>
          <a:prstGeom prst="rect">
            <a:avLst/>
          </a:prstGeom>
        </p:spPr>
      </p:pic>
    </p:spTree>
    <p:extLst>
      <p:ext uri="{BB962C8B-B14F-4D97-AF65-F5344CB8AC3E}">
        <p14:creationId xmlns:p14="http://schemas.microsoft.com/office/powerpoint/2010/main" val="3967158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None The Less</a:t>
            </a:r>
            <a:endParaRPr lang="en-US" dirty="0"/>
          </a:p>
        </p:txBody>
      </p:sp>
      <p:sp>
        <p:nvSpPr>
          <p:cNvPr id="3" name="Content Placeholder 2"/>
          <p:cNvSpPr>
            <a:spLocks noGrp="1"/>
          </p:cNvSpPr>
          <p:nvPr>
            <p:ph sz="half" idx="1"/>
          </p:nvPr>
        </p:nvSpPr>
        <p:spPr>
          <a:xfrm>
            <a:off x="457199" y="1536192"/>
            <a:ext cx="7455299" cy="4590288"/>
          </a:xfrm>
        </p:spPr>
        <p:txBody>
          <a:bodyPr/>
          <a:lstStyle/>
          <a:p>
            <a:r>
              <a:rPr lang="en-US" dirty="0" smtClean="0"/>
              <a:t>The ADE model is widely used and, while it has its flaws it also has its strengths in that it is simple, well understood and readily applicable compared to some more advanced theories. </a:t>
            </a:r>
            <a:r>
              <a:rPr lang="en-US" dirty="0" smtClean="0"/>
              <a:t>It also, even when it fails, provides a </a:t>
            </a:r>
            <a:r>
              <a:rPr lang="en-US" dirty="0" smtClean="0"/>
              <a:t>lot of useful information, particularly about the largest concentrations in a system. </a:t>
            </a:r>
            <a:r>
              <a:rPr lang="en-US" dirty="0" smtClean="0"/>
              <a:t>Thus </a:t>
            </a:r>
            <a:r>
              <a:rPr lang="en-US" dirty="0" smtClean="0"/>
              <a:t>we will focus our attention initially on it.</a:t>
            </a:r>
            <a:endParaRPr lang="en-US" dirty="0"/>
          </a:p>
        </p:txBody>
      </p:sp>
    </p:spTree>
    <p:extLst>
      <p:ext uri="{BB962C8B-B14F-4D97-AF65-F5344CB8AC3E}">
        <p14:creationId xmlns:p14="http://schemas.microsoft.com/office/powerpoint/2010/main" val="3690113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3"/>
          <p:cNvPicPr>
            <a:picLocks noChangeAspect="1"/>
          </p:cNvPicPr>
          <p:nvPr/>
        </p:nvPicPr>
        <p:blipFill>
          <a:blip r:embed="rId2"/>
          <a:stretch>
            <a:fillRect/>
          </a:stretch>
        </p:blipFill>
        <p:spPr>
          <a:xfrm>
            <a:off x="457200" y="1797601"/>
            <a:ext cx="4260328" cy="2522913"/>
          </a:xfrm>
          <a:prstGeom prst="rect">
            <a:avLst/>
          </a:prstGeom>
        </p:spPr>
      </p:pic>
      <p:pic>
        <p:nvPicPr>
          <p:cNvPr id="5" name="Picture 4"/>
          <p:cNvPicPr>
            <a:picLocks noChangeAspect="1"/>
          </p:cNvPicPr>
          <p:nvPr/>
        </p:nvPicPr>
        <p:blipFill>
          <a:blip r:embed="rId3"/>
          <a:stretch>
            <a:fillRect/>
          </a:stretch>
        </p:blipFill>
        <p:spPr>
          <a:xfrm>
            <a:off x="731116" y="4578578"/>
            <a:ext cx="3860800" cy="2108200"/>
          </a:xfrm>
          <a:prstGeom prst="rect">
            <a:avLst/>
          </a:prstGeom>
        </p:spPr>
      </p:pic>
      <p:pic>
        <p:nvPicPr>
          <p:cNvPr id="6" name="Picture 5"/>
          <p:cNvPicPr>
            <a:picLocks noChangeAspect="1"/>
          </p:cNvPicPr>
          <p:nvPr/>
        </p:nvPicPr>
        <p:blipFill>
          <a:blip r:embed="rId4"/>
          <a:stretch>
            <a:fillRect/>
          </a:stretch>
        </p:blipFill>
        <p:spPr>
          <a:xfrm>
            <a:off x="4961744" y="1797601"/>
            <a:ext cx="3289300" cy="2463800"/>
          </a:xfrm>
          <a:prstGeom prst="rect">
            <a:avLst/>
          </a:prstGeom>
        </p:spPr>
      </p:pic>
      <p:pic>
        <p:nvPicPr>
          <p:cNvPr id="7" name="Picture 6"/>
          <p:cNvPicPr>
            <a:picLocks noChangeAspect="1"/>
          </p:cNvPicPr>
          <p:nvPr/>
        </p:nvPicPr>
        <p:blipFill>
          <a:blip r:embed="rId5"/>
          <a:stretch>
            <a:fillRect/>
          </a:stretch>
        </p:blipFill>
        <p:spPr>
          <a:xfrm>
            <a:off x="5152448" y="4578578"/>
            <a:ext cx="2924752" cy="2051692"/>
          </a:xfrm>
          <a:prstGeom prst="rect">
            <a:avLst/>
          </a:prstGeom>
        </p:spPr>
      </p:pic>
    </p:spTree>
    <p:extLst>
      <p:ext uri="{BB962C8B-B14F-4D97-AF65-F5344CB8AC3E}">
        <p14:creationId xmlns:p14="http://schemas.microsoft.com/office/powerpoint/2010/main" val="13637028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47635" cy="1143000"/>
          </a:xfrm>
        </p:spPr>
        <p:txBody>
          <a:bodyPr/>
          <a:lstStyle/>
          <a:p>
            <a:pPr algn="ctr"/>
            <a:r>
              <a:rPr lang="en-US" dirty="0" smtClean="0"/>
              <a:t>Goal of This Course</a:t>
            </a:r>
            <a:endParaRPr lang="en-US" dirty="0"/>
          </a:p>
        </p:txBody>
      </p:sp>
      <p:pic>
        <p:nvPicPr>
          <p:cNvPr id="7" name="Picture 6"/>
          <p:cNvPicPr>
            <a:picLocks noChangeAspect="1"/>
          </p:cNvPicPr>
          <p:nvPr/>
        </p:nvPicPr>
        <p:blipFill>
          <a:blip r:embed="rId2"/>
          <a:stretch>
            <a:fillRect/>
          </a:stretch>
        </p:blipFill>
        <p:spPr>
          <a:xfrm>
            <a:off x="54275" y="1629305"/>
            <a:ext cx="3918663" cy="4329112"/>
          </a:xfrm>
          <a:prstGeom prst="rect">
            <a:avLst/>
          </a:prstGeom>
        </p:spPr>
      </p:pic>
      <p:sp>
        <p:nvSpPr>
          <p:cNvPr id="8" name="TextBox 7"/>
          <p:cNvSpPr txBox="1"/>
          <p:nvPr/>
        </p:nvSpPr>
        <p:spPr>
          <a:xfrm>
            <a:off x="4016358" y="184722"/>
            <a:ext cx="4407141" cy="6370973"/>
          </a:xfrm>
          <a:prstGeom prst="rect">
            <a:avLst/>
          </a:prstGeom>
          <a:noFill/>
          <a:ln w="19050">
            <a:solidFill>
              <a:schemeClr val="tx1"/>
            </a:solidFill>
          </a:ln>
        </p:spPr>
        <p:txBody>
          <a:bodyPr wrap="square" rtlCol="0">
            <a:spAutoFit/>
          </a:bodyPr>
          <a:lstStyle/>
          <a:p>
            <a:r>
              <a:rPr lang="en-US" sz="1200" dirty="0" smtClean="0"/>
              <a:t>The nature of this course will be very mathematical. For some of you the </a:t>
            </a:r>
            <a:r>
              <a:rPr lang="en-US" sz="1200" dirty="0" err="1" smtClean="0"/>
              <a:t>maths</a:t>
            </a:r>
            <a:r>
              <a:rPr lang="en-US" sz="1200" dirty="0" smtClean="0"/>
              <a:t> may be easy, for some of you very hard. I promise to always be there to help you with it and teach it to you in as many different ways as needed and I can, so that you will succeed! My office is always open to you – I mean it when I say that the most satisfying part of my job is to have students come and chat with me – it brightens my day (even just to chat) and nothing is more satisfying than seeing the switch go ‘Click’ when a student gets it.</a:t>
            </a:r>
          </a:p>
          <a:p>
            <a:endParaRPr lang="en-US" sz="1200" dirty="0"/>
          </a:p>
          <a:p>
            <a:r>
              <a:rPr lang="en-US" sz="1200" dirty="0" smtClean="0"/>
              <a:t>I am not interested in testing your mathematical skills, nor am I really interested in testing you at all. A grad class in my view is about exposing you to new ideas and details you are not aware of and as Yeats said best ‘igniting a fire’. </a:t>
            </a:r>
          </a:p>
          <a:p>
            <a:endParaRPr lang="en-US" sz="1200" dirty="0" smtClean="0"/>
          </a:p>
          <a:p>
            <a:r>
              <a:rPr lang="en-US" sz="1200" dirty="0" smtClean="0"/>
              <a:t>My goal is to expose you to what I think are extremely elegant and beautiful methods for understanding very complex phenomena.</a:t>
            </a:r>
          </a:p>
          <a:p>
            <a:endParaRPr lang="en-US" sz="1200" dirty="0" smtClean="0"/>
          </a:p>
          <a:p>
            <a:r>
              <a:rPr lang="en-US" sz="1200" dirty="0" smtClean="0"/>
              <a:t>Struggle with me, work hard and be patient and you will find it very rewarding as you will start to see the equations and processes everywhere you look around you (as I do and know my grad students begin to also). I expect you to work hard and put in the hours needed to learn this, but that also means that you should expect me to work hard for you – hold me to the highest standard and expect nothing less than that from me – if I am failing you – let me know and I will do my best to rise to the occasion.</a:t>
            </a:r>
          </a:p>
          <a:p>
            <a:endParaRPr lang="en-US" sz="1200" dirty="0"/>
          </a:p>
          <a:p>
            <a:r>
              <a:rPr lang="en-US" sz="1200" dirty="0" smtClean="0"/>
              <a:t>If it’s easy for you – push yourself harder and try to take these concepts a level further by implementing more elegant approaches and solutions than those I teach you – I am happy to provide more challenging and interesting problems!</a:t>
            </a:r>
          </a:p>
          <a:p>
            <a:endParaRPr lang="en-US" sz="1200" dirty="0"/>
          </a:p>
          <a:p>
            <a:r>
              <a:rPr lang="en-US" sz="1200" dirty="0" smtClean="0"/>
              <a:t>Once you get these things, as hard as they may seem right now, they become ‘SIMPLE’ and I believe that Simplicity is the root of Elegance in problem solving for Scientists and Engineers</a:t>
            </a:r>
            <a:endParaRPr lang="en-US" sz="1200" dirty="0"/>
          </a:p>
        </p:txBody>
      </p:sp>
    </p:spTree>
    <p:extLst>
      <p:ext uri="{BB962C8B-B14F-4D97-AF65-F5344CB8AC3E}">
        <p14:creationId xmlns:p14="http://schemas.microsoft.com/office/powerpoint/2010/main" val="274765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3"/>
          <p:cNvPicPr>
            <a:picLocks noChangeAspect="1"/>
          </p:cNvPicPr>
          <p:nvPr/>
        </p:nvPicPr>
        <p:blipFill>
          <a:blip r:embed="rId2"/>
          <a:stretch>
            <a:fillRect/>
          </a:stretch>
        </p:blipFill>
        <p:spPr>
          <a:xfrm>
            <a:off x="457200" y="1602100"/>
            <a:ext cx="3556000" cy="2286000"/>
          </a:xfrm>
          <a:prstGeom prst="rect">
            <a:avLst/>
          </a:prstGeom>
        </p:spPr>
      </p:pic>
      <p:pic>
        <p:nvPicPr>
          <p:cNvPr id="5" name="Picture 4"/>
          <p:cNvPicPr>
            <a:picLocks noChangeAspect="1"/>
          </p:cNvPicPr>
          <p:nvPr/>
        </p:nvPicPr>
        <p:blipFill>
          <a:blip r:embed="rId3"/>
          <a:stretch>
            <a:fillRect/>
          </a:stretch>
        </p:blipFill>
        <p:spPr>
          <a:xfrm>
            <a:off x="4417994" y="4079185"/>
            <a:ext cx="3790969" cy="2520995"/>
          </a:xfrm>
          <a:prstGeom prst="rect">
            <a:avLst/>
          </a:prstGeom>
        </p:spPr>
      </p:pic>
      <p:pic>
        <p:nvPicPr>
          <p:cNvPr id="6" name="Picture 5"/>
          <p:cNvPicPr>
            <a:picLocks noChangeAspect="1"/>
          </p:cNvPicPr>
          <p:nvPr/>
        </p:nvPicPr>
        <p:blipFill>
          <a:blip r:embed="rId4"/>
          <a:stretch>
            <a:fillRect/>
          </a:stretch>
        </p:blipFill>
        <p:spPr>
          <a:xfrm>
            <a:off x="298760" y="4305346"/>
            <a:ext cx="3835400" cy="2120900"/>
          </a:xfrm>
          <a:prstGeom prst="rect">
            <a:avLst/>
          </a:prstGeom>
        </p:spPr>
      </p:pic>
      <p:pic>
        <p:nvPicPr>
          <p:cNvPr id="7" name="Picture 6"/>
          <p:cNvPicPr>
            <a:picLocks noChangeAspect="1"/>
          </p:cNvPicPr>
          <p:nvPr/>
        </p:nvPicPr>
        <p:blipFill>
          <a:blip r:embed="rId5"/>
          <a:stretch>
            <a:fillRect/>
          </a:stretch>
        </p:blipFill>
        <p:spPr>
          <a:xfrm>
            <a:off x="4821274" y="832355"/>
            <a:ext cx="2844800" cy="2857500"/>
          </a:xfrm>
          <a:prstGeom prst="rect">
            <a:avLst/>
          </a:prstGeom>
        </p:spPr>
      </p:pic>
    </p:spTree>
    <p:extLst>
      <p:ext uri="{BB962C8B-B14F-4D97-AF65-F5344CB8AC3E}">
        <p14:creationId xmlns:p14="http://schemas.microsoft.com/office/powerpoint/2010/main" val="225880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3"/>
          <p:cNvPicPr>
            <a:picLocks noChangeAspect="1"/>
          </p:cNvPicPr>
          <p:nvPr/>
        </p:nvPicPr>
        <p:blipFill>
          <a:blip r:embed="rId2"/>
          <a:stretch>
            <a:fillRect/>
          </a:stretch>
        </p:blipFill>
        <p:spPr>
          <a:xfrm>
            <a:off x="348360" y="1545766"/>
            <a:ext cx="3289300" cy="2463800"/>
          </a:xfrm>
          <a:prstGeom prst="rect">
            <a:avLst/>
          </a:prstGeom>
        </p:spPr>
      </p:pic>
      <p:pic>
        <p:nvPicPr>
          <p:cNvPr id="5" name="Picture 4"/>
          <p:cNvPicPr>
            <a:picLocks noChangeAspect="1"/>
          </p:cNvPicPr>
          <p:nvPr/>
        </p:nvPicPr>
        <p:blipFill>
          <a:blip r:embed="rId3"/>
          <a:stretch>
            <a:fillRect/>
          </a:stretch>
        </p:blipFill>
        <p:spPr>
          <a:xfrm>
            <a:off x="4255169" y="1417638"/>
            <a:ext cx="3492500" cy="2324100"/>
          </a:xfrm>
          <a:prstGeom prst="rect">
            <a:avLst/>
          </a:prstGeom>
        </p:spPr>
      </p:pic>
      <p:pic>
        <p:nvPicPr>
          <p:cNvPr id="7" name="Picture 6"/>
          <p:cNvPicPr>
            <a:picLocks noChangeAspect="1"/>
          </p:cNvPicPr>
          <p:nvPr/>
        </p:nvPicPr>
        <p:blipFill>
          <a:blip r:embed="rId4"/>
          <a:stretch>
            <a:fillRect/>
          </a:stretch>
        </p:blipFill>
        <p:spPr>
          <a:xfrm>
            <a:off x="457200" y="4133650"/>
            <a:ext cx="3251200" cy="2501900"/>
          </a:xfrm>
          <a:prstGeom prst="rect">
            <a:avLst/>
          </a:prstGeom>
        </p:spPr>
      </p:pic>
      <p:pic>
        <p:nvPicPr>
          <p:cNvPr id="8" name="Picture 7"/>
          <p:cNvPicPr>
            <a:picLocks noChangeAspect="1"/>
          </p:cNvPicPr>
          <p:nvPr/>
        </p:nvPicPr>
        <p:blipFill>
          <a:blip r:embed="rId5"/>
          <a:stretch>
            <a:fillRect/>
          </a:stretch>
        </p:blipFill>
        <p:spPr>
          <a:xfrm>
            <a:off x="4255169" y="3899251"/>
            <a:ext cx="4107269" cy="2736299"/>
          </a:xfrm>
          <a:prstGeom prst="rect">
            <a:avLst/>
          </a:prstGeom>
        </p:spPr>
      </p:pic>
    </p:spTree>
    <p:extLst>
      <p:ext uri="{BB962C8B-B14F-4D97-AF65-F5344CB8AC3E}">
        <p14:creationId xmlns:p14="http://schemas.microsoft.com/office/powerpoint/2010/main" val="225880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pic>
        <p:nvPicPr>
          <p:cNvPr id="4" name="Picture 3"/>
          <p:cNvPicPr>
            <a:picLocks noChangeAspect="1"/>
          </p:cNvPicPr>
          <p:nvPr/>
        </p:nvPicPr>
        <p:blipFill>
          <a:blip r:embed="rId2"/>
          <a:stretch>
            <a:fillRect/>
          </a:stretch>
        </p:blipFill>
        <p:spPr>
          <a:xfrm>
            <a:off x="584581" y="1498067"/>
            <a:ext cx="3688987" cy="2789797"/>
          </a:xfrm>
          <a:prstGeom prst="rect">
            <a:avLst/>
          </a:prstGeom>
        </p:spPr>
      </p:pic>
      <p:pic>
        <p:nvPicPr>
          <p:cNvPr id="5" name="Picture 4"/>
          <p:cNvPicPr>
            <a:picLocks noChangeAspect="1"/>
          </p:cNvPicPr>
          <p:nvPr/>
        </p:nvPicPr>
        <p:blipFill>
          <a:blip r:embed="rId3"/>
          <a:stretch>
            <a:fillRect/>
          </a:stretch>
        </p:blipFill>
        <p:spPr>
          <a:xfrm>
            <a:off x="4915020" y="2111253"/>
            <a:ext cx="3253087" cy="2176611"/>
          </a:xfrm>
          <a:prstGeom prst="rect">
            <a:avLst/>
          </a:prstGeom>
        </p:spPr>
      </p:pic>
      <p:sp>
        <p:nvSpPr>
          <p:cNvPr id="6" name="TextBox 5"/>
          <p:cNvSpPr txBox="1"/>
          <p:nvPr/>
        </p:nvSpPr>
        <p:spPr>
          <a:xfrm>
            <a:off x="1017465" y="4950800"/>
            <a:ext cx="2011263" cy="369332"/>
          </a:xfrm>
          <a:prstGeom prst="rect">
            <a:avLst/>
          </a:prstGeom>
          <a:noFill/>
        </p:spPr>
        <p:txBody>
          <a:bodyPr wrap="none" rtlCol="0">
            <a:spAutoFit/>
          </a:bodyPr>
          <a:lstStyle/>
          <a:p>
            <a:r>
              <a:rPr lang="en-US" dirty="0" err="1" smtClean="0"/>
              <a:t>Deepwater</a:t>
            </a:r>
            <a:r>
              <a:rPr lang="en-US" dirty="0" smtClean="0"/>
              <a:t> Horizon</a:t>
            </a:r>
            <a:endParaRPr lang="en-US" dirty="0"/>
          </a:p>
        </p:txBody>
      </p:sp>
      <p:sp>
        <p:nvSpPr>
          <p:cNvPr id="7" name="TextBox 6"/>
          <p:cNvSpPr txBox="1"/>
          <p:nvPr/>
        </p:nvSpPr>
        <p:spPr>
          <a:xfrm>
            <a:off x="2689569" y="6163001"/>
            <a:ext cx="1414345" cy="369332"/>
          </a:xfrm>
          <a:prstGeom prst="rect">
            <a:avLst/>
          </a:prstGeom>
          <a:noFill/>
        </p:spPr>
        <p:txBody>
          <a:bodyPr wrap="none" rtlCol="0">
            <a:spAutoFit/>
          </a:bodyPr>
          <a:lstStyle/>
          <a:p>
            <a:r>
              <a:rPr lang="en-US" dirty="0" smtClean="0"/>
              <a:t>Valdez Exxon</a:t>
            </a:r>
            <a:endParaRPr lang="en-US" dirty="0"/>
          </a:p>
        </p:txBody>
      </p:sp>
      <p:pic>
        <p:nvPicPr>
          <p:cNvPr id="8" name="Picture 7"/>
          <p:cNvPicPr>
            <a:picLocks noChangeAspect="1"/>
          </p:cNvPicPr>
          <p:nvPr/>
        </p:nvPicPr>
        <p:blipFill>
          <a:blip r:embed="rId4"/>
          <a:stretch>
            <a:fillRect/>
          </a:stretch>
        </p:blipFill>
        <p:spPr>
          <a:xfrm>
            <a:off x="4216400" y="4424133"/>
            <a:ext cx="3860800" cy="2108200"/>
          </a:xfrm>
          <a:prstGeom prst="rect">
            <a:avLst/>
          </a:prstGeom>
        </p:spPr>
      </p:pic>
    </p:spTree>
    <p:extLst>
      <p:ext uri="{BB962C8B-B14F-4D97-AF65-F5344CB8AC3E}">
        <p14:creationId xmlns:p14="http://schemas.microsoft.com/office/powerpoint/2010/main" val="4082839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on Contaminant Transport</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t>What processes do we usually consider?</a:t>
            </a:r>
            <a:endParaRPr lang="en-US" dirty="0"/>
          </a:p>
        </p:txBody>
      </p:sp>
      <p:cxnSp>
        <p:nvCxnSpPr>
          <p:cNvPr id="5" name="Straight Connector 4"/>
          <p:cNvCxnSpPr/>
          <p:nvPr/>
        </p:nvCxnSpPr>
        <p:spPr>
          <a:xfrm flipV="1">
            <a:off x="994833" y="3037417"/>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994833" y="4025900"/>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714500"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194983"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25083" y="3291417"/>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29321" y="3517898"/>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44142" y="3765545"/>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772833" y="3517898"/>
            <a:ext cx="158750" cy="133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502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on Contaminant Transport</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t>What processes do we usually consider?</a:t>
            </a:r>
            <a:endParaRPr lang="en-US" dirty="0"/>
          </a:p>
        </p:txBody>
      </p:sp>
      <p:cxnSp>
        <p:nvCxnSpPr>
          <p:cNvPr id="5" name="Straight Connector 4"/>
          <p:cNvCxnSpPr/>
          <p:nvPr/>
        </p:nvCxnSpPr>
        <p:spPr>
          <a:xfrm flipV="1">
            <a:off x="994833" y="3037417"/>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994833" y="4025900"/>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714500"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194983"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25083" y="3291417"/>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29321" y="3517898"/>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44142" y="3765545"/>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772833" y="3517898"/>
            <a:ext cx="158750" cy="133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024748" y="3589389"/>
            <a:ext cx="16213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713817" y="3526361"/>
            <a:ext cx="158750" cy="133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120897" y="4847167"/>
            <a:ext cx="7503339" cy="369332"/>
          </a:xfrm>
          <a:prstGeom prst="rect">
            <a:avLst/>
          </a:prstGeom>
          <a:noFill/>
        </p:spPr>
        <p:txBody>
          <a:bodyPr wrap="none" rtlCol="0">
            <a:spAutoFit/>
          </a:bodyPr>
          <a:lstStyle/>
          <a:p>
            <a:r>
              <a:rPr lang="en-US" dirty="0" smtClean="0"/>
              <a:t>Advection – the solute simply moves with the velocity of the surrounding fluid</a:t>
            </a:r>
            <a:endParaRPr lang="en-US" dirty="0"/>
          </a:p>
        </p:txBody>
      </p:sp>
    </p:spTree>
    <p:extLst>
      <p:ext uri="{BB962C8B-B14F-4D97-AF65-F5344CB8AC3E}">
        <p14:creationId xmlns:p14="http://schemas.microsoft.com/office/powerpoint/2010/main" val="902915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Basics on Contaminant Transport</a:t>
            </a:r>
            <a:endParaRPr lang="en-US" dirty="0"/>
          </a:p>
        </p:txBody>
      </p:sp>
      <p:sp>
        <p:nvSpPr>
          <p:cNvPr id="3" name="Content Placeholder 2"/>
          <p:cNvSpPr>
            <a:spLocks noGrp="1"/>
          </p:cNvSpPr>
          <p:nvPr>
            <p:ph idx="1"/>
          </p:nvPr>
        </p:nvSpPr>
        <p:spPr>
          <a:xfrm>
            <a:off x="457200" y="1600201"/>
            <a:ext cx="8229600" cy="685800"/>
          </a:xfrm>
        </p:spPr>
        <p:txBody>
          <a:bodyPr/>
          <a:lstStyle/>
          <a:p>
            <a:r>
              <a:rPr lang="en-US" dirty="0" smtClean="0"/>
              <a:t>What processes do we usually consider?</a:t>
            </a:r>
            <a:endParaRPr lang="en-US" dirty="0"/>
          </a:p>
        </p:txBody>
      </p:sp>
      <p:cxnSp>
        <p:nvCxnSpPr>
          <p:cNvPr id="5" name="Straight Connector 4"/>
          <p:cNvCxnSpPr/>
          <p:nvPr/>
        </p:nvCxnSpPr>
        <p:spPr>
          <a:xfrm flipV="1">
            <a:off x="994833" y="3037417"/>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994833" y="4025900"/>
            <a:ext cx="6688667" cy="3175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714500"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194983" y="3069167"/>
            <a:ext cx="10583" cy="98848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1725083" y="3291417"/>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1729321" y="3517898"/>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744142" y="3765545"/>
            <a:ext cx="469900" cy="105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2772833" y="3517898"/>
            <a:ext cx="158750" cy="13335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3024748" y="3589389"/>
            <a:ext cx="162133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4713817" y="3469349"/>
            <a:ext cx="228600" cy="228600"/>
          </a:xfrm>
          <a:prstGeom prst="ellipse">
            <a:avLst/>
          </a:prstGeom>
          <a:solidFill>
            <a:schemeClr val="bg2">
              <a:lumMod val="75000"/>
              <a:alpha val="46000"/>
            </a:schemeClr>
          </a:solidFill>
          <a:ln>
            <a:solidFill>
              <a:schemeClr val="bg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1120897" y="4847167"/>
            <a:ext cx="6562603" cy="1477328"/>
          </a:xfrm>
          <a:prstGeom prst="rect">
            <a:avLst/>
          </a:prstGeom>
          <a:noFill/>
        </p:spPr>
        <p:txBody>
          <a:bodyPr wrap="square" rtlCol="0">
            <a:spAutoFit/>
          </a:bodyPr>
          <a:lstStyle/>
          <a:p>
            <a:r>
              <a:rPr lang="en-US" dirty="0" smtClean="0"/>
              <a:t>Diffusion – Because molecules bounce around randomly and off one another they also spread randomly (usually a slow process)</a:t>
            </a:r>
          </a:p>
          <a:p>
            <a:endParaRPr lang="en-US" dirty="0"/>
          </a:p>
          <a:p>
            <a:r>
              <a:rPr lang="en-US" dirty="0" smtClean="0"/>
              <a:t>Cause solute to dilute, because it spreads over a greater area/volume</a:t>
            </a:r>
            <a:endParaRPr lang="en-US" dirty="0"/>
          </a:p>
        </p:txBody>
      </p:sp>
    </p:spTree>
    <p:extLst>
      <p:ext uri="{BB962C8B-B14F-4D97-AF65-F5344CB8AC3E}">
        <p14:creationId xmlns:p14="http://schemas.microsoft.com/office/powerpoint/2010/main" val="30749315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19177</TotalTime>
  <Words>1079</Words>
  <Application>Microsoft Macintosh PowerPoint</Application>
  <PresentationFormat>On-screen Show (4:3)</PresentationFormat>
  <Paragraphs>128</Paragraphs>
  <Slides>30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Adjacency</vt:lpstr>
      <vt:lpstr>Equation</vt:lpstr>
      <vt:lpstr>Fate &amp; Transport of Contaminants in Environmental Flows</vt:lpstr>
      <vt:lpstr>Motivation</vt:lpstr>
      <vt:lpstr>Motivation</vt:lpstr>
      <vt:lpstr>Motivation</vt:lpstr>
      <vt:lpstr>Motivation</vt:lpstr>
      <vt:lpstr>Motivation</vt:lpstr>
      <vt:lpstr>Basics on Contaminant Transport</vt:lpstr>
      <vt:lpstr>Basics on Contaminant Transport</vt:lpstr>
      <vt:lpstr>Basics on Contaminant Transport</vt:lpstr>
      <vt:lpstr>Basics on Contaminant Transport</vt:lpstr>
      <vt:lpstr>Basics on Contaminant Transport</vt:lpstr>
      <vt:lpstr>How do we model these classically?</vt:lpstr>
      <vt:lpstr>Advection</vt:lpstr>
      <vt:lpstr>Diffusion</vt:lpstr>
      <vt:lpstr>Dispersion</vt:lpstr>
      <vt:lpstr>We can throw all these together </vt:lpstr>
      <vt:lpstr>Trapping</vt:lpstr>
      <vt:lpstr>In General</vt:lpstr>
      <vt:lpstr>PowerPoint Presentation</vt:lpstr>
      <vt:lpstr>Typical Homogeneous Observation for Transport of Solutes</vt:lpstr>
      <vt:lpstr>What does the real world look like?</vt:lpstr>
      <vt:lpstr>How do we measure solute transport?</vt:lpstr>
      <vt:lpstr>Homogenous Breakthrough</vt:lpstr>
      <vt:lpstr>What do real BTCs look like?</vt:lpstr>
      <vt:lpstr>The MADE Experiment</vt:lpstr>
      <vt:lpstr>The MADE Experiment</vt:lpstr>
      <vt:lpstr>Why is this a problem?</vt:lpstr>
      <vt:lpstr>Conclusion</vt:lpstr>
      <vt:lpstr>None The Less</vt:lpstr>
      <vt:lpstr>Goal of This Course</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Fate &amp; Transport of Contaminants in Environmental Flows</dc:title>
  <dc:creator>Diogo Bolster</dc:creator>
  <cp:lastModifiedBy>Diogo Bolster</cp:lastModifiedBy>
  <cp:revision>70</cp:revision>
  <dcterms:created xsi:type="dcterms:W3CDTF">2014-12-26T16:03:59Z</dcterms:created>
  <dcterms:modified xsi:type="dcterms:W3CDTF">2015-01-13T20:53:00Z</dcterms:modified>
</cp:coreProperties>
</file>