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 id="264" r:id="rId9"/>
    <p:sldId id="265" r:id="rId10"/>
    <p:sldId id="266" r:id="rId11"/>
    <p:sldId id="267"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3" r:id="rId36"/>
    <p:sldId id="292" r:id="rId37"/>
    <p:sldId id="294" r:id="rId38"/>
    <p:sldId id="295" r:id="rId39"/>
    <p:sldId id="296" r:id="rId40"/>
    <p:sldId id="297" r:id="rId41"/>
    <p:sldId id="299" r:id="rId42"/>
    <p:sldId id="300" r:id="rId43"/>
    <p:sldId id="298" r:id="rId44"/>
    <p:sldId id="301" r:id="rId45"/>
    <p:sldId id="302" r:id="rId46"/>
    <p:sldId id="303" r:id="rId47"/>
    <p:sldId id="304" r:id="rId48"/>
    <p:sldId id="305"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1" d="100"/>
          <a:sy n="111" d="100"/>
        </p:scale>
        <p:origin x="-528"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printerSettings" Target="printerSettings/printerSettings1.bin"/><Relationship Id="rId51" Type="http://schemas.openxmlformats.org/officeDocument/2006/relationships/presProps" Target="presProps.xml"/><Relationship Id="rId52" Type="http://schemas.openxmlformats.org/officeDocument/2006/relationships/viewProps" Target="viewProps.xml"/><Relationship Id="rId53" Type="http://schemas.openxmlformats.org/officeDocument/2006/relationships/theme" Target="theme/theme1.xml"/><Relationship Id="rId54"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4/21/15</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D728701E-CAF4-4159-9B3E-41C86DFFA30D}" type="datetimeFigureOut">
              <a:rPr lang="en-US" smtClean="0"/>
              <a:t>4/21/15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D728701E-CAF4-4159-9B3E-41C86DFFA30D}" type="datetimeFigureOut">
              <a:rPr lang="en-US" smtClean="0"/>
              <a:t>4/21/15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728701E-CAF4-4159-9B3E-41C86DFFA30D}" type="datetimeFigureOut">
              <a:rPr lang="en-US" smtClean="0"/>
              <a:t>4/21/15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n-US" smtClean="0"/>
              <a:t>Click to edit Master title style</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4/21/15</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4/21/15</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28701E-CAF4-4159-9B3E-41C86DFFA30D}" type="datetimeFigureOut">
              <a:rPr lang="en-US" smtClean="0"/>
              <a:t>4/21/15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D728701E-CAF4-4159-9B3E-41C86DFFA30D}" type="datetimeFigureOut">
              <a:rPr lang="en-US" smtClean="0"/>
              <a:t>4/21/15</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n-US" smtClean="0"/>
              <a:t>Drag picture to placeholder or click icon to add</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D728701E-CAF4-4159-9B3E-41C86DFFA30D}" type="datetimeFigureOut">
              <a:rPr lang="en-US" smtClean="0"/>
              <a:t>4/21/15</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n-US" smtClean="0"/>
              <a:t>Drag picture to placeholder or click icon to add</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n-US" smtClean="0"/>
              <a:t>Drag picture to placeholder or click icon to add</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Pictures with Caption, Alt.">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4/21/15</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n-US" smtClean="0"/>
              <a:t>Drag picture to placeholder or click icon to add</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4/21/15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4/21/15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4/21/15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Al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4/21/15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2 Pictur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4/21/15</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n-US" smtClean="0"/>
              <a:t>Drag picture to placeholder or click icon to add</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n-US" smtClean="0"/>
              <a:t>Drag picture to placeholder or click icon to add</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D728701E-CAF4-4159-9B3E-41C86DFFA30D}" type="datetimeFigureOut">
              <a:rPr lang="en-US" smtClean="0"/>
              <a:t>4/21/15</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162F1D00-BD13-4404-86B0-79703945A0A7}" type="slidenum">
              <a:rPr lang="en-US" smtClean="0"/>
              <a:t>‹#›</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4/21/15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D728701E-CAF4-4159-9B3E-41C86DFFA30D}" type="datetimeFigureOut">
              <a:rPr lang="en-US" smtClean="0"/>
              <a:t>4/21/15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4/21/15</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162F1D00-BD13-4404-86B0-79703945A0A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4/21/15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US" smtClean="0"/>
              <a:t>Click to edit Master title style</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728701E-CAF4-4159-9B3E-41C86DFFA30D}" type="datetimeFigureOut">
              <a:rPr lang="en-US" smtClean="0"/>
              <a:t>4/21/15</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emf"/><Relationship Id="rId3" Type="http://schemas.openxmlformats.org/officeDocument/2006/relationships/image" Target="../media/image7.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6.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7.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8.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9.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0.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0.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0.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emf"/><Relationship Id="rId3" Type="http://schemas.openxmlformats.org/officeDocument/2006/relationships/image" Target="../media/image2.emf"/></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0.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6.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1.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2.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3.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4.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7.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9.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6.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2.png"/><Relationship Id="rId3" Type="http://schemas.openxmlformats.org/officeDocument/2006/relationships/image" Target="../media/image26.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7.pn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8.pn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9.pn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emf"/><Relationship Id="rId3" Type="http://schemas.openxmlformats.org/officeDocument/2006/relationships/image" Target="../media/image30.emf"/></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emf"/><Relationship Id="rId3" Type="http://schemas.openxmlformats.org/officeDocument/2006/relationships/image" Target="../media/image2.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4" Type="http://schemas.openxmlformats.org/officeDocument/2006/relationships/image" Target="../media/image5.emf"/><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9.xml.rels><?xml version="1.0" encoding="UTF-8" standalone="yes"?>
<Relationships xmlns="http://schemas.openxmlformats.org/package/2006/relationships"><Relationship Id="rId3" Type="http://schemas.openxmlformats.org/officeDocument/2006/relationships/image" Target="../media/image4.emf"/><Relationship Id="rId4" Type="http://schemas.openxmlformats.org/officeDocument/2006/relationships/image" Target="../media/image5.emf"/><Relationship Id="rId1" Type="http://schemas.openxmlformats.org/officeDocument/2006/relationships/slideLayout" Target="../slideLayouts/slideLayout2.xml"/><Relationship Id="rId2"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Chapter 16 – Markov Chain Random Walks</a:t>
            </a:r>
            <a:endParaRPr lang="en-US" dirty="0"/>
          </a:p>
        </p:txBody>
      </p:sp>
      <p:sp>
        <p:nvSpPr>
          <p:cNvPr id="3" name="Subtitle 2"/>
          <p:cNvSpPr>
            <a:spLocks noGrp="1"/>
          </p:cNvSpPr>
          <p:nvPr>
            <p:ph type="subTitle" idx="1"/>
          </p:nvPr>
        </p:nvSpPr>
        <p:spPr/>
        <p:txBody>
          <a:bodyPr/>
          <a:lstStyle/>
          <a:p>
            <a:r>
              <a:rPr lang="en-US" dirty="0" err="1" smtClean="0"/>
              <a:t>McCTRWs</a:t>
            </a:r>
            <a:r>
              <a:rPr lang="en-US" dirty="0" smtClean="0"/>
              <a:t> – the fast food of random walks</a:t>
            </a:r>
            <a:endParaRPr lang="en-US" dirty="0"/>
          </a:p>
        </p:txBody>
      </p:sp>
    </p:spTree>
    <p:extLst>
      <p:ext uri="{BB962C8B-B14F-4D97-AF65-F5344CB8AC3E}">
        <p14:creationId xmlns:p14="http://schemas.microsoft.com/office/powerpoint/2010/main" val="9705631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3 -  Run our “</a:t>
            </a:r>
            <a:r>
              <a:rPr lang="en-US" dirty="0" err="1" smtClean="0"/>
              <a:t>Upscaled</a:t>
            </a:r>
            <a:r>
              <a:rPr lang="en-US" dirty="0" smtClean="0"/>
              <a:t>” Model</a:t>
            </a:r>
            <a:endParaRPr lang="en-US" dirty="0"/>
          </a:p>
        </p:txBody>
      </p:sp>
      <p:sp>
        <p:nvSpPr>
          <p:cNvPr id="3" name="Content Placeholder 2"/>
          <p:cNvSpPr>
            <a:spLocks noGrp="1"/>
          </p:cNvSpPr>
          <p:nvPr>
            <p:ph idx="1"/>
          </p:nvPr>
        </p:nvSpPr>
        <p:spPr/>
        <p:txBody>
          <a:bodyPr/>
          <a:lstStyle/>
          <a:p>
            <a:r>
              <a:rPr lang="en-US" dirty="0" smtClean="0"/>
              <a:t>We now run a code that implements a CTRW and no longer resolves the velocity field, but aims to capture the different speeds of each particle by saying it takes a random time to cross a distance </a:t>
            </a:r>
            <a:r>
              <a:rPr lang="en-US" dirty="0" err="1" smtClean="0">
                <a:latin typeface="Symbol" charset="2"/>
                <a:cs typeface="Symbol" charset="2"/>
              </a:rPr>
              <a:t>D</a:t>
            </a:r>
            <a:r>
              <a:rPr lang="en-US" dirty="0" err="1" smtClean="0"/>
              <a:t>x</a:t>
            </a:r>
            <a:r>
              <a:rPr lang="en-US" dirty="0" smtClean="0"/>
              <a:t>. That random time is chosen from the vector timer.</a:t>
            </a:r>
          </a:p>
          <a:p>
            <a:endParaRPr lang="en-US" dirty="0"/>
          </a:p>
          <a:p>
            <a:endParaRPr lang="en-US" dirty="0" smtClean="0"/>
          </a:p>
          <a:p>
            <a:r>
              <a:rPr lang="en-US" dirty="0" smtClean="0"/>
              <a:t>Run this code to generate arrival times/BTCs for x=20,40, 100</a:t>
            </a:r>
            <a:endParaRPr lang="en-US" dirty="0"/>
          </a:p>
        </p:txBody>
      </p:sp>
      <p:pic>
        <p:nvPicPr>
          <p:cNvPr id="4" name="Picture 3" descr="latex-image-1.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10998" y="3783104"/>
            <a:ext cx="1701800" cy="254000"/>
          </a:xfrm>
          <a:prstGeom prst="rect">
            <a:avLst/>
          </a:prstGeom>
        </p:spPr>
      </p:pic>
      <p:pic>
        <p:nvPicPr>
          <p:cNvPr id="5" name="Picture 4" descr="latex-image-1.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13887" y="3783104"/>
            <a:ext cx="1397000" cy="241300"/>
          </a:xfrm>
          <a:prstGeom prst="rect">
            <a:avLst/>
          </a:prstGeom>
        </p:spPr>
      </p:pic>
      <p:sp>
        <p:nvSpPr>
          <p:cNvPr id="6" name="Oval 5"/>
          <p:cNvSpPr/>
          <p:nvPr/>
        </p:nvSpPr>
        <p:spPr>
          <a:xfrm>
            <a:off x="5069168" y="3783104"/>
            <a:ext cx="401078" cy="254000"/>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 name="Straight Arrow Connector 7"/>
          <p:cNvCxnSpPr/>
          <p:nvPr/>
        </p:nvCxnSpPr>
        <p:spPr>
          <a:xfrm flipH="1">
            <a:off x="5570515" y="3783104"/>
            <a:ext cx="545910" cy="9358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6325924" y="3415020"/>
            <a:ext cx="1728863" cy="923330"/>
          </a:xfrm>
          <a:prstGeom prst="rect">
            <a:avLst/>
          </a:prstGeom>
          <a:noFill/>
        </p:spPr>
        <p:txBody>
          <a:bodyPr wrap="square" rtlCol="0">
            <a:spAutoFit/>
          </a:bodyPr>
          <a:lstStyle/>
          <a:p>
            <a:r>
              <a:rPr lang="en-US" dirty="0" smtClean="0"/>
              <a:t>Sampled randomly from timer</a:t>
            </a:r>
            <a:endParaRPr lang="en-US" dirty="0"/>
          </a:p>
        </p:txBody>
      </p:sp>
    </p:spTree>
    <p:extLst>
      <p:ext uri="{BB962C8B-B14F-4D97-AF65-F5344CB8AC3E}">
        <p14:creationId xmlns:p14="http://schemas.microsoft.com/office/powerpoint/2010/main" val="29571182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4 – Compare the model outputs</a:t>
            </a:r>
            <a:endParaRPr lang="en-US" dirty="0"/>
          </a:p>
        </p:txBody>
      </p:sp>
      <p:sp>
        <p:nvSpPr>
          <p:cNvPr id="3" name="Content Placeholder 2"/>
          <p:cNvSpPr>
            <a:spLocks noGrp="1"/>
          </p:cNvSpPr>
          <p:nvPr>
            <p:ph idx="1"/>
          </p:nvPr>
        </p:nvSpPr>
        <p:spPr/>
        <p:txBody>
          <a:bodyPr/>
          <a:lstStyle/>
          <a:p>
            <a:r>
              <a:rPr lang="en-US" dirty="0" smtClean="0"/>
              <a:t>Run the code </a:t>
            </a:r>
            <a:r>
              <a:rPr lang="en-US" dirty="0" err="1" smtClean="0"/>
              <a:t>compare.m</a:t>
            </a:r>
            <a:endParaRPr lang="en-US" dirty="0" smtClean="0"/>
          </a:p>
          <a:p>
            <a:r>
              <a:rPr lang="en-US" dirty="0" smtClean="0"/>
              <a:t>The code plot the BTCs at x=20,40 and 100 for both the fully resolved and </a:t>
            </a:r>
            <a:r>
              <a:rPr lang="en-US" dirty="0" err="1" smtClean="0"/>
              <a:t>upscaled</a:t>
            </a:r>
            <a:r>
              <a:rPr lang="en-US" dirty="0" smtClean="0"/>
              <a:t> CTRW model.</a:t>
            </a:r>
            <a:endParaRPr lang="en-US" dirty="0"/>
          </a:p>
        </p:txBody>
      </p:sp>
    </p:spTree>
    <p:extLst>
      <p:ext uri="{BB962C8B-B14F-4D97-AF65-F5344CB8AC3E}">
        <p14:creationId xmlns:p14="http://schemas.microsoft.com/office/powerpoint/2010/main" val="3326281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D=0.1 </a:t>
            </a:r>
            <a:br>
              <a:rPr lang="en-US" dirty="0" smtClean="0"/>
            </a:br>
            <a:r>
              <a:rPr lang="en-US" dirty="0" smtClean="0"/>
              <a:t>Step 1 – Generate Timer</a:t>
            </a:r>
            <a:endParaRPr lang="en-US" dirty="0"/>
          </a:p>
        </p:txBody>
      </p:sp>
      <p:pic>
        <p:nvPicPr>
          <p:cNvPr id="4" name="Picture 3" descr="timer.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07208" y="2188038"/>
            <a:ext cx="5210615" cy="3907961"/>
          </a:xfrm>
          <a:prstGeom prst="rect">
            <a:avLst/>
          </a:prstGeom>
        </p:spPr>
      </p:pic>
    </p:spTree>
    <p:extLst>
      <p:ext uri="{BB962C8B-B14F-4D97-AF65-F5344CB8AC3E}">
        <p14:creationId xmlns:p14="http://schemas.microsoft.com/office/powerpoint/2010/main" val="25791687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D=0.1 </a:t>
            </a:r>
            <a:br>
              <a:rPr lang="en-US" dirty="0" smtClean="0"/>
            </a:br>
            <a:r>
              <a:rPr lang="en-US" dirty="0" smtClean="0"/>
              <a:t>Step 2– Generate BTCs</a:t>
            </a:r>
            <a:endParaRPr lang="en-US" dirty="0"/>
          </a:p>
        </p:txBody>
      </p:sp>
      <p:pic>
        <p:nvPicPr>
          <p:cNvPr id="4" name="Picture 3" descr="BTC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24444" y="2059544"/>
            <a:ext cx="5381940" cy="4036455"/>
          </a:xfrm>
          <a:prstGeom prst="rect">
            <a:avLst/>
          </a:prstGeom>
        </p:spPr>
      </p:pic>
    </p:spTree>
    <p:extLst>
      <p:ext uri="{BB962C8B-B14F-4D97-AF65-F5344CB8AC3E}">
        <p14:creationId xmlns:p14="http://schemas.microsoft.com/office/powerpoint/2010/main" val="25791687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D=0.1 </a:t>
            </a:r>
            <a:br>
              <a:rPr lang="en-US" dirty="0" smtClean="0"/>
            </a:br>
            <a:r>
              <a:rPr lang="en-US" dirty="0" smtClean="0"/>
              <a:t>Step 3 – Run CTRW</a:t>
            </a:r>
            <a:endParaRPr lang="en-US" dirty="0"/>
          </a:p>
        </p:txBody>
      </p:sp>
      <p:pic>
        <p:nvPicPr>
          <p:cNvPr id="4" name="Picture 3" descr="CBTC.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9750" y="1890559"/>
            <a:ext cx="5347903" cy="4010927"/>
          </a:xfrm>
          <a:prstGeom prst="rect">
            <a:avLst/>
          </a:prstGeom>
        </p:spPr>
      </p:pic>
    </p:spTree>
    <p:extLst>
      <p:ext uri="{BB962C8B-B14F-4D97-AF65-F5344CB8AC3E}">
        <p14:creationId xmlns:p14="http://schemas.microsoft.com/office/powerpoint/2010/main" val="25791687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D=0.1 </a:t>
            </a:r>
            <a:br>
              <a:rPr lang="en-US" dirty="0" smtClean="0"/>
            </a:br>
            <a:r>
              <a:rPr lang="en-US" dirty="0" smtClean="0"/>
              <a:t>Step 4 – Compares</a:t>
            </a:r>
            <a:endParaRPr lang="en-US" dirty="0"/>
          </a:p>
        </p:txBody>
      </p:sp>
      <p:pic>
        <p:nvPicPr>
          <p:cNvPr id="4" name="Picture 3" descr="Comparison.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2795" y="1968009"/>
            <a:ext cx="5717569" cy="4288177"/>
          </a:xfrm>
          <a:prstGeom prst="rect">
            <a:avLst/>
          </a:prstGeom>
        </p:spPr>
      </p:pic>
      <p:sp>
        <p:nvSpPr>
          <p:cNvPr id="5" name="TextBox 4"/>
          <p:cNvSpPr txBox="1"/>
          <p:nvPr/>
        </p:nvSpPr>
        <p:spPr>
          <a:xfrm>
            <a:off x="6692824" y="4027555"/>
            <a:ext cx="2013567" cy="646331"/>
          </a:xfrm>
          <a:prstGeom prst="rect">
            <a:avLst/>
          </a:prstGeom>
          <a:noFill/>
        </p:spPr>
        <p:txBody>
          <a:bodyPr wrap="square" rtlCol="0">
            <a:spAutoFit/>
          </a:bodyPr>
          <a:lstStyle/>
          <a:p>
            <a:r>
              <a:rPr lang="en-US" dirty="0" smtClean="0"/>
              <a:t>Virtually Indistinguishable</a:t>
            </a:r>
            <a:endParaRPr lang="en-US" dirty="0"/>
          </a:p>
        </p:txBody>
      </p:sp>
    </p:spTree>
    <p:extLst>
      <p:ext uri="{BB962C8B-B14F-4D97-AF65-F5344CB8AC3E}">
        <p14:creationId xmlns:p14="http://schemas.microsoft.com/office/powerpoint/2010/main" val="33856192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D=0.01 </a:t>
            </a:r>
            <a:br>
              <a:rPr lang="en-US" dirty="0" smtClean="0"/>
            </a:br>
            <a:r>
              <a:rPr lang="en-US" dirty="0" smtClean="0"/>
              <a:t>Step 1 – Generate Timer</a:t>
            </a:r>
            <a:endParaRPr lang="en-US" dirty="0"/>
          </a:p>
        </p:txBody>
      </p:sp>
      <p:pic>
        <p:nvPicPr>
          <p:cNvPr id="3" name="Picture 2" descr="timer.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67805" y="2105083"/>
            <a:ext cx="5199174" cy="3899381"/>
          </a:xfrm>
          <a:prstGeom prst="rect">
            <a:avLst/>
          </a:prstGeom>
        </p:spPr>
      </p:pic>
    </p:spTree>
    <p:extLst>
      <p:ext uri="{BB962C8B-B14F-4D97-AF65-F5344CB8AC3E}">
        <p14:creationId xmlns:p14="http://schemas.microsoft.com/office/powerpoint/2010/main" val="8137556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D=0.01 </a:t>
            </a:r>
            <a:br>
              <a:rPr lang="en-US" dirty="0" smtClean="0"/>
            </a:br>
            <a:r>
              <a:rPr lang="en-US" dirty="0" smtClean="0"/>
              <a:t>Step 2– Generate BTCs</a:t>
            </a:r>
            <a:endParaRPr lang="en-US" dirty="0"/>
          </a:p>
        </p:txBody>
      </p:sp>
      <p:pic>
        <p:nvPicPr>
          <p:cNvPr id="3" name="Picture 2" descr="BTC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43066" y="1899358"/>
            <a:ext cx="5595523" cy="4196642"/>
          </a:xfrm>
          <a:prstGeom prst="rect">
            <a:avLst/>
          </a:prstGeom>
        </p:spPr>
      </p:pic>
    </p:spTree>
    <p:extLst>
      <p:ext uri="{BB962C8B-B14F-4D97-AF65-F5344CB8AC3E}">
        <p14:creationId xmlns:p14="http://schemas.microsoft.com/office/powerpoint/2010/main" val="32674347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D=0.01 </a:t>
            </a:r>
            <a:br>
              <a:rPr lang="en-US" dirty="0" smtClean="0"/>
            </a:br>
            <a:r>
              <a:rPr lang="en-US" dirty="0" smtClean="0"/>
              <a:t>Step 3 – Run CTRW</a:t>
            </a:r>
            <a:endParaRPr lang="en-US" dirty="0"/>
          </a:p>
        </p:txBody>
      </p:sp>
      <p:pic>
        <p:nvPicPr>
          <p:cNvPr id="8" name="Picture 7" descr="Comparison.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5513" y="2059330"/>
            <a:ext cx="5382226" cy="4036670"/>
          </a:xfrm>
          <a:prstGeom prst="rect">
            <a:avLst/>
          </a:prstGeom>
        </p:spPr>
      </p:pic>
    </p:spTree>
    <p:extLst>
      <p:ext uri="{BB962C8B-B14F-4D97-AF65-F5344CB8AC3E}">
        <p14:creationId xmlns:p14="http://schemas.microsoft.com/office/powerpoint/2010/main" val="8154370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D=0.01 </a:t>
            </a:r>
            <a:br>
              <a:rPr lang="en-US" dirty="0" smtClean="0"/>
            </a:br>
            <a:r>
              <a:rPr lang="en-US" dirty="0" smtClean="0"/>
              <a:t>Step 4 – Compares</a:t>
            </a:r>
            <a:endParaRPr lang="en-US" dirty="0"/>
          </a:p>
        </p:txBody>
      </p:sp>
      <p:pic>
        <p:nvPicPr>
          <p:cNvPr id="3" name="Picture 2" descr="Comparison.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0094" y="1956568"/>
            <a:ext cx="5626033" cy="4219525"/>
          </a:xfrm>
          <a:prstGeom prst="rect">
            <a:avLst/>
          </a:prstGeom>
        </p:spPr>
      </p:pic>
      <p:sp>
        <p:nvSpPr>
          <p:cNvPr id="6" name="TextBox 5"/>
          <p:cNvSpPr txBox="1"/>
          <p:nvPr/>
        </p:nvSpPr>
        <p:spPr>
          <a:xfrm>
            <a:off x="6509773" y="2631641"/>
            <a:ext cx="2448131" cy="1477328"/>
          </a:xfrm>
          <a:prstGeom prst="rect">
            <a:avLst/>
          </a:prstGeom>
          <a:noFill/>
        </p:spPr>
        <p:txBody>
          <a:bodyPr wrap="none" rtlCol="0">
            <a:spAutoFit/>
          </a:bodyPr>
          <a:lstStyle/>
          <a:p>
            <a:r>
              <a:rPr lang="en-US" dirty="0" smtClean="0"/>
              <a:t>Not terrible</a:t>
            </a:r>
          </a:p>
          <a:p>
            <a:endParaRPr lang="en-US" dirty="0"/>
          </a:p>
          <a:p>
            <a:r>
              <a:rPr lang="en-US" dirty="0" smtClean="0"/>
              <a:t>But certainly</a:t>
            </a:r>
          </a:p>
          <a:p>
            <a:endParaRPr lang="en-US" dirty="0" smtClean="0"/>
          </a:p>
          <a:p>
            <a:r>
              <a:rPr lang="en-US" dirty="0" smtClean="0"/>
              <a:t>Not Indistinguishable</a:t>
            </a:r>
            <a:endParaRPr lang="en-US" dirty="0"/>
          </a:p>
        </p:txBody>
      </p:sp>
    </p:spTree>
    <p:extLst>
      <p:ext uri="{BB962C8B-B14F-4D97-AF65-F5344CB8AC3E}">
        <p14:creationId xmlns:p14="http://schemas.microsoft.com/office/powerpoint/2010/main" val="3264599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a:t>
            </a:r>
            <a:endParaRPr lang="en-US" dirty="0"/>
          </a:p>
        </p:txBody>
      </p:sp>
      <p:sp>
        <p:nvSpPr>
          <p:cNvPr id="3" name="Content Placeholder 2"/>
          <p:cNvSpPr>
            <a:spLocks noGrp="1"/>
          </p:cNvSpPr>
          <p:nvPr>
            <p:ph idx="1"/>
          </p:nvPr>
        </p:nvSpPr>
        <p:spPr/>
        <p:txBody>
          <a:bodyPr>
            <a:normAutofit lnSpcReduction="10000"/>
          </a:bodyPr>
          <a:lstStyle/>
          <a:p>
            <a:r>
              <a:rPr lang="en-US" dirty="0" smtClean="0"/>
              <a:t>We are in the home stretch now and this last topic is one that is very dear to my heart as it is something that I worked very actively on myself.</a:t>
            </a:r>
          </a:p>
          <a:p>
            <a:r>
              <a:rPr lang="en-US" dirty="0" smtClean="0"/>
              <a:t>One of my close friends who was a postdoc in Spain at the same time as me actually ‘invented’ this method and he and I have continued to work on it a lot (including that this is a core part of Nikki’s PhD thesis).</a:t>
            </a:r>
          </a:p>
          <a:p>
            <a:r>
              <a:rPr lang="en-US" dirty="0" smtClean="0"/>
              <a:t>We have run this model in many many different problems and so far it has proven itself robust to almost any challenge we have thrown its way…. What we still do not know how to do is how to parameterize it for real data from real systems.. But we’re getting there.</a:t>
            </a:r>
          </a:p>
        </p:txBody>
      </p:sp>
    </p:spTree>
    <p:extLst>
      <p:ext uri="{BB962C8B-B14F-4D97-AF65-F5344CB8AC3E}">
        <p14:creationId xmlns:p14="http://schemas.microsoft.com/office/powerpoint/2010/main" val="6215429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D=0.001 </a:t>
            </a:r>
            <a:br>
              <a:rPr lang="en-US" dirty="0" smtClean="0"/>
            </a:br>
            <a:r>
              <a:rPr lang="en-US" dirty="0" smtClean="0"/>
              <a:t>Step 1 – Generate Timer</a:t>
            </a:r>
            <a:endParaRPr lang="en-US" dirty="0"/>
          </a:p>
        </p:txBody>
      </p:sp>
      <p:pic>
        <p:nvPicPr>
          <p:cNvPr id="4" name="Picture 3" descr="timer.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7846" y="2128196"/>
            <a:ext cx="5290404" cy="3967803"/>
          </a:xfrm>
          <a:prstGeom prst="rect">
            <a:avLst/>
          </a:prstGeom>
        </p:spPr>
      </p:pic>
    </p:spTree>
    <p:extLst>
      <p:ext uri="{BB962C8B-B14F-4D97-AF65-F5344CB8AC3E}">
        <p14:creationId xmlns:p14="http://schemas.microsoft.com/office/powerpoint/2010/main" val="18052704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D=0.001 </a:t>
            </a:r>
            <a:br>
              <a:rPr lang="en-US" dirty="0" smtClean="0"/>
            </a:br>
            <a:r>
              <a:rPr lang="en-US" dirty="0" smtClean="0"/>
              <a:t>Step 2– Generate BTCs</a:t>
            </a:r>
            <a:endParaRPr lang="en-US" dirty="0"/>
          </a:p>
        </p:txBody>
      </p:sp>
      <p:pic>
        <p:nvPicPr>
          <p:cNvPr id="4" name="Picture 3" descr="BTC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09628" y="2151080"/>
            <a:ext cx="5259892" cy="3944919"/>
          </a:xfrm>
          <a:prstGeom prst="rect">
            <a:avLst/>
          </a:prstGeom>
        </p:spPr>
      </p:pic>
    </p:spTree>
    <p:extLst>
      <p:ext uri="{BB962C8B-B14F-4D97-AF65-F5344CB8AC3E}">
        <p14:creationId xmlns:p14="http://schemas.microsoft.com/office/powerpoint/2010/main" val="30901205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D=</a:t>
            </a:r>
            <a:r>
              <a:rPr lang="en-US" dirty="0" smtClean="0"/>
              <a:t>0.001 </a:t>
            </a:r>
            <a:r>
              <a:rPr lang="en-US" dirty="0" smtClean="0"/>
              <a:t/>
            </a:r>
            <a:br>
              <a:rPr lang="en-US" dirty="0" smtClean="0"/>
            </a:br>
            <a:r>
              <a:rPr lang="en-US" dirty="0" smtClean="0"/>
              <a:t>Step 3 – Run CTRW</a:t>
            </a:r>
            <a:endParaRPr lang="en-US" dirty="0"/>
          </a:p>
        </p:txBody>
      </p:sp>
      <p:pic>
        <p:nvPicPr>
          <p:cNvPr id="3" name="Picture 2" descr="CBTC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04072" y="1807822"/>
            <a:ext cx="5717569" cy="4288177"/>
          </a:xfrm>
          <a:prstGeom prst="rect">
            <a:avLst/>
          </a:prstGeom>
        </p:spPr>
      </p:pic>
    </p:spTree>
    <p:extLst>
      <p:ext uri="{BB962C8B-B14F-4D97-AF65-F5344CB8AC3E}">
        <p14:creationId xmlns:p14="http://schemas.microsoft.com/office/powerpoint/2010/main" val="13145371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D=</a:t>
            </a:r>
            <a:r>
              <a:rPr lang="en-US" dirty="0" smtClean="0"/>
              <a:t>0.001 </a:t>
            </a:r>
            <a:r>
              <a:rPr lang="en-US" dirty="0" smtClean="0"/>
              <a:t/>
            </a:r>
            <a:br>
              <a:rPr lang="en-US" dirty="0" smtClean="0"/>
            </a:br>
            <a:r>
              <a:rPr lang="en-US" dirty="0" smtClean="0"/>
              <a:t>Step 4 – Compares</a:t>
            </a:r>
            <a:endParaRPr lang="en-US" dirty="0"/>
          </a:p>
        </p:txBody>
      </p:sp>
      <p:sp>
        <p:nvSpPr>
          <p:cNvPr id="6" name="TextBox 5"/>
          <p:cNvSpPr txBox="1"/>
          <p:nvPr/>
        </p:nvSpPr>
        <p:spPr>
          <a:xfrm>
            <a:off x="6349603" y="3093306"/>
            <a:ext cx="1418650" cy="923330"/>
          </a:xfrm>
          <a:prstGeom prst="rect">
            <a:avLst/>
          </a:prstGeom>
          <a:noFill/>
        </p:spPr>
        <p:txBody>
          <a:bodyPr wrap="square" rtlCol="0">
            <a:spAutoFit/>
          </a:bodyPr>
          <a:lstStyle/>
          <a:p>
            <a:r>
              <a:rPr lang="en-US" dirty="0" smtClean="0"/>
              <a:t>Seems to be getting even worse</a:t>
            </a:r>
            <a:endParaRPr lang="en-US" dirty="0"/>
          </a:p>
        </p:txBody>
      </p:sp>
      <p:pic>
        <p:nvPicPr>
          <p:cNvPr id="4" name="Picture 3" descr="Comparison.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2207" y="1873401"/>
            <a:ext cx="5416548" cy="4062411"/>
          </a:xfrm>
          <a:prstGeom prst="rect">
            <a:avLst/>
          </a:prstGeom>
        </p:spPr>
      </p:pic>
    </p:spTree>
    <p:extLst>
      <p:ext uri="{BB962C8B-B14F-4D97-AF65-F5344CB8AC3E}">
        <p14:creationId xmlns:p14="http://schemas.microsoft.com/office/powerpoint/2010/main" val="41910496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what is going on?</a:t>
            </a:r>
            <a:endParaRPr lang="en-US" dirty="0"/>
          </a:p>
        </p:txBody>
      </p:sp>
      <p:sp>
        <p:nvSpPr>
          <p:cNvPr id="3" name="Content Placeholder 2"/>
          <p:cNvSpPr>
            <a:spLocks noGrp="1"/>
          </p:cNvSpPr>
          <p:nvPr>
            <p:ph idx="1"/>
          </p:nvPr>
        </p:nvSpPr>
        <p:spPr/>
        <p:txBody>
          <a:bodyPr/>
          <a:lstStyle/>
          <a:p>
            <a:r>
              <a:rPr lang="en-US" dirty="0" smtClean="0"/>
              <a:t>For large D the proposed CTRW model looks </a:t>
            </a:r>
            <a:r>
              <a:rPr lang="en-US" smtClean="0"/>
              <a:t>pretty good…</a:t>
            </a:r>
            <a:endParaRPr lang="en-US" dirty="0" smtClean="0"/>
          </a:p>
          <a:p>
            <a:r>
              <a:rPr lang="en-US" dirty="0" smtClean="0"/>
              <a:t>As D gets smaller the match between model and measured gets worse and worse – WHY?</a:t>
            </a:r>
          </a:p>
          <a:p>
            <a:r>
              <a:rPr lang="en-US" dirty="0" smtClean="0"/>
              <a:t>What is different from the perspective of the CTRW model as D get smaller and smaller?</a:t>
            </a:r>
          </a:p>
          <a:p>
            <a:r>
              <a:rPr lang="en-US" dirty="0" smtClean="0"/>
              <a:t>How might you address this? And thereby improve our model so that we can match predicted and observed consistently across a range of values of D?</a:t>
            </a:r>
            <a:endParaRPr lang="en-US" dirty="0"/>
          </a:p>
        </p:txBody>
      </p:sp>
    </p:spTree>
    <p:extLst>
      <p:ext uri="{BB962C8B-B14F-4D97-AF65-F5344CB8AC3E}">
        <p14:creationId xmlns:p14="http://schemas.microsoft.com/office/powerpoint/2010/main" val="42288878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missing?</a:t>
            </a:r>
            <a:endParaRPr lang="en-US" dirty="0"/>
          </a:p>
        </p:txBody>
      </p:sp>
      <p:sp>
        <p:nvSpPr>
          <p:cNvPr id="3" name="Content Placeholder 2"/>
          <p:cNvSpPr>
            <a:spLocks noGrp="1"/>
          </p:cNvSpPr>
          <p:nvPr>
            <p:ph idx="1"/>
          </p:nvPr>
        </p:nvSpPr>
        <p:spPr/>
        <p:txBody>
          <a:bodyPr/>
          <a:lstStyle/>
          <a:p>
            <a:r>
              <a:rPr lang="en-US" dirty="0" smtClean="0"/>
              <a:t>The CTRW as we have defined it assumes that successive jumps in time are completely uncorrelated and independent of one another.</a:t>
            </a:r>
          </a:p>
          <a:p>
            <a:r>
              <a:rPr lang="en-US" dirty="0" smtClean="0"/>
              <a:t>Our simulations suggest that this may only be true for large diffusion coefficients – does this align with your intuition?</a:t>
            </a:r>
          </a:p>
          <a:p>
            <a:r>
              <a:rPr lang="en-US" dirty="0" smtClean="0"/>
              <a:t>As D gets smaller particles are likely to stay on similar streamlines and so it is likely that successive </a:t>
            </a:r>
            <a:r>
              <a:rPr lang="en-US" dirty="0" err="1" smtClean="0">
                <a:latin typeface="Symbol" charset="2"/>
                <a:cs typeface="Symbol" charset="2"/>
              </a:rPr>
              <a:t>t</a:t>
            </a:r>
            <a:r>
              <a:rPr lang="en-US" dirty="0" err="1" smtClean="0"/>
              <a:t>s</a:t>
            </a:r>
            <a:r>
              <a:rPr lang="en-US" dirty="0" smtClean="0"/>
              <a:t> will not be independent.</a:t>
            </a:r>
          </a:p>
          <a:p>
            <a:r>
              <a:rPr lang="en-US" dirty="0" smtClean="0"/>
              <a:t>How can mea measure and thus impose such correlation</a:t>
            </a:r>
            <a:endParaRPr lang="en-US" dirty="0"/>
          </a:p>
        </p:txBody>
      </p:sp>
    </p:spTree>
    <p:extLst>
      <p:ext uri="{BB962C8B-B14F-4D97-AF65-F5344CB8AC3E}">
        <p14:creationId xmlns:p14="http://schemas.microsoft.com/office/powerpoint/2010/main" val="4220494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Travel Time Distribution</a:t>
            </a:r>
            <a:endParaRPr lang="en-US" dirty="0"/>
          </a:p>
        </p:txBody>
      </p:sp>
      <p:cxnSp>
        <p:nvCxnSpPr>
          <p:cNvPr id="5" name="Straight Connector 4"/>
          <p:cNvCxnSpPr/>
          <p:nvPr/>
        </p:nvCxnSpPr>
        <p:spPr>
          <a:xfrm>
            <a:off x="759389" y="1952385"/>
            <a:ext cx="5817903"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 name="Straight Arrow Connector 5"/>
          <p:cNvCxnSpPr/>
          <p:nvPr/>
        </p:nvCxnSpPr>
        <p:spPr>
          <a:xfrm>
            <a:off x="1994244" y="2227917"/>
            <a:ext cx="869000"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7" name="Straight Arrow Connector 6"/>
          <p:cNvCxnSpPr/>
          <p:nvPr/>
        </p:nvCxnSpPr>
        <p:spPr>
          <a:xfrm>
            <a:off x="2863244" y="2227917"/>
            <a:ext cx="869000"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2239347" y="2266112"/>
            <a:ext cx="536663" cy="646331"/>
          </a:xfrm>
          <a:prstGeom prst="rect">
            <a:avLst/>
          </a:prstGeom>
          <a:noFill/>
        </p:spPr>
        <p:txBody>
          <a:bodyPr wrap="none" rtlCol="0">
            <a:spAutoFit/>
          </a:bodyPr>
          <a:lstStyle/>
          <a:p>
            <a:pPr algn="ctr"/>
            <a:r>
              <a:rPr lang="en-US" dirty="0" smtClean="0">
                <a:latin typeface="Symbol" charset="2"/>
                <a:cs typeface="Symbol" charset="2"/>
              </a:rPr>
              <a:t>D</a:t>
            </a:r>
            <a:r>
              <a:rPr lang="en-US" dirty="0" smtClean="0"/>
              <a:t>x</a:t>
            </a:r>
            <a:r>
              <a:rPr lang="en-US" baseline="-25000" dirty="0" smtClean="0"/>
              <a:t>1</a:t>
            </a:r>
          </a:p>
          <a:p>
            <a:pPr algn="ctr"/>
            <a:r>
              <a:rPr lang="en-US" dirty="0" smtClean="0">
                <a:latin typeface="Symbol" charset="2"/>
                <a:cs typeface="Symbol" charset="2"/>
              </a:rPr>
              <a:t>t</a:t>
            </a:r>
            <a:r>
              <a:rPr lang="en-US" baseline="-25000" dirty="0" smtClean="0"/>
              <a:t>1</a:t>
            </a:r>
            <a:endParaRPr lang="en-US" baseline="-25000" dirty="0"/>
          </a:p>
        </p:txBody>
      </p:sp>
      <p:sp>
        <p:nvSpPr>
          <p:cNvPr id="9" name="TextBox 8"/>
          <p:cNvSpPr txBox="1"/>
          <p:nvPr/>
        </p:nvSpPr>
        <p:spPr>
          <a:xfrm>
            <a:off x="3060208" y="2280121"/>
            <a:ext cx="536663" cy="646331"/>
          </a:xfrm>
          <a:prstGeom prst="rect">
            <a:avLst/>
          </a:prstGeom>
          <a:noFill/>
        </p:spPr>
        <p:txBody>
          <a:bodyPr wrap="none" rtlCol="0">
            <a:spAutoFit/>
          </a:bodyPr>
          <a:lstStyle/>
          <a:p>
            <a:pPr algn="ctr"/>
            <a:r>
              <a:rPr lang="en-US" dirty="0" smtClean="0">
                <a:latin typeface="Symbol" charset="2"/>
                <a:cs typeface="Symbol" charset="2"/>
              </a:rPr>
              <a:t>D</a:t>
            </a:r>
            <a:r>
              <a:rPr lang="en-US" dirty="0" smtClean="0"/>
              <a:t>x</a:t>
            </a:r>
            <a:r>
              <a:rPr lang="en-US" baseline="-25000" dirty="0" smtClean="0"/>
              <a:t>2</a:t>
            </a:r>
          </a:p>
          <a:p>
            <a:pPr algn="ctr"/>
            <a:r>
              <a:rPr lang="en-US" dirty="0" smtClean="0">
                <a:latin typeface="Symbol" charset="2"/>
                <a:cs typeface="Symbol" charset="2"/>
              </a:rPr>
              <a:t>t</a:t>
            </a:r>
            <a:r>
              <a:rPr lang="en-US" baseline="-25000" dirty="0" smtClean="0"/>
              <a:t>2</a:t>
            </a:r>
            <a:endParaRPr lang="en-US" baseline="-25000" dirty="0"/>
          </a:p>
        </p:txBody>
      </p:sp>
      <p:pic>
        <p:nvPicPr>
          <p:cNvPr id="10" name="Picture 9" descr="Screen Shot 2015-04-21 at 9.30.36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8474" y="3308549"/>
            <a:ext cx="3701412" cy="2868769"/>
          </a:xfrm>
          <a:prstGeom prst="rect">
            <a:avLst/>
          </a:prstGeom>
        </p:spPr>
      </p:pic>
      <p:pic>
        <p:nvPicPr>
          <p:cNvPr id="11" name="Picture 10" descr="Screen Shot 2015-04-21 at 9.30.36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99886" y="3308549"/>
            <a:ext cx="3701412" cy="2868769"/>
          </a:xfrm>
          <a:prstGeom prst="rect">
            <a:avLst/>
          </a:prstGeom>
        </p:spPr>
      </p:pic>
      <p:cxnSp>
        <p:nvCxnSpPr>
          <p:cNvPr id="13" name="Straight Arrow Connector 12"/>
          <p:cNvCxnSpPr>
            <a:stCxn id="8" idx="2"/>
          </p:cNvCxnSpPr>
          <p:nvPr/>
        </p:nvCxnSpPr>
        <p:spPr>
          <a:xfrm flipH="1">
            <a:off x="2239347" y="2912443"/>
            <a:ext cx="268332" cy="49636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a:off x="3498283" y="2912443"/>
            <a:ext cx="1504039" cy="39610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6" name="Oval 15"/>
          <p:cNvSpPr/>
          <p:nvPr/>
        </p:nvSpPr>
        <p:spPr>
          <a:xfrm>
            <a:off x="2317334" y="2595596"/>
            <a:ext cx="367654" cy="316847"/>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Oval 17"/>
          <p:cNvSpPr/>
          <p:nvPr/>
        </p:nvSpPr>
        <p:spPr>
          <a:xfrm>
            <a:off x="3128948" y="2622116"/>
            <a:ext cx="367654" cy="316847"/>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TextBox 18"/>
          <p:cNvSpPr txBox="1"/>
          <p:nvPr/>
        </p:nvSpPr>
        <p:spPr>
          <a:xfrm>
            <a:off x="1704578" y="6282902"/>
            <a:ext cx="5265572" cy="369332"/>
          </a:xfrm>
          <a:prstGeom prst="rect">
            <a:avLst/>
          </a:prstGeom>
          <a:noFill/>
        </p:spPr>
        <p:txBody>
          <a:bodyPr wrap="none" rtlCol="0">
            <a:spAutoFit/>
          </a:bodyPr>
          <a:lstStyle/>
          <a:p>
            <a:r>
              <a:rPr lang="en-US" dirty="0" smtClean="0"/>
              <a:t>If uncorrelated I just sample arbitrarily from p(</a:t>
            </a:r>
            <a:r>
              <a:rPr lang="en-US" dirty="0" smtClean="0">
                <a:latin typeface="Symbol" charset="2"/>
                <a:cs typeface="Symbol" charset="2"/>
              </a:rPr>
              <a:t>t</a:t>
            </a:r>
            <a:r>
              <a:rPr lang="en-US" dirty="0" smtClean="0"/>
              <a:t>)</a:t>
            </a:r>
            <a:endParaRPr lang="en-US" dirty="0"/>
          </a:p>
        </p:txBody>
      </p:sp>
    </p:spTree>
    <p:extLst>
      <p:ext uri="{BB962C8B-B14F-4D97-AF65-F5344CB8AC3E}">
        <p14:creationId xmlns:p14="http://schemas.microsoft.com/office/powerpoint/2010/main" val="22561147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Travel Time Distribution</a:t>
            </a:r>
            <a:endParaRPr lang="en-US" dirty="0"/>
          </a:p>
        </p:txBody>
      </p:sp>
      <p:cxnSp>
        <p:nvCxnSpPr>
          <p:cNvPr id="5" name="Straight Connector 4"/>
          <p:cNvCxnSpPr/>
          <p:nvPr/>
        </p:nvCxnSpPr>
        <p:spPr>
          <a:xfrm>
            <a:off x="759389" y="1952385"/>
            <a:ext cx="5817903"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 name="Straight Arrow Connector 5"/>
          <p:cNvCxnSpPr/>
          <p:nvPr/>
        </p:nvCxnSpPr>
        <p:spPr>
          <a:xfrm>
            <a:off x="1994244" y="2227917"/>
            <a:ext cx="869000"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7" name="Straight Arrow Connector 6"/>
          <p:cNvCxnSpPr/>
          <p:nvPr/>
        </p:nvCxnSpPr>
        <p:spPr>
          <a:xfrm>
            <a:off x="2863244" y="2227917"/>
            <a:ext cx="869000"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2239347" y="2266112"/>
            <a:ext cx="536663" cy="646331"/>
          </a:xfrm>
          <a:prstGeom prst="rect">
            <a:avLst/>
          </a:prstGeom>
          <a:noFill/>
        </p:spPr>
        <p:txBody>
          <a:bodyPr wrap="none" rtlCol="0">
            <a:spAutoFit/>
          </a:bodyPr>
          <a:lstStyle/>
          <a:p>
            <a:pPr algn="ctr"/>
            <a:r>
              <a:rPr lang="en-US" dirty="0" smtClean="0">
                <a:latin typeface="Symbol" charset="2"/>
                <a:cs typeface="Symbol" charset="2"/>
              </a:rPr>
              <a:t>D</a:t>
            </a:r>
            <a:r>
              <a:rPr lang="en-US" dirty="0" smtClean="0"/>
              <a:t>x</a:t>
            </a:r>
            <a:r>
              <a:rPr lang="en-US" baseline="-25000" dirty="0" smtClean="0"/>
              <a:t>1</a:t>
            </a:r>
          </a:p>
          <a:p>
            <a:pPr algn="ctr"/>
            <a:r>
              <a:rPr lang="en-US" dirty="0" smtClean="0">
                <a:latin typeface="Symbol" charset="2"/>
                <a:cs typeface="Symbol" charset="2"/>
              </a:rPr>
              <a:t>t</a:t>
            </a:r>
            <a:r>
              <a:rPr lang="en-US" baseline="-25000" dirty="0" smtClean="0"/>
              <a:t>1</a:t>
            </a:r>
            <a:endParaRPr lang="en-US" baseline="-25000" dirty="0"/>
          </a:p>
        </p:txBody>
      </p:sp>
      <p:sp>
        <p:nvSpPr>
          <p:cNvPr id="9" name="TextBox 8"/>
          <p:cNvSpPr txBox="1"/>
          <p:nvPr/>
        </p:nvSpPr>
        <p:spPr>
          <a:xfrm>
            <a:off x="3060208" y="2280121"/>
            <a:ext cx="536663" cy="646331"/>
          </a:xfrm>
          <a:prstGeom prst="rect">
            <a:avLst/>
          </a:prstGeom>
          <a:noFill/>
        </p:spPr>
        <p:txBody>
          <a:bodyPr wrap="none" rtlCol="0">
            <a:spAutoFit/>
          </a:bodyPr>
          <a:lstStyle/>
          <a:p>
            <a:pPr algn="ctr"/>
            <a:r>
              <a:rPr lang="en-US" dirty="0" smtClean="0">
                <a:latin typeface="Symbol" charset="2"/>
                <a:cs typeface="Symbol" charset="2"/>
              </a:rPr>
              <a:t>D</a:t>
            </a:r>
            <a:r>
              <a:rPr lang="en-US" dirty="0" smtClean="0"/>
              <a:t>x</a:t>
            </a:r>
            <a:r>
              <a:rPr lang="en-US" baseline="-25000" dirty="0" smtClean="0"/>
              <a:t>2</a:t>
            </a:r>
          </a:p>
          <a:p>
            <a:pPr algn="ctr"/>
            <a:r>
              <a:rPr lang="en-US" dirty="0" smtClean="0">
                <a:latin typeface="Symbol" charset="2"/>
                <a:cs typeface="Symbol" charset="2"/>
              </a:rPr>
              <a:t>t</a:t>
            </a:r>
            <a:r>
              <a:rPr lang="en-US" baseline="-25000" dirty="0" smtClean="0"/>
              <a:t>2</a:t>
            </a:r>
            <a:endParaRPr lang="en-US" baseline="-25000" dirty="0"/>
          </a:p>
        </p:txBody>
      </p:sp>
      <p:pic>
        <p:nvPicPr>
          <p:cNvPr id="10" name="Picture 9" descr="Screen Shot 2015-04-21 at 9.30.36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8474" y="3308549"/>
            <a:ext cx="3701412" cy="2868769"/>
          </a:xfrm>
          <a:prstGeom prst="rect">
            <a:avLst/>
          </a:prstGeom>
        </p:spPr>
      </p:pic>
      <p:pic>
        <p:nvPicPr>
          <p:cNvPr id="11" name="Picture 10" descr="Screen Shot 2015-04-21 at 9.30.36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99886" y="3308549"/>
            <a:ext cx="3701412" cy="2868769"/>
          </a:xfrm>
          <a:prstGeom prst="rect">
            <a:avLst/>
          </a:prstGeom>
        </p:spPr>
      </p:pic>
      <p:cxnSp>
        <p:nvCxnSpPr>
          <p:cNvPr id="13" name="Straight Arrow Connector 12"/>
          <p:cNvCxnSpPr>
            <a:stCxn id="8" idx="2"/>
          </p:cNvCxnSpPr>
          <p:nvPr/>
        </p:nvCxnSpPr>
        <p:spPr>
          <a:xfrm flipH="1">
            <a:off x="2127937" y="2912443"/>
            <a:ext cx="379742" cy="292486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a:off x="3498283" y="2912443"/>
            <a:ext cx="2197091" cy="250154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6" name="Oval 15"/>
          <p:cNvSpPr/>
          <p:nvPr/>
        </p:nvSpPr>
        <p:spPr>
          <a:xfrm>
            <a:off x="2317334" y="2595596"/>
            <a:ext cx="367654" cy="316847"/>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Oval 17"/>
          <p:cNvSpPr/>
          <p:nvPr/>
        </p:nvSpPr>
        <p:spPr>
          <a:xfrm>
            <a:off x="3128948" y="2622116"/>
            <a:ext cx="367654" cy="316847"/>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TextBox 18"/>
          <p:cNvSpPr txBox="1"/>
          <p:nvPr/>
        </p:nvSpPr>
        <p:spPr>
          <a:xfrm>
            <a:off x="312010" y="6212958"/>
            <a:ext cx="8588876" cy="646331"/>
          </a:xfrm>
          <a:prstGeom prst="rect">
            <a:avLst/>
          </a:prstGeom>
          <a:noFill/>
        </p:spPr>
        <p:txBody>
          <a:bodyPr wrap="square" rtlCol="0">
            <a:spAutoFit/>
          </a:bodyPr>
          <a:lstStyle/>
          <a:p>
            <a:pPr algn="ctr"/>
            <a:r>
              <a:rPr lang="en-US" dirty="0" smtClean="0"/>
              <a:t>Imagine I pick a specific value of </a:t>
            </a:r>
            <a:r>
              <a:rPr lang="en-US" dirty="0" smtClean="0">
                <a:latin typeface="Symbol" charset="2"/>
                <a:cs typeface="Symbol" charset="2"/>
              </a:rPr>
              <a:t>t</a:t>
            </a:r>
            <a:r>
              <a:rPr lang="en-US" baseline="-25000" dirty="0" smtClean="0"/>
              <a:t>1</a:t>
            </a:r>
            <a:r>
              <a:rPr lang="en-US" dirty="0" smtClean="0"/>
              <a:t> as shown. Now because of correlation </a:t>
            </a:r>
            <a:r>
              <a:rPr lang="en-US" dirty="0" smtClean="0">
                <a:latin typeface="Symbol" charset="2"/>
                <a:cs typeface="Symbol" charset="2"/>
              </a:rPr>
              <a:t>t</a:t>
            </a:r>
            <a:r>
              <a:rPr lang="en-US" baseline="-25000" dirty="0" smtClean="0"/>
              <a:t>2 </a:t>
            </a:r>
            <a:r>
              <a:rPr lang="en-US" dirty="0" smtClean="0"/>
              <a:t>is restricted where it can come from</a:t>
            </a:r>
            <a:r>
              <a:rPr lang="en-US" baseline="-25000" dirty="0" smtClean="0"/>
              <a:t> </a:t>
            </a:r>
            <a:endParaRPr lang="en-US" baseline="-25000" dirty="0"/>
          </a:p>
        </p:txBody>
      </p:sp>
      <p:sp>
        <p:nvSpPr>
          <p:cNvPr id="12" name="Left Brace 11"/>
          <p:cNvSpPr/>
          <p:nvPr/>
        </p:nvSpPr>
        <p:spPr>
          <a:xfrm>
            <a:off x="5695374" y="5213472"/>
            <a:ext cx="153489" cy="830167"/>
          </a:xfrm>
          <a:prstGeom prst="leftBrace">
            <a:avLst/>
          </a:prstGeom>
          <a:scene3d>
            <a:camera prst="orthographicFront">
              <a:rot lat="0" lon="0" rev="16200000"/>
            </a:camera>
            <a:lightRig rig="threePt" dir="t"/>
          </a:scene3d>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4187958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break p(</a:t>
            </a:r>
            <a:r>
              <a:rPr lang="en-US" dirty="0" smtClean="0">
                <a:latin typeface="Symbol" charset="2"/>
                <a:cs typeface="Symbol" charset="2"/>
              </a:rPr>
              <a:t>t</a:t>
            </a:r>
            <a:r>
              <a:rPr lang="en-US" dirty="0" smtClean="0"/>
              <a:t>) into bins – for sake of depiction say 4</a:t>
            </a:r>
            <a:endParaRPr lang="en-US" dirty="0"/>
          </a:p>
        </p:txBody>
      </p:sp>
      <p:cxnSp>
        <p:nvCxnSpPr>
          <p:cNvPr id="5" name="Straight Connector 4"/>
          <p:cNvCxnSpPr/>
          <p:nvPr/>
        </p:nvCxnSpPr>
        <p:spPr>
          <a:xfrm>
            <a:off x="759389" y="1952385"/>
            <a:ext cx="5817903"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 name="Straight Arrow Connector 5"/>
          <p:cNvCxnSpPr/>
          <p:nvPr/>
        </p:nvCxnSpPr>
        <p:spPr>
          <a:xfrm>
            <a:off x="1994244" y="2227917"/>
            <a:ext cx="869000"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7" name="Straight Arrow Connector 6"/>
          <p:cNvCxnSpPr/>
          <p:nvPr/>
        </p:nvCxnSpPr>
        <p:spPr>
          <a:xfrm>
            <a:off x="2863244" y="2227917"/>
            <a:ext cx="869000"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2239347" y="2266112"/>
            <a:ext cx="536663" cy="646331"/>
          </a:xfrm>
          <a:prstGeom prst="rect">
            <a:avLst/>
          </a:prstGeom>
          <a:noFill/>
        </p:spPr>
        <p:txBody>
          <a:bodyPr wrap="none" rtlCol="0">
            <a:spAutoFit/>
          </a:bodyPr>
          <a:lstStyle/>
          <a:p>
            <a:pPr algn="ctr"/>
            <a:r>
              <a:rPr lang="en-US" dirty="0" smtClean="0">
                <a:latin typeface="Symbol" charset="2"/>
                <a:cs typeface="Symbol" charset="2"/>
              </a:rPr>
              <a:t>D</a:t>
            </a:r>
            <a:r>
              <a:rPr lang="en-US" dirty="0" smtClean="0"/>
              <a:t>x</a:t>
            </a:r>
            <a:r>
              <a:rPr lang="en-US" baseline="-25000" dirty="0" smtClean="0"/>
              <a:t>1</a:t>
            </a:r>
          </a:p>
          <a:p>
            <a:pPr algn="ctr"/>
            <a:r>
              <a:rPr lang="en-US" dirty="0" smtClean="0">
                <a:latin typeface="Symbol" charset="2"/>
                <a:cs typeface="Symbol" charset="2"/>
              </a:rPr>
              <a:t>t</a:t>
            </a:r>
            <a:r>
              <a:rPr lang="en-US" baseline="-25000" dirty="0" smtClean="0"/>
              <a:t>1</a:t>
            </a:r>
            <a:endParaRPr lang="en-US" baseline="-25000" dirty="0"/>
          </a:p>
        </p:txBody>
      </p:sp>
      <p:sp>
        <p:nvSpPr>
          <p:cNvPr id="9" name="TextBox 8"/>
          <p:cNvSpPr txBox="1"/>
          <p:nvPr/>
        </p:nvSpPr>
        <p:spPr>
          <a:xfrm>
            <a:off x="3060208" y="2280121"/>
            <a:ext cx="536663" cy="646331"/>
          </a:xfrm>
          <a:prstGeom prst="rect">
            <a:avLst/>
          </a:prstGeom>
          <a:noFill/>
        </p:spPr>
        <p:txBody>
          <a:bodyPr wrap="none" rtlCol="0">
            <a:spAutoFit/>
          </a:bodyPr>
          <a:lstStyle/>
          <a:p>
            <a:pPr algn="ctr"/>
            <a:r>
              <a:rPr lang="en-US" dirty="0" smtClean="0">
                <a:latin typeface="Symbol" charset="2"/>
                <a:cs typeface="Symbol" charset="2"/>
              </a:rPr>
              <a:t>D</a:t>
            </a:r>
            <a:r>
              <a:rPr lang="en-US" dirty="0" smtClean="0"/>
              <a:t>x</a:t>
            </a:r>
            <a:r>
              <a:rPr lang="en-US" baseline="-25000" dirty="0" smtClean="0"/>
              <a:t>2</a:t>
            </a:r>
          </a:p>
          <a:p>
            <a:pPr algn="ctr"/>
            <a:r>
              <a:rPr lang="en-US" dirty="0" smtClean="0">
                <a:latin typeface="Symbol" charset="2"/>
                <a:cs typeface="Symbol" charset="2"/>
              </a:rPr>
              <a:t>t</a:t>
            </a:r>
            <a:r>
              <a:rPr lang="en-US" baseline="-25000" dirty="0" smtClean="0"/>
              <a:t>2</a:t>
            </a:r>
            <a:endParaRPr lang="en-US" baseline="-25000" dirty="0"/>
          </a:p>
        </p:txBody>
      </p:sp>
      <p:pic>
        <p:nvPicPr>
          <p:cNvPr id="10" name="Picture 9" descr="Screen Shot 2015-04-21 at 9.30.36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8474" y="3308549"/>
            <a:ext cx="3701412" cy="2868769"/>
          </a:xfrm>
          <a:prstGeom prst="rect">
            <a:avLst/>
          </a:prstGeom>
        </p:spPr>
      </p:pic>
      <p:pic>
        <p:nvPicPr>
          <p:cNvPr id="11" name="Picture 10" descr="Screen Shot 2015-04-21 at 9.30.36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99886" y="3308549"/>
            <a:ext cx="3701412" cy="2868769"/>
          </a:xfrm>
          <a:prstGeom prst="rect">
            <a:avLst/>
          </a:prstGeom>
        </p:spPr>
      </p:pic>
      <p:cxnSp>
        <p:nvCxnSpPr>
          <p:cNvPr id="13" name="Straight Arrow Connector 12"/>
          <p:cNvCxnSpPr>
            <a:stCxn id="8" idx="2"/>
          </p:cNvCxnSpPr>
          <p:nvPr/>
        </p:nvCxnSpPr>
        <p:spPr>
          <a:xfrm flipH="1">
            <a:off x="2127937" y="2912443"/>
            <a:ext cx="379742" cy="292486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a:off x="3498283" y="2912443"/>
            <a:ext cx="2197091" cy="250154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6" name="Oval 15"/>
          <p:cNvSpPr/>
          <p:nvPr/>
        </p:nvSpPr>
        <p:spPr>
          <a:xfrm>
            <a:off x="2317334" y="2595596"/>
            <a:ext cx="367654" cy="316847"/>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Oval 17"/>
          <p:cNvSpPr/>
          <p:nvPr/>
        </p:nvSpPr>
        <p:spPr>
          <a:xfrm>
            <a:off x="3128948" y="2622116"/>
            <a:ext cx="367654" cy="316847"/>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Left Brace 11"/>
          <p:cNvSpPr/>
          <p:nvPr/>
        </p:nvSpPr>
        <p:spPr>
          <a:xfrm>
            <a:off x="5695374" y="5213472"/>
            <a:ext cx="153489" cy="830167"/>
          </a:xfrm>
          <a:prstGeom prst="leftBrace">
            <a:avLst/>
          </a:prstGeom>
          <a:scene3d>
            <a:camera prst="orthographicFront">
              <a:rot lat="0" lon="0" rev="16200000"/>
            </a:camera>
            <a:lightRig rig="threePt" dir="t"/>
          </a:scene3d>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 name="Straight Connector 3"/>
          <p:cNvCxnSpPr/>
          <p:nvPr/>
        </p:nvCxnSpPr>
        <p:spPr>
          <a:xfrm>
            <a:off x="1448334" y="3910104"/>
            <a:ext cx="55705" cy="1927203"/>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1994244" y="4277721"/>
            <a:ext cx="0" cy="1559586"/>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a:off x="2737016" y="4430121"/>
            <a:ext cx="38994" cy="1407186"/>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1203232" y="4934975"/>
            <a:ext cx="387762" cy="369332"/>
          </a:xfrm>
          <a:prstGeom prst="rect">
            <a:avLst/>
          </a:prstGeom>
          <a:noFill/>
        </p:spPr>
        <p:txBody>
          <a:bodyPr wrap="square" rtlCol="0">
            <a:spAutoFit/>
          </a:bodyPr>
          <a:lstStyle/>
          <a:p>
            <a:r>
              <a:rPr lang="en-US" dirty="0" smtClean="0"/>
              <a:t>1</a:t>
            </a:r>
            <a:endParaRPr lang="en-US" dirty="0"/>
          </a:p>
        </p:txBody>
      </p:sp>
      <p:sp>
        <p:nvSpPr>
          <p:cNvPr id="27" name="TextBox 26"/>
          <p:cNvSpPr txBox="1"/>
          <p:nvPr/>
        </p:nvSpPr>
        <p:spPr>
          <a:xfrm>
            <a:off x="1617622" y="4934975"/>
            <a:ext cx="309775" cy="369332"/>
          </a:xfrm>
          <a:prstGeom prst="rect">
            <a:avLst/>
          </a:prstGeom>
          <a:noFill/>
        </p:spPr>
        <p:txBody>
          <a:bodyPr wrap="none" rtlCol="0">
            <a:spAutoFit/>
          </a:bodyPr>
          <a:lstStyle/>
          <a:p>
            <a:r>
              <a:rPr lang="en-US" dirty="0" smtClean="0"/>
              <a:t>2</a:t>
            </a:r>
            <a:endParaRPr lang="en-US" dirty="0"/>
          </a:p>
        </p:txBody>
      </p:sp>
      <p:sp>
        <p:nvSpPr>
          <p:cNvPr id="28" name="TextBox 27"/>
          <p:cNvSpPr txBox="1"/>
          <p:nvPr/>
        </p:nvSpPr>
        <p:spPr>
          <a:xfrm>
            <a:off x="2417603" y="5102074"/>
            <a:ext cx="309775" cy="369332"/>
          </a:xfrm>
          <a:prstGeom prst="rect">
            <a:avLst/>
          </a:prstGeom>
          <a:noFill/>
        </p:spPr>
        <p:txBody>
          <a:bodyPr wrap="none" rtlCol="0">
            <a:spAutoFit/>
          </a:bodyPr>
          <a:lstStyle/>
          <a:p>
            <a:r>
              <a:rPr lang="en-US" dirty="0" smtClean="0"/>
              <a:t>3</a:t>
            </a:r>
            <a:endParaRPr lang="en-US" dirty="0"/>
          </a:p>
        </p:txBody>
      </p:sp>
      <p:sp>
        <p:nvSpPr>
          <p:cNvPr id="29" name="TextBox 28"/>
          <p:cNvSpPr txBox="1"/>
          <p:nvPr/>
        </p:nvSpPr>
        <p:spPr>
          <a:xfrm>
            <a:off x="2991681" y="5213472"/>
            <a:ext cx="309775" cy="369332"/>
          </a:xfrm>
          <a:prstGeom prst="rect">
            <a:avLst/>
          </a:prstGeom>
          <a:noFill/>
        </p:spPr>
        <p:txBody>
          <a:bodyPr wrap="none" rtlCol="0">
            <a:spAutoFit/>
          </a:bodyPr>
          <a:lstStyle/>
          <a:p>
            <a:r>
              <a:rPr lang="en-US" dirty="0" smtClean="0"/>
              <a:t>4</a:t>
            </a:r>
            <a:endParaRPr lang="en-US" dirty="0"/>
          </a:p>
        </p:txBody>
      </p:sp>
      <p:sp>
        <p:nvSpPr>
          <p:cNvPr id="30" name="TextBox 29"/>
          <p:cNvSpPr txBox="1"/>
          <p:nvPr/>
        </p:nvSpPr>
        <p:spPr>
          <a:xfrm>
            <a:off x="445077" y="6177318"/>
            <a:ext cx="7895212" cy="646331"/>
          </a:xfrm>
          <a:prstGeom prst="rect">
            <a:avLst/>
          </a:prstGeom>
          <a:noFill/>
        </p:spPr>
        <p:txBody>
          <a:bodyPr wrap="square" rtlCol="0">
            <a:spAutoFit/>
          </a:bodyPr>
          <a:lstStyle/>
          <a:p>
            <a:r>
              <a:rPr lang="en-US" dirty="0" smtClean="0"/>
              <a:t>What correlation is saying is that </a:t>
            </a:r>
            <a:r>
              <a:rPr lang="en-US" dirty="0" smtClean="0">
                <a:latin typeface="Symbol" charset="2"/>
                <a:cs typeface="Symbol" charset="2"/>
              </a:rPr>
              <a:t>t</a:t>
            </a:r>
            <a:r>
              <a:rPr lang="en-US" baseline="-25000" dirty="0" smtClean="0"/>
              <a:t>2</a:t>
            </a:r>
            <a:r>
              <a:rPr lang="en-US" dirty="0" smtClean="0"/>
              <a:t> can only come from bin 2 or 3 now and we can measure the probability that it comes from bin 2 or bin 3.</a:t>
            </a:r>
            <a:endParaRPr lang="en-US" dirty="0"/>
          </a:p>
        </p:txBody>
      </p:sp>
    </p:spTree>
    <p:extLst>
      <p:ext uri="{BB962C8B-B14F-4D97-AF65-F5344CB8AC3E}">
        <p14:creationId xmlns:p14="http://schemas.microsoft.com/office/powerpoint/2010/main" val="10101389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we have to measure</a:t>
            </a:r>
            <a:endParaRPr lang="en-US" dirty="0"/>
          </a:p>
        </p:txBody>
      </p:sp>
      <p:sp>
        <p:nvSpPr>
          <p:cNvPr id="3" name="Content Placeholder 2"/>
          <p:cNvSpPr>
            <a:spLocks noGrp="1"/>
          </p:cNvSpPr>
          <p:nvPr>
            <p:ph idx="1"/>
          </p:nvPr>
        </p:nvSpPr>
        <p:spPr>
          <a:xfrm>
            <a:off x="498474" y="3263990"/>
            <a:ext cx="7556313" cy="3286270"/>
          </a:xfrm>
        </p:spPr>
        <p:txBody>
          <a:bodyPr>
            <a:normAutofit lnSpcReduction="10000"/>
          </a:bodyPr>
          <a:lstStyle/>
          <a:p>
            <a:r>
              <a:rPr lang="en-US" dirty="0" smtClean="0"/>
              <a:t>Run a simulation with N particles (say N=one million) and for each particle measure how long it takes to cross </a:t>
            </a:r>
            <a:r>
              <a:rPr lang="en-US" dirty="0" smtClean="0">
                <a:latin typeface="Symbol" charset="2"/>
                <a:cs typeface="Symbol" charset="2"/>
              </a:rPr>
              <a:t>D</a:t>
            </a:r>
            <a:r>
              <a:rPr lang="en-US" dirty="0" smtClean="0"/>
              <a:t>x</a:t>
            </a:r>
            <a:r>
              <a:rPr lang="en-US" baseline="-25000" dirty="0" smtClean="0"/>
              <a:t>1</a:t>
            </a:r>
            <a:r>
              <a:rPr lang="en-US" dirty="0" smtClean="0"/>
              <a:t> and how long it takes to cross </a:t>
            </a:r>
            <a:r>
              <a:rPr lang="en-US" dirty="0" smtClean="0">
                <a:latin typeface="Symbol" charset="2"/>
                <a:cs typeface="Symbol" charset="2"/>
              </a:rPr>
              <a:t>D</a:t>
            </a:r>
            <a:r>
              <a:rPr lang="en-US" dirty="0" smtClean="0"/>
              <a:t>x</a:t>
            </a:r>
            <a:r>
              <a:rPr lang="en-US" baseline="-25000" dirty="0" smtClean="0"/>
              <a:t>2</a:t>
            </a:r>
          </a:p>
          <a:p>
            <a:r>
              <a:rPr lang="en-US" dirty="0" smtClean="0"/>
              <a:t>The distribution of the two should be the same</a:t>
            </a:r>
          </a:p>
          <a:p>
            <a:r>
              <a:rPr lang="en-US" dirty="0" smtClean="0"/>
              <a:t>Now break p(t) into M bins and attribute each particles </a:t>
            </a:r>
            <a:r>
              <a:rPr lang="en-US" dirty="0" smtClean="0">
                <a:latin typeface="Symbol" charset="2"/>
                <a:cs typeface="Symbol" charset="2"/>
              </a:rPr>
              <a:t>t</a:t>
            </a:r>
            <a:r>
              <a:rPr lang="en-US" baseline="-25000" dirty="0" smtClean="0"/>
              <a:t>1</a:t>
            </a:r>
            <a:r>
              <a:rPr lang="en-US" dirty="0" smtClean="0"/>
              <a:t> to one bin and each particles </a:t>
            </a:r>
            <a:r>
              <a:rPr lang="en-US" dirty="0" smtClean="0">
                <a:latin typeface="Symbol" charset="2"/>
                <a:cs typeface="Symbol" charset="2"/>
              </a:rPr>
              <a:t>t</a:t>
            </a:r>
            <a:r>
              <a:rPr lang="en-US" baseline="-25000" dirty="0" smtClean="0"/>
              <a:t>2</a:t>
            </a:r>
            <a:r>
              <a:rPr lang="en-US" dirty="0" smtClean="0"/>
              <a:t> to a bin.</a:t>
            </a:r>
          </a:p>
          <a:p>
            <a:r>
              <a:rPr lang="en-US" dirty="0" smtClean="0"/>
              <a:t>Measure how likely it is that a particle with </a:t>
            </a:r>
            <a:r>
              <a:rPr lang="en-US" dirty="0" smtClean="0">
                <a:latin typeface="Symbol" charset="2"/>
                <a:cs typeface="Symbol" charset="2"/>
              </a:rPr>
              <a:t>t</a:t>
            </a:r>
            <a:r>
              <a:rPr lang="en-US" baseline="-25000" dirty="0" smtClean="0"/>
              <a:t>1</a:t>
            </a:r>
            <a:r>
              <a:rPr lang="en-US" dirty="0" smtClean="0"/>
              <a:t> from one bin has a </a:t>
            </a:r>
            <a:r>
              <a:rPr lang="en-US" dirty="0">
                <a:latin typeface="Symbol" charset="2"/>
                <a:cs typeface="Symbol" charset="2"/>
              </a:rPr>
              <a:t>t</a:t>
            </a:r>
            <a:r>
              <a:rPr lang="en-US" baseline="-25000" dirty="0"/>
              <a:t>1</a:t>
            </a:r>
            <a:r>
              <a:rPr lang="en-US" dirty="0" smtClean="0"/>
              <a:t> from another one and represent it as a matrix</a:t>
            </a:r>
            <a:endParaRPr lang="en-US" dirty="0"/>
          </a:p>
        </p:txBody>
      </p:sp>
      <p:cxnSp>
        <p:nvCxnSpPr>
          <p:cNvPr id="4" name="Straight Connector 3"/>
          <p:cNvCxnSpPr/>
          <p:nvPr/>
        </p:nvCxnSpPr>
        <p:spPr>
          <a:xfrm>
            <a:off x="759389" y="1952385"/>
            <a:ext cx="5817903"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5" name="Straight Arrow Connector 4"/>
          <p:cNvCxnSpPr/>
          <p:nvPr/>
        </p:nvCxnSpPr>
        <p:spPr>
          <a:xfrm>
            <a:off x="1994244" y="2227917"/>
            <a:ext cx="869000"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6" name="Straight Arrow Connector 5"/>
          <p:cNvCxnSpPr/>
          <p:nvPr/>
        </p:nvCxnSpPr>
        <p:spPr>
          <a:xfrm>
            <a:off x="2863244" y="2227917"/>
            <a:ext cx="869000"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7" name="TextBox 6"/>
          <p:cNvSpPr txBox="1"/>
          <p:nvPr/>
        </p:nvSpPr>
        <p:spPr>
          <a:xfrm>
            <a:off x="2239347" y="2266112"/>
            <a:ext cx="536663" cy="646331"/>
          </a:xfrm>
          <a:prstGeom prst="rect">
            <a:avLst/>
          </a:prstGeom>
          <a:noFill/>
        </p:spPr>
        <p:txBody>
          <a:bodyPr wrap="none" rtlCol="0">
            <a:spAutoFit/>
          </a:bodyPr>
          <a:lstStyle/>
          <a:p>
            <a:pPr algn="ctr"/>
            <a:r>
              <a:rPr lang="en-US" dirty="0" smtClean="0">
                <a:latin typeface="Symbol" charset="2"/>
                <a:cs typeface="Symbol" charset="2"/>
              </a:rPr>
              <a:t>D</a:t>
            </a:r>
            <a:r>
              <a:rPr lang="en-US" dirty="0" smtClean="0"/>
              <a:t>x</a:t>
            </a:r>
            <a:r>
              <a:rPr lang="en-US" baseline="-25000" dirty="0" smtClean="0"/>
              <a:t>1</a:t>
            </a:r>
          </a:p>
          <a:p>
            <a:pPr algn="ctr"/>
            <a:r>
              <a:rPr lang="en-US" dirty="0" smtClean="0">
                <a:latin typeface="Symbol" charset="2"/>
                <a:cs typeface="Symbol" charset="2"/>
              </a:rPr>
              <a:t>t</a:t>
            </a:r>
            <a:r>
              <a:rPr lang="en-US" baseline="-25000" dirty="0" smtClean="0"/>
              <a:t>1</a:t>
            </a:r>
            <a:endParaRPr lang="en-US" baseline="-25000" dirty="0"/>
          </a:p>
        </p:txBody>
      </p:sp>
      <p:sp>
        <p:nvSpPr>
          <p:cNvPr id="8" name="TextBox 7"/>
          <p:cNvSpPr txBox="1"/>
          <p:nvPr/>
        </p:nvSpPr>
        <p:spPr>
          <a:xfrm>
            <a:off x="3060208" y="2280121"/>
            <a:ext cx="536663" cy="646331"/>
          </a:xfrm>
          <a:prstGeom prst="rect">
            <a:avLst/>
          </a:prstGeom>
          <a:noFill/>
        </p:spPr>
        <p:txBody>
          <a:bodyPr wrap="none" rtlCol="0">
            <a:spAutoFit/>
          </a:bodyPr>
          <a:lstStyle/>
          <a:p>
            <a:pPr algn="ctr"/>
            <a:r>
              <a:rPr lang="en-US" dirty="0" smtClean="0">
                <a:latin typeface="Symbol" charset="2"/>
                <a:cs typeface="Symbol" charset="2"/>
              </a:rPr>
              <a:t>D</a:t>
            </a:r>
            <a:r>
              <a:rPr lang="en-US" dirty="0" smtClean="0"/>
              <a:t>x</a:t>
            </a:r>
            <a:r>
              <a:rPr lang="en-US" baseline="-25000" dirty="0" smtClean="0"/>
              <a:t>2</a:t>
            </a:r>
          </a:p>
          <a:p>
            <a:pPr algn="ctr"/>
            <a:r>
              <a:rPr lang="en-US" dirty="0" smtClean="0">
                <a:latin typeface="Symbol" charset="2"/>
                <a:cs typeface="Symbol" charset="2"/>
              </a:rPr>
              <a:t>t</a:t>
            </a:r>
            <a:r>
              <a:rPr lang="en-US" baseline="-25000" dirty="0" smtClean="0"/>
              <a:t>2</a:t>
            </a:r>
            <a:endParaRPr lang="en-US" baseline="-25000" dirty="0"/>
          </a:p>
        </p:txBody>
      </p:sp>
    </p:spTree>
    <p:extLst>
      <p:ext uri="{BB962C8B-B14F-4D97-AF65-F5344CB8AC3E}">
        <p14:creationId xmlns:p14="http://schemas.microsoft.com/office/powerpoint/2010/main" val="2709745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Premise of Most Random walk Models</a:t>
            </a:r>
            <a:endParaRPr lang="en-US" dirty="0"/>
          </a:p>
        </p:txBody>
      </p:sp>
      <p:sp>
        <p:nvSpPr>
          <p:cNvPr id="3" name="Content Placeholder 2"/>
          <p:cNvSpPr>
            <a:spLocks noGrp="1"/>
          </p:cNvSpPr>
          <p:nvPr>
            <p:ph idx="1"/>
          </p:nvPr>
        </p:nvSpPr>
        <p:spPr/>
        <p:txBody>
          <a:bodyPr>
            <a:normAutofit lnSpcReduction="10000"/>
          </a:bodyPr>
          <a:lstStyle/>
          <a:p>
            <a:r>
              <a:rPr lang="en-US" dirty="0" smtClean="0"/>
              <a:t>Our particle position and time equations are given by</a:t>
            </a:r>
          </a:p>
          <a:p>
            <a:endParaRPr lang="en-US" dirty="0"/>
          </a:p>
          <a:p>
            <a:endParaRPr lang="en-US" dirty="0" smtClean="0"/>
          </a:p>
          <a:p>
            <a:endParaRPr lang="en-US" dirty="0"/>
          </a:p>
          <a:p>
            <a:r>
              <a:rPr lang="en-US" dirty="0">
                <a:latin typeface="Symbol" charset="2"/>
                <a:cs typeface="Symbol" charset="2"/>
              </a:rPr>
              <a:t>x</a:t>
            </a:r>
            <a:r>
              <a:rPr lang="en-US" dirty="0" smtClean="0"/>
              <a:t> and </a:t>
            </a:r>
            <a:r>
              <a:rPr lang="en-US" dirty="0" smtClean="0">
                <a:latin typeface="Symbol" charset="2"/>
                <a:cs typeface="Symbol" charset="2"/>
              </a:rPr>
              <a:t>t</a:t>
            </a:r>
            <a:r>
              <a:rPr lang="en-US" dirty="0" smtClean="0"/>
              <a:t> are random numbers. We have considered them with finite mean and variance, infinite variance and infinite mean and shown all sorts of behaviors, but we have still always assumed one thing	</a:t>
            </a:r>
          </a:p>
          <a:p>
            <a:pPr lvl="5"/>
            <a:r>
              <a:rPr lang="en-US" sz="2600" dirty="0" smtClean="0">
                <a:solidFill>
                  <a:srgbClr val="0000FF"/>
                </a:solidFill>
              </a:rPr>
              <a:t>I.I.D (Independent and Identically 		Distributed)</a:t>
            </a:r>
          </a:p>
          <a:p>
            <a:endParaRPr lang="en-US" dirty="0"/>
          </a:p>
        </p:txBody>
      </p:sp>
      <p:pic>
        <p:nvPicPr>
          <p:cNvPr id="4" name="Picture 3" descr="latex-image-1.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20413" y="2607284"/>
            <a:ext cx="3149563" cy="363811"/>
          </a:xfrm>
          <a:prstGeom prst="rect">
            <a:avLst/>
          </a:prstGeom>
        </p:spPr>
      </p:pic>
      <p:pic>
        <p:nvPicPr>
          <p:cNvPr id="5" name="Picture 4" descr="latex-image-1.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20413" y="3232900"/>
            <a:ext cx="3033705" cy="375193"/>
          </a:xfrm>
          <a:prstGeom prst="rect">
            <a:avLst/>
          </a:prstGeom>
        </p:spPr>
      </p:pic>
    </p:spTree>
    <p:extLst>
      <p:ext uri="{BB962C8B-B14F-4D97-AF65-F5344CB8AC3E}">
        <p14:creationId xmlns:p14="http://schemas.microsoft.com/office/powerpoint/2010/main" val="33218137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break p(</a:t>
            </a:r>
            <a:r>
              <a:rPr lang="en-US" dirty="0" smtClean="0">
                <a:latin typeface="Symbol" charset="2"/>
                <a:cs typeface="Symbol" charset="2"/>
              </a:rPr>
              <a:t>t</a:t>
            </a:r>
            <a:r>
              <a:rPr lang="en-US" dirty="0" smtClean="0"/>
              <a:t>) into bins – for sake of depiction say 4</a:t>
            </a:r>
            <a:endParaRPr lang="en-US" dirty="0"/>
          </a:p>
        </p:txBody>
      </p:sp>
      <p:cxnSp>
        <p:nvCxnSpPr>
          <p:cNvPr id="5" name="Straight Connector 4"/>
          <p:cNvCxnSpPr/>
          <p:nvPr/>
        </p:nvCxnSpPr>
        <p:spPr>
          <a:xfrm>
            <a:off x="759389" y="1952385"/>
            <a:ext cx="5817903"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6" name="Straight Arrow Connector 5"/>
          <p:cNvCxnSpPr/>
          <p:nvPr/>
        </p:nvCxnSpPr>
        <p:spPr>
          <a:xfrm>
            <a:off x="1994244" y="2227917"/>
            <a:ext cx="869000"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7" name="Straight Arrow Connector 6"/>
          <p:cNvCxnSpPr/>
          <p:nvPr/>
        </p:nvCxnSpPr>
        <p:spPr>
          <a:xfrm>
            <a:off x="2863244" y="2227917"/>
            <a:ext cx="869000"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2239347" y="2266112"/>
            <a:ext cx="536663" cy="646331"/>
          </a:xfrm>
          <a:prstGeom prst="rect">
            <a:avLst/>
          </a:prstGeom>
          <a:noFill/>
        </p:spPr>
        <p:txBody>
          <a:bodyPr wrap="none" rtlCol="0">
            <a:spAutoFit/>
          </a:bodyPr>
          <a:lstStyle/>
          <a:p>
            <a:pPr algn="ctr"/>
            <a:r>
              <a:rPr lang="en-US" dirty="0" smtClean="0">
                <a:latin typeface="Symbol" charset="2"/>
                <a:cs typeface="Symbol" charset="2"/>
              </a:rPr>
              <a:t>D</a:t>
            </a:r>
            <a:r>
              <a:rPr lang="en-US" dirty="0" smtClean="0"/>
              <a:t>x</a:t>
            </a:r>
            <a:r>
              <a:rPr lang="en-US" baseline="-25000" dirty="0" smtClean="0"/>
              <a:t>1</a:t>
            </a:r>
          </a:p>
          <a:p>
            <a:pPr algn="ctr"/>
            <a:r>
              <a:rPr lang="en-US" dirty="0" smtClean="0">
                <a:latin typeface="Symbol" charset="2"/>
                <a:cs typeface="Symbol" charset="2"/>
              </a:rPr>
              <a:t>t</a:t>
            </a:r>
            <a:r>
              <a:rPr lang="en-US" baseline="-25000" dirty="0" smtClean="0"/>
              <a:t>1</a:t>
            </a:r>
            <a:endParaRPr lang="en-US" baseline="-25000" dirty="0"/>
          </a:p>
        </p:txBody>
      </p:sp>
      <p:sp>
        <p:nvSpPr>
          <p:cNvPr id="9" name="TextBox 8"/>
          <p:cNvSpPr txBox="1"/>
          <p:nvPr/>
        </p:nvSpPr>
        <p:spPr>
          <a:xfrm>
            <a:off x="3060208" y="2280121"/>
            <a:ext cx="536663" cy="646331"/>
          </a:xfrm>
          <a:prstGeom prst="rect">
            <a:avLst/>
          </a:prstGeom>
          <a:noFill/>
        </p:spPr>
        <p:txBody>
          <a:bodyPr wrap="none" rtlCol="0">
            <a:spAutoFit/>
          </a:bodyPr>
          <a:lstStyle/>
          <a:p>
            <a:pPr algn="ctr"/>
            <a:r>
              <a:rPr lang="en-US" dirty="0" smtClean="0">
                <a:latin typeface="Symbol" charset="2"/>
                <a:cs typeface="Symbol" charset="2"/>
              </a:rPr>
              <a:t>D</a:t>
            </a:r>
            <a:r>
              <a:rPr lang="en-US" dirty="0" smtClean="0"/>
              <a:t>x</a:t>
            </a:r>
            <a:r>
              <a:rPr lang="en-US" baseline="-25000" dirty="0" smtClean="0"/>
              <a:t>2</a:t>
            </a:r>
          </a:p>
          <a:p>
            <a:pPr algn="ctr"/>
            <a:r>
              <a:rPr lang="en-US" dirty="0" smtClean="0">
                <a:latin typeface="Symbol" charset="2"/>
                <a:cs typeface="Symbol" charset="2"/>
              </a:rPr>
              <a:t>t</a:t>
            </a:r>
            <a:r>
              <a:rPr lang="en-US" baseline="-25000" dirty="0" smtClean="0"/>
              <a:t>2</a:t>
            </a:r>
            <a:endParaRPr lang="en-US" baseline="-25000" dirty="0"/>
          </a:p>
        </p:txBody>
      </p:sp>
      <p:pic>
        <p:nvPicPr>
          <p:cNvPr id="10" name="Picture 9" descr="Screen Shot 2015-04-21 at 9.30.36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8474" y="3308549"/>
            <a:ext cx="3701412" cy="2868769"/>
          </a:xfrm>
          <a:prstGeom prst="rect">
            <a:avLst/>
          </a:prstGeom>
        </p:spPr>
      </p:pic>
      <p:pic>
        <p:nvPicPr>
          <p:cNvPr id="11" name="Picture 10" descr="Screen Shot 2015-04-21 at 9.30.36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99886" y="3308549"/>
            <a:ext cx="3701412" cy="2868769"/>
          </a:xfrm>
          <a:prstGeom prst="rect">
            <a:avLst/>
          </a:prstGeom>
        </p:spPr>
      </p:pic>
      <p:cxnSp>
        <p:nvCxnSpPr>
          <p:cNvPr id="13" name="Straight Arrow Connector 12"/>
          <p:cNvCxnSpPr>
            <a:stCxn id="8" idx="2"/>
          </p:cNvCxnSpPr>
          <p:nvPr/>
        </p:nvCxnSpPr>
        <p:spPr>
          <a:xfrm flipH="1">
            <a:off x="2127937" y="2912443"/>
            <a:ext cx="379742" cy="292486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p:nvPr/>
        </p:nvCxnSpPr>
        <p:spPr>
          <a:xfrm>
            <a:off x="3498283" y="2912443"/>
            <a:ext cx="2197091" cy="250154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6" name="Oval 15"/>
          <p:cNvSpPr/>
          <p:nvPr/>
        </p:nvSpPr>
        <p:spPr>
          <a:xfrm>
            <a:off x="2317334" y="2595596"/>
            <a:ext cx="367654" cy="316847"/>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Oval 17"/>
          <p:cNvSpPr/>
          <p:nvPr/>
        </p:nvSpPr>
        <p:spPr>
          <a:xfrm>
            <a:off x="3128948" y="2622116"/>
            <a:ext cx="367654" cy="316847"/>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Left Brace 11"/>
          <p:cNvSpPr/>
          <p:nvPr/>
        </p:nvSpPr>
        <p:spPr>
          <a:xfrm>
            <a:off x="5695374" y="5213472"/>
            <a:ext cx="153489" cy="830167"/>
          </a:xfrm>
          <a:prstGeom prst="leftBrace">
            <a:avLst/>
          </a:prstGeom>
          <a:scene3d>
            <a:camera prst="orthographicFront">
              <a:rot lat="0" lon="0" rev="16200000"/>
            </a:camera>
            <a:lightRig rig="threePt" dir="t"/>
          </a:scene3d>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 name="Straight Connector 3"/>
          <p:cNvCxnSpPr/>
          <p:nvPr/>
        </p:nvCxnSpPr>
        <p:spPr>
          <a:xfrm>
            <a:off x="1448334" y="3910104"/>
            <a:ext cx="55705" cy="1927203"/>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1994244" y="4277721"/>
            <a:ext cx="0" cy="1559586"/>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a:off x="2737016" y="4430121"/>
            <a:ext cx="38994" cy="1407186"/>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1203232" y="4934975"/>
            <a:ext cx="387762" cy="369332"/>
          </a:xfrm>
          <a:prstGeom prst="rect">
            <a:avLst/>
          </a:prstGeom>
          <a:noFill/>
        </p:spPr>
        <p:txBody>
          <a:bodyPr wrap="square" rtlCol="0">
            <a:spAutoFit/>
          </a:bodyPr>
          <a:lstStyle/>
          <a:p>
            <a:r>
              <a:rPr lang="en-US" dirty="0" smtClean="0"/>
              <a:t>1</a:t>
            </a:r>
            <a:endParaRPr lang="en-US" dirty="0"/>
          </a:p>
        </p:txBody>
      </p:sp>
      <p:sp>
        <p:nvSpPr>
          <p:cNvPr id="27" name="TextBox 26"/>
          <p:cNvSpPr txBox="1"/>
          <p:nvPr/>
        </p:nvSpPr>
        <p:spPr>
          <a:xfrm>
            <a:off x="1617622" y="4934975"/>
            <a:ext cx="309775" cy="369332"/>
          </a:xfrm>
          <a:prstGeom prst="rect">
            <a:avLst/>
          </a:prstGeom>
          <a:noFill/>
        </p:spPr>
        <p:txBody>
          <a:bodyPr wrap="none" rtlCol="0">
            <a:spAutoFit/>
          </a:bodyPr>
          <a:lstStyle/>
          <a:p>
            <a:r>
              <a:rPr lang="en-US" dirty="0" smtClean="0"/>
              <a:t>2</a:t>
            </a:r>
            <a:endParaRPr lang="en-US" dirty="0"/>
          </a:p>
        </p:txBody>
      </p:sp>
      <p:sp>
        <p:nvSpPr>
          <p:cNvPr id="28" name="TextBox 27"/>
          <p:cNvSpPr txBox="1"/>
          <p:nvPr/>
        </p:nvSpPr>
        <p:spPr>
          <a:xfrm>
            <a:off x="2417603" y="5102074"/>
            <a:ext cx="309775" cy="369332"/>
          </a:xfrm>
          <a:prstGeom prst="rect">
            <a:avLst/>
          </a:prstGeom>
          <a:noFill/>
        </p:spPr>
        <p:txBody>
          <a:bodyPr wrap="none" rtlCol="0">
            <a:spAutoFit/>
          </a:bodyPr>
          <a:lstStyle/>
          <a:p>
            <a:r>
              <a:rPr lang="en-US" dirty="0" smtClean="0"/>
              <a:t>3</a:t>
            </a:r>
            <a:endParaRPr lang="en-US" dirty="0"/>
          </a:p>
        </p:txBody>
      </p:sp>
      <p:sp>
        <p:nvSpPr>
          <p:cNvPr id="29" name="TextBox 28"/>
          <p:cNvSpPr txBox="1"/>
          <p:nvPr/>
        </p:nvSpPr>
        <p:spPr>
          <a:xfrm>
            <a:off x="2991681" y="5213472"/>
            <a:ext cx="309775" cy="369332"/>
          </a:xfrm>
          <a:prstGeom prst="rect">
            <a:avLst/>
          </a:prstGeom>
          <a:noFill/>
        </p:spPr>
        <p:txBody>
          <a:bodyPr wrap="none" rtlCol="0">
            <a:spAutoFit/>
          </a:bodyPr>
          <a:lstStyle/>
          <a:p>
            <a:r>
              <a:rPr lang="en-US" dirty="0" smtClean="0"/>
              <a:t>4</a:t>
            </a:r>
            <a:endParaRPr lang="en-US" dirty="0"/>
          </a:p>
        </p:txBody>
      </p:sp>
      <p:sp>
        <p:nvSpPr>
          <p:cNvPr id="30" name="TextBox 29"/>
          <p:cNvSpPr txBox="1"/>
          <p:nvPr/>
        </p:nvSpPr>
        <p:spPr>
          <a:xfrm>
            <a:off x="445077" y="6177318"/>
            <a:ext cx="7895212" cy="646331"/>
          </a:xfrm>
          <a:prstGeom prst="rect">
            <a:avLst/>
          </a:prstGeom>
          <a:noFill/>
        </p:spPr>
        <p:txBody>
          <a:bodyPr wrap="square" rtlCol="0">
            <a:spAutoFit/>
          </a:bodyPr>
          <a:lstStyle/>
          <a:p>
            <a:r>
              <a:rPr lang="en-US" dirty="0" smtClean="0"/>
              <a:t>What correlation is saying is that </a:t>
            </a:r>
            <a:r>
              <a:rPr lang="en-US" dirty="0" smtClean="0">
                <a:latin typeface="Symbol" charset="2"/>
                <a:cs typeface="Symbol" charset="2"/>
              </a:rPr>
              <a:t>t</a:t>
            </a:r>
            <a:r>
              <a:rPr lang="en-US" baseline="-25000" dirty="0" smtClean="0"/>
              <a:t>2</a:t>
            </a:r>
            <a:r>
              <a:rPr lang="en-US" dirty="0" smtClean="0"/>
              <a:t> can only come from bin 2 or 3 now and we can measure the probability that it comes from bin 2 or bin 3.</a:t>
            </a:r>
            <a:endParaRPr lang="en-US" dirty="0"/>
          </a:p>
        </p:txBody>
      </p:sp>
      <p:cxnSp>
        <p:nvCxnSpPr>
          <p:cNvPr id="23" name="Straight Connector 22"/>
          <p:cNvCxnSpPr/>
          <p:nvPr/>
        </p:nvCxnSpPr>
        <p:spPr>
          <a:xfrm>
            <a:off x="5249616" y="3989862"/>
            <a:ext cx="55705" cy="1927203"/>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5795526" y="4357479"/>
            <a:ext cx="0" cy="1559586"/>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6538298" y="4509879"/>
            <a:ext cx="38994" cy="1407186"/>
          </a:xfrm>
          <a:prstGeom prst="line">
            <a:avLst/>
          </a:prstGeom>
          <a:ln>
            <a:solidFill>
              <a:srgbClr val="FF0000"/>
            </a:solidFill>
          </a:ln>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5004514" y="5014733"/>
            <a:ext cx="387762" cy="369332"/>
          </a:xfrm>
          <a:prstGeom prst="rect">
            <a:avLst/>
          </a:prstGeom>
          <a:noFill/>
        </p:spPr>
        <p:txBody>
          <a:bodyPr wrap="square" rtlCol="0">
            <a:spAutoFit/>
          </a:bodyPr>
          <a:lstStyle/>
          <a:p>
            <a:r>
              <a:rPr lang="en-US" dirty="0" smtClean="0"/>
              <a:t>1</a:t>
            </a:r>
            <a:endParaRPr lang="en-US" dirty="0"/>
          </a:p>
        </p:txBody>
      </p:sp>
      <p:sp>
        <p:nvSpPr>
          <p:cNvPr id="32" name="TextBox 31"/>
          <p:cNvSpPr txBox="1"/>
          <p:nvPr/>
        </p:nvSpPr>
        <p:spPr>
          <a:xfrm>
            <a:off x="5418904" y="5014733"/>
            <a:ext cx="309775" cy="369332"/>
          </a:xfrm>
          <a:prstGeom prst="rect">
            <a:avLst/>
          </a:prstGeom>
          <a:noFill/>
        </p:spPr>
        <p:txBody>
          <a:bodyPr wrap="none" rtlCol="0">
            <a:spAutoFit/>
          </a:bodyPr>
          <a:lstStyle/>
          <a:p>
            <a:r>
              <a:rPr lang="en-US" dirty="0" smtClean="0"/>
              <a:t>2</a:t>
            </a:r>
            <a:endParaRPr lang="en-US" dirty="0"/>
          </a:p>
        </p:txBody>
      </p:sp>
      <p:sp>
        <p:nvSpPr>
          <p:cNvPr id="33" name="TextBox 32"/>
          <p:cNvSpPr txBox="1"/>
          <p:nvPr/>
        </p:nvSpPr>
        <p:spPr>
          <a:xfrm>
            <a:off x="6218885" y="5181832"/>
            <a:ext cx="309775" cy="369332"/>
          </a:xfrm>
          <a:prstGeom prst="rect">
            <a:avLst/>
          </a:prstGeom>
          <a:noFill/>
        </p:spPr>
        <p:txBody>
          <a:bodyPr wrap="none" rtlCol="0">
            <a:spAutoFit/>
          </a:bodyPr>
          <a:lstStyle/>
          <a:p>
            <a:r>
              <a:rPr lang="en-US" dirty="0" smtClean="0"/>
              <a:t>3</a:t>
            </a:r>
            <a:endParaRPr lang="en-US" dirty="0"/>
          </a:p>
        </p:txBody>
      </p:sp>
      <p:sp>
        <p:nvSpPr>
          <p:cNvPr id="34" name="TextBox 33"/>
          <p:cNvSpPr txBox="1"/>
          <p:nvPr/>
        </p:nvSpPr>
        <p:spPr>
          <a:xfrm>
            <a:off x="6792963" y="5293230"/>
            <a:ext cx="309775" cy="369332"/>
          </a:xfrm>
          <a:prstGeom prst="rect">
            <a:avLst/>
          </a:prstGeom>
          <a:noFill/>
        </p:spPr>
        <p:txBody>
          <a:bodyPr wrap="none" rtlCol="0">
            <a:spAutoFit/>
          </a:bodyPr>
          <a:lstStyle/>
          <a:p>
            <a:r>
              <a:rPr lang="en-US" dirty="0" smtClean="0"/>
              <a:t>4</a:t>
            </a:r>
            <a:endParaRPr lang="en-US" dirty="0"/>
          </a:p>
        </p:txBody>
      </p:sp>
    </p:spTree>
    <p:extLst>
      <p:ext uri="{BB962C8B-B14F-4D97-AF65-F5344CB8AC3E}">
        <p14:creationId xmlns:p14="http://schemas.microsoft.com/office/powerpoint/2010/main" val="2532551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025" y="294716"/>
            <a:ext cx="7556313" cy="1116106"/>
          </a:xfrm>
        </p:spPr>
        <p:txBody>
          <a:bodyPr/>
          <a:lstStyle/>
          <a:p>
            <a:r>
              <a:rPr lang="en-US" dirty="0" smtClean="0"/>
              <a:t>Transition Matrix</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80127790"/>
              </p:ext>
            </p:extLst>
          </p:nvPr>
        </p:nvGraphicFramePr>
        <p:xfrm>
          <a:off x="835746" y="2126017"/>
          <a:ext cx="2520744" cy="1731244"/>
        </p:xfrm>
        <a:graphic>
          <a:graphicData uri="http://schemas.openxmlformats.org/drawingml/2006/table">
            <a:tbl>
              <a:tblPr firstRow="1" bandRow="1">
                <a:tableStyleId>{616DA210-FB5B-4158-B5E0-FEB733F419BA}</a:tableStyleId>
              </a:tblPr>
              <a:tblGrid>
                <a:gridCol w="630186"/>
                <a:gridCol w="630186"/>
                <a:gridCol w="630186"/>
                <a:gridCol w="630186"/>
              </a:tblGrid>
              <a:tr h="432811">
                <a:tc>
                  <a:txBody>
                    <a:bodyPr/>
                    <a:lstStyle/>
                    <a:p>
                      <a:r>
                        <a:rPr lang="en-US" dirty="0" smtClean="0"/>
                        <a:t>0.8</a:t>
                      </a:r>
                      <a:endParaRPr lang="en-US" dirty="0"/>
                    </a:p>
                  </a:txBody>
                  <a:tcPr/>
                </a:tc>
                <a:tc>
                  <a:txBody>
                    <a:bodyPr/>
                    <a:lstStyle/>
                    <a:p>
                      <a:r>
                        <a:rPr lang="en-US" dirty="0" smtClean="0"/>
                        <a:t>0.2</a:t>
                      </a:r>
                      <a:endParaRPr lang="en-US" dirty="0"/>
                    </a:p>
                  </a:txBody>
                  <a:tcPr/>
                </a:tc>
                <a:tc>
                  <a:txBody>
                    <a:bodyPr/>
                    <a:lstStyle/>
                    <a:p>
                      <a:r>
                        <a:rPr lang="en-US" dirty="0" smtClean="0"/>
                        <a:t>0</a:t>
                      </a:r>
                      <a:endParaRPr lang="en-US" dirty="0"/>
                    </a:p>
                  </a:txBody>
                  <a:tcPr/>
                </a:tc>
                <a:tc>
                  <a:txBody>
                    <a:bodyPr/>
                    <a:lstStyle/>
                    <a:p>
                      <a:r>
                        <a:rPr lang="en-US" dirty="0" smtClean="0"/>
                        <a:t>0</a:t>
                      </a:r>
                      <a:endParaRPr lang="en-US" dirty="0"/>
                    </a:p>
                  </a:txBody>
                  <a:tcPr/>
                </a:tc>
              </a:tr>
              <a:tr h="432811">
                <a:tc>
                  <a:txBody>
                    <a:bodyPr/>
                    <a:lstStyle/>
                    <a:p>
                      <a:r>
                        <a:rPr lang="en-US" dirty="0" smtClean="0"/>
                        <a:t>0.1</a:t>
                      </a:r>
                      <a:endParaRPr lang="en-US" dirty="0"/>
                    </a:p>
                  </a:txBody>
                  <a:tcPr/>
                </a:tc>
                <a:tc>
                  <a:txBody>
                    <a:bodyPr/>
                    <a:lstStyle/>
                    <a:p>
                      <a:r>
                        <a:rPr lang="en-US" dirty="0" smtClean="0"/>
                        <a:t>0.7</a:t>
                      </a:r>
                      <a:endParaRPr lang="en-US" dirty="0"/>
                    </a:p>
                  </a:txBody>
                  <a:tcPr/>
                </a:tc>
                <a:tc>
                  <a:txBody>
                    <a:bodyPr/>
                    <a:lstStyle/>
                    <a:p>
                      <a:r>
                        <a:rPr lang="en-US" dirty="0" smtClean="0"/>
                        <a:t>0.2</a:t>
                      </a:r>
                      <a:endParaRPr lang="en-US" dirty="0"/>
                    </a:p>
                  </a:txBody>
                  <a:tcPr/>
                </a:tc>
                <a:tc>
                  <a:txBody>
                    <a:bodyPr/>
                    <a:lstStyle/>
                    <a:p>
                      <a:r>
                        <a:rPr lang="en-US" dirty="0" smtClean="0"/>
                        <a:t>0</a:t>
                      </a:r>
                      <a:endParaRPr lang="en-US" dirty="0"/>
                    </a:p>
                  </a:txBody>
                  <a:tcPr/>
                </a:tc>
              </a:tr>
              <a:tr h="432811">
                <a:tc>
                  <a:txBody>
                    <a:bodyPr/>
                    <a:lstStyle/>
                    <a:p>
                      <a:r>
                        <a:rPr lang="en-US" dirty="0" smtClean="0"/>
                        <a:t>0</a:t>
                      </a:r>
                      <a:endParaRPr lang="en-US" dirty="0"/>
                    </a:p>
                  </a:txBody>
                  <a:tcPr/>
                </a:tc>
                <a:tc>
                  <a:txBody>
                    <a:bodyPr/>
                    <a:lstStyle/>
                    <a:p>
                      <a:r>
                        <a:rPr lang="en-US" dirty="0" smtClean="0"/>
                        <a:t>0.15</a:t>
                      </a:r>
                      <a:endParaRPr lang="en-US" dirty="0"/>
                    </a:p>
                  </a:txBody>
                  <a:tcPr/>
                </a:tc>
                <a:tc>
                  <a:txBody>
                    <a:bodyPr/>
                    <a:lstStyle/>
                    <a:p>
                      <a:r>
                        <a:rPr lang="en-US" dirty="0" smtClean="0"/>
                        <a:t>0.75</a:t>
                      </a:r>
                      <a:endParaRPr lang="en-US" dirty="0"/>
                    </a:p>
                  </a:txBody>
                  <a:tcPr/>
                </a:tc>
                <a:tc>
                  <a:txBody>
                    <a:bodyPr/>
                    <a:lstStyle/>
                    <a:p>
                      <a:r>
                        <a:rPr lang="en-US" dirty="0" smtClean="0"/>
                        <a:t>0.1</a:t>
                      </a:r>
                      <a:endParaRPr lang="en-US" dirty="0"/>
                    </a:p>
                  </a:txBody>
                  <a:tcPr/>
                </a:tc>
              </a:tr>
              <a:tr h="432811">
                <a:tc>
                  <a:txBody>
                    <a:bodyPr/>
                    <a:lstStyle/>
                    <a:p>
                      <a:r>
                        <a:rPr lang="en-US" dirty="0" smtClean="0"/>
                        <a:t>0</a:t>
                      </a:r>
                      <a:endParaRPr lang="en-US" dirty="0"/>
                    </a:p>
                  </a:txBody>
                  <a:tcPr/>
                </a:tc>
                <a:tc>
                  <a:txBody>
                    <a:bodyPr/>
                    <a:lstStyle/>
                    <a:p>
                      <a:r>
                        <a:rPr lang="en-US" dirty="0" smtClean="0"/>
                        <a:t>0</a:t>
                      </a:r>
                      <a:endParaRPr lang="en-US" dirty="0"/>
                    </a:p>
                  </a:txBody>
                  <a:tcPr/>
                </a:tc>
                <a:tc>
                  <a:txBody>
                    <a:bodyPr/>
                    <a:lstStyle/>
                    <a:p>
                      <a:r>
                        <a:rPr lang="en-US" dirty="0" smtClean="0"/>
                        <a:t>0.3</a:t>
                      </a:r>
                      <a:endParaRPr lang="en-US" dirty="0"/>
                    </a:p>
                  </a:txBody>
                  <a:tcPr/>
                </a:tc>
                <a:tc>
                  <a:txBody>
                    <a:bodyPr/>
                    <a:lstStyle/>
                    <a:p>
                      <a:r>
                        <a:rPr lang="en-US" dirty="0" smtClean="0"/>
                        <a:t>0.7</a:t>
                      </a:r>
                      <a:endParaRPr lang="en-US" dirty="0"/>
                    </a:p>
                  </a:txBody>
                  <a:tcPr/>
                </a:tc>
              </a:tr>
            </a:tbl>
          </a:graphicData>
        </a:graphic>
      </p:graphicFrame>
      <p:sp>
        <p:nvSpPr>
          <p:cNvPr id="5" name="TextBox 4"/>
          <p:cNvSpPr txBox="1"/>
          <p:nvPr/>
        </p:nvSpPr>
        <p:spPr>
          <a:xfrm>
            <a:off x="391190" y="2126019"/>
            <a:ext cx="309775" cy="1731243"/>
          </a:xfrm>
          <a:prstGeom prst="rect">
            <a:avLst/>
          </a:prstGeom>
          <a:noFill/>
        </p:spPr>
        <p:txBody>
          <a:bodyPr wrap="none" rtlCol="0">
            <a:spAutoFit/>
          </a:bodyPr>
          <a:lstStyle/>
          <a:p>
            <a:pPr>
              <a:lnSpc>
                <a:spcPct val="150000"/>
              </a:lnSpc>
            </a:pPr>
            <a:r>
              <a:rPr lang="en-US" dirty="0" smtClean="0"/>
              <a:t>1</a:t>
            </a:r>
          </a:p>
          <a:p>
            <a:pPr>
              <a:lnSpc>
                <a:spcPct val="150000"/>
              </a:lnSpc>
            </a:pPr>
            <a:r>
              <a:rPr lang="en-US" dirty="0" smtClean="0"/>
              <a:t>2</a:t>
            </a:r>
          </a:p>
          <a:p>
            <a:pPr>
              <a:lnSpc>
                <a:spcPct val="150000"/>
              </a:lnSpc>
            </a:pPr>
            <a:r>
              <a:rPr lang="en-US" dirty="0" smtClean="0"/>
              <a:t>3</a:t>
            </a:r>
          </a:p>
          <a:p>
            <a:pPr>
              <a:lnSpc>
                <a:spcPct val="150000"/>
              </a:lnSpc>
            </a:pPr>
            <a:r>
              <a:rPr lang="en-US" dirty="0"/>
              <a:t>4</a:t>
            </a:r>
          </a:p>
        </p:txBody>
      </p:sp>
      <p:sp>
        <p:nvSpPr>
          <p:cNvPr id="7" name="TextBox 6"/>
          <p:cNvSpPr txBox="1"/>
          <p:nvPr/>
        </p:nvSpPr>
        <p:spPr>
          <a:xfrm>
            <a:off x="916604" y="1745547"/>
            <a:ext cx="4222451" cy="369332"/>
          </a:xfrm>
          <a:prstGeom prst="rect">
            <a:avLst/>
          </a:prstGeom>
          <a:noFill/>
        </p:spPr>
        <p:txBody>
          <a:bodyPr wrap="square" rtlCol="0">
            <a:spAutoFit/>
          </a:bodyPr>
          <a:lstStyle/>
          <a:p>
            <a:r>
              <a:rPr lang="en-US" dirty="0" smtClean="0"/>
              <a:t>1        2        3          4        (Next Bin)      </a:t>
            </a:r>
            <a:endParaRPr lang="en-US" dirty="0"/>
          </a:p>
        </p:txBody>
      </p:sp>
      <p:sp>
        <p:nvSpPr>
          <p:cNvPr id="8" name="TextBox 7"/>
          <p:cNvSpPr txBox="1"/>
          <p:nvPr/>
        </p:nvSpPr>
        <p:spPr>
          <a:xfrm>
            <a:off x="161372" y="4015076"/>
            <a:ext cx="1348747" cy="369332"/>
          </a:xfrm>
          <a:prstGeom prst="rect">
            <a:avLst/>
          </a:prstGeom>
          <a:noFill/>
        </p:spPr>
        <p:txBody>
          <a:bodyPr wrap="none" rtlCol="0">
            <a:spAutoFit/>
          </a:bodyPr>
          <a:lstStyle/>
          <a:p>
            <a:r>
              <a:rPr lang="en-US" dirty="0" smtClean="0"/>
              <a:t>(Initial Bin)</a:t>
            </a:r>
            <a:endParaRPr lang="en-US" dirty="0"/>
          </a:p>
        </p:txBody>
      </p:sp>
      <p:sp>
        <p:nvSpPr>
          <p:cNvPr id="9" name="TextBox 8"/>
          <p:cNvSpPr txBox="1"/>
          <p:nvPr/>
        </p:nvSpPr>
        <p:spPr>
          <a:xfrm>
            <a:off x="4359182" y="2271889"/>
            <a:ext cx="4367284" cy="3416320"/>
          </a:xfrm>
          <a:prstGeom prst="rect">
            <a:avLst/>
          </a:prstGeom>
          <a:noFill/>
        </p:spPr>
        <p:txBody>
          <a:bodyPr wrap="square" rtlCol="0">
            <a:spAutoFit/>
          </a:bodyPr>
          <a:lstStyle/>
          <a:p>
            <a:r>
              <a:rPr lang="en-US" dirty="0" smtClean="0"/>
              <a:t>How to read this</a:t>
            </a:r>
          </a:p>
          <a:p>
            <a:endParaRPr lang="en-US" dirty="0"/>
          </a:p>
          <a:p>
            <a:r>
              <a:rPr lang="en-US" dirty="0" smtClean="0"/>
              <a:t>If </a:t>
            </a:r>
            <a:r>
              <a:rPr lang="en-US" dirty="0" smtClean="0">
                <a:latin typeface="Symbol" charset="2"/>
                <a:cs typeface="Symbol" charset="2"/>
              </a:rPr>
              <a:t>t</a:t>
            </a:r>
            <a:r>
              <a:rPr lang="en-US" baseline="-25000" dirty="0" smtClean="0"/>
              <a:t>1</a:t>
            </a:r>
            <a:r>
              <a:rPr lang="en-US" dirty="0" smtClean="0"/>
              <a:t> comes from bin 1 then it has an 80% chance that </a:t>
            </a:r>
            <a:r>
              <a:rPr lang="en-US" dirty="0" smtClean="0">
                <a:latin typeface="Symbol" charset="2"/>
                <a:cs typeface="Symbol" charset="2"/>
              </a:rPr>
              <a:t>t</a:t>
            </a:r>
            <a:r>
              <a:rPr lang="en-US" baseline="-25000" dirty="0" smtClean="0"/>
              <a:t>2</a:t>
            </a:r>
            <a:r>
              <a:rPr lang="en-US" dirty="0" smtClean="0"/>
              <a:t> will be from bin 1 and 20% that it will be from bin 2 and 0% chance from bins 3 or 4</a:t>
            </a:r>
          </a:p>
          <a:p>
            <a:endParaRPr lang="en-US" baseline="-25000" dirty="0"/>
          </a:p>
          <a:p>
            <a:r>
              <a:rPr lang="en-US" dirty="0"/>
              <a:t>If </a:t>
            </a:r>
            <a:r>
              <a:rPr lang="en-US" dirty="0">
                <a:latin typeface="Symbol" charset="2"/>
                <a:cs typeface="Symbol" charset="2"/>
              </a:rPr>
              <a:t>t</a:t>
            </a:r>
            <a:r>
              <a:rPr lang="en-US" baseline="-25000" dirty="0"/>
              <a:t>1</a:t>
            </a:r>
            <a:r>
              <a:rPr lang="en-US" dirty="0"/>
              <a:t> comes from bin </a:t>
            </a:r>
            <a:r>
              <a:rPr lang="en-US" dirty="0" smtClean="0"/>
              <a:t>3 </a:t>
            </a:r>
            <a:r>
              <a:rPr lang="en-US" dirty="0"/>
              <a:t>then it has an </a:t>
            </a:r>
            <a:r>
              <a:rPr lang="en-US" dirty="0" smtClean="0"/>
              <a:t>0</a:t>
            </a:r>
            <a:r>
              <a:rPr lang="en-US" dirty="0"/>
              <a:t>% chance that </a:t>
            </a:r>
            <a:r>
              <a:rPr lang="en-US" dirty="0">
                <a:latin typeface="Symbol" charset="2"/>
                <a:cs typeface="Symbol" charset="2"/>
              </a:rPr>
              <a:t>t</a:t>
            </a:r>
            <a:r>
              <a:rPr lang="en-US" baseline="-25000" dirty="0"/>
              <a:t>2</a:t>
            </a:r>
            <a:r>
              <a:rPr lang="en-US" dirty="0"/>
              <a:t> will be from bin 1 and </a:t>
            </a:r>
            <a:r>
              <a:rPr lang="en-US" dirty="0" smtClean="0"/>
              <a:t>15% </a:t>
            </a:r>
            <a:r>
              <a:rPr lang="en-US" dirty="0"/>
              <a:t>that it will be from bin </a:t>
            </a:r>
            <a:r>
              <a:rPr lang="en-US" dirty="0" smtClean="0"/>
              <a:t>2, 75% from bin 3 and </a:t>
            </a:r>
            <a:r>
              <a:rPr lang="en-US" dirty="0"/>
              <a:t>and </a:t>
            </a:r>
            <a:r>
              <a:rPr lang="en-US" dirty="0" smtClean="0"/>
              <a:t>10% </a:t>
            </a:r>
            <a:r>
              <a:rPr lang="en-US" dirty="0"/>
              <a:t>chance from </a:t>
            </a:r>
            <a:r>
              <a:rPr lang="en-US" dirty="0" smtClean="0"/>
              <a:t>bin 4</a:t>
            </a:r>
            <a:endParaRPr lang="en-US" dirty="0"/>
          </a:p>
          <a:p>
            <a:endParaRPr lang="en-US" baseline="-25000" dirty="0" smtClean="0"/>
          </a:p>
          <a:p>
            <a:endParaRPr lang="en-US" baseline="-25000" dirty="0"/>
          </a:p>
        </p:txBody>
      </p:sp>
      <p:sp>
        <p:nvSpPr>
          <p:cNvPr id="10" name="TextBox 9"/>
          <p:cNvSpPr txBox="1"/>
          <p:nvPr/>
        </p:nvSpPr>
        <p:spPr>
          <a:xfrm>
            <a:off x="161372" y="5491970"/>
            <a:ext cx="8443035" cy="1200329"/>
          </a:xfrm>
          <a:prstGeom prst="rect">
            <a:avLst/>
          </a:prstGeom>
          <a:noFill/>
        </p:spPr>
        <p:txBody>
          <a:bodyPr wrap="square" rtlCol="0">
            <a:spAutoFit/>
          </a:bodyPr>
          <a:lstStyle/>
          <a:p>
            <a:r>
              <a:rPr lang="en-US" dirty="0" smtClean="0"/>
              <a:t>Thus, I randomly generate </a:t>
            </a:r>
            <a:r>
              <a:rPr lang="en-US" dirty="0" smtClean="0">
                <a:latin typeface="Symbol" charset="2"/>
                <a:cs typeface="Symbol" charset="2"/>
              </a:rPr>
              <a:t>t</a:t>
            </a:r>
            <a:r>
              <a:rPr lang="en-US" baseline="-25000" dirty="0" smtClean="0"/>
              <a:t>1</a:t>
            </a:r>
            <a:r>
              <a:rPr lang="en-US" dirty="0" smtClean="0"/>
              <a:t> from p(</a:t>
            </a:r>
            <a:r>
              <a:rPr lang="en-US" dirty="0" smtClean="0">
                <a:latin typeface="Symbol" charset="2"/>
                <a:cs typeface="Symbol" charset="2"/>
              </a:rPr>
              <a:t>t</a:t>
            </a:r>
            <a:r>
              <a:rPr lang="en-US" dirty="0" smtClean="0"/>
              <a:t>). Then I generate another random number to assess where </a:t>
            </a:r>
            <a:r>
              <a:rPr lang="en-US" dirty="0" smtClean="0">
                <a:latin typeface="Symbol" charset="2"/>
                <a:cs typeface="Symbol" charset="2"/>
              </a:rPr>
              <a:t>t</a:t>
            </a:r>
            <a:r>
              <a:rPr lang="en-US" baseline="-25000" dirty="0" smtClean="0"/>
              <a:t>2</a:t>
            </a:r>
            <a:r>
              <a:rPr lang="en-US" dirty="0" smtClean="0"/>
              <a:t> will come from and then only sample from that bin.</a:t>
            </a:r>
          </a:p>
          <a:p>
            <a:r>
              <a:rPr lang="en-US" dirty="0" smtClean="0"/>
              <a:t>I generate a new number to assess where </a:t>
            </a:r>
            <a:r>
              <a:rPr lang="en-US" dirty="0" smtClean="0">
                <a:latin typeface="Symbol" charset="2"/>
                <a:cs typeface="Symbol" charset="2"/>
              </a:rPr>
              <a:t>t</a:t>
            </a:r>
            <a:r>
              <a:rPr lang="en-US" baseline="-25000" dirty="0" smtClean="0"/>
              <a:t>3 </a:t>
            </a:r>
            <a:r>
              <a:rPr lang="en-US" dirty="0" smtClean="0"/>
              <a:t>will come from based on </a:t>
            </a:r>
            <a:r>
              <a:rPr lang="en-US" dirty="0" smtClean="0">
                <a:latin typeface="Symbol" charset="2"/>
                <a:cs typeface="Symbol" charset="2"/>
              </a:rPr>
              <a:t>t</a:t>
            </a:r>
            <a:r>
              <a:rPr lang="en-US" baseline="-25000" dirty="0" smtClean="0"/>
              <a:t>2 </a:t>
            </a:r>
            <a:r>
              <a:rPr lang="en-US" dirty="0" smtClean="0"/>
              <a:t>and so on until I have jumped my desired number of steps</a:t>
            </a:r>
            <a:endParaRPr lang="en-US" dirty="0"/>
          </a:p>
        </p:txBody>
      </p:sp>
    </p:spTree>
    <p:extLst>
      <p:ext uri="{BB962C8B-B14F-4D97-AF65-F5344CB8AC3E}">
        <p14:creationId xmlns:p14="http://schemas.microsoft.com/office/powerpoint/2010/main" val="20004931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Example – same case as before with D=0.001 (where CTRW did not work)</a:t>
            </a:r>
            <a:endParaRPr lang="en-US" sz="2800" dirty="0"/>
          </a:p>
        </p:txBody>
      </p:sp>
      <p:sp>
        <p:nvSpPr>
          <p:cNvPr id="3" name="Content Placeholder 2"/>
          <p:cNvSpPr>
            <a:spLocks noGrp="1"/>
          </p:cNvSpPr>
          <p:nvPr>
            <p:ph idx="1"/>
          </p:nvPr>
        </p:nvSpPr>
        <p:spPr/>
        <p:txBody>
          <a:bodyPr/>
          <a:lstStyle/>
          <a:p>
            <a:r>
              <a:rPr lang="en-US" dirty="0" smtClean="0"/>
              <a:t>Recall this is what p(</a:t>
            </a:r>
            <a:r>
              <a:rPr lang="en-US" dirty="0" smtClean="0">
                <a:latin typeface="Symbol" charset="2"/>
                <a:cs typeface="Symbol" charset="2"/>
              </a:rPr>
              <a:t>t</a:t>
            </a:r>
            <a:r>
              <a:rPr lang="en-US" dirty="0" smtClean="0"/>
              <a:t>) looked like</a:t>
            </a:r>
            <a:endParaRPr lang="en-US" dirty="0"/>
          </a:p>
        </p:txBody>
      </p:sp>
      <p:pic>
        <p:nvPicPr>
          <p:cNvPr id="4" name="Picture 3" descr="timer.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8474" y="2773835"/>
            <a:ext cx="4010363" cy="3007772"/>
          </a:xfrm>
          <a:prstGeom prst="rect">
            <a:avLst/>
          </a:prstGeom>
        </p:spPr>
      </p:pic>
      <p:sp>
        <p:nvSpPr>
          <p:cNvPr id="5" name="TextBox 4"/>
          <p:cNvSpPr txBox="1"/>
          <p:nvPr/>
        </p:nvSpPr>
        <p:spPr>
          <a:xfrm>
            <a:off x="4980040" y="3018912"/>
            <a:ext cx="3211520" cy="1754327"/>
          </a:xfrm>
          <a:prstGeom prst="rect">
            <a:avLst/>
          </a:prstGeom>
          <a:noFill/>
        </p:spPr>
        <p:txBody>
          <a:bodyPr wrap="square" rtlCol="0">
            <a:spAutoFit/>
          </a:bodyPr>
          <a:lstStyle/>
          <a:p>
            <a:r>
              <a:rPr lang="en-US" dirty="0" smtClean="0"/>
              <a:t>If will break this into 25 bins</a:t>
            </a:r>
          </a:p>
          <a:p>
            <a:endParaRPr lang="en-US" dirty="0"/>
          </a:p>
          <a:p>
            <a:r>
              <a:rPr lang="en-US" dirty="0" smtClean="0"/>
              <a:t>The higher the number of bins the better you resolve correlation – typically 25-50 is good.</a:t>
            </a:r>
            <a:endParaRPr lang="en-US" dirty="0"/>
          </a:p>
        </p:txBody>
      </p:sp>
    </p:spTree>
    <p:extLst>
      <p:ext uri="{BB962C8B-B14F-4D97-AF65-F5344CB8AC3E}">
        <p14:creationId xmlns:p14="http://schemas.microsoft.com/office/powerpoint/2010/main" val="31741169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Check that indeed p(</a:t>
            </a:r>
            <a:r>
              <a:rPr lang="en-US" dirty="0" smtClean="0">
                <a:latin typeface="Symbol" charset="2"/>
                <a:cs typeface="Symbol" charset="2"/>
              </a:rPr>
              <a:t>t</a:t>
            </a:r>
            <a:r>
              <a:rPr lang="en-US" dirty="0" smtClean="0"/>
              <a:t>) is the same for </a:t>
            </a:r>
            <a:r>
              <a:rPr lang="en-US" dirty="0" smtClean="0">
                <a:latin typeface="Symbol" charset="2"/>
                <a:cs typeface="Symbol" charset="2"/>
              </a:rPr>
              <a:t>t</a:t>
            </a:r>
            <a:r>
              <a:rPr lang="en-US" baseline="-25000" dirty="0" smtClean="0"/>
              <a:t>1</a:t>
            </a:r>
            <a:r>
              <a:rPr lang="en-US" dirty="0" smtClean="0"/>
              <a:t> and </a:t>
            </a:r>
            <a:r>
              <a:rPr lang="en-US" dirty="0" smtClean="0">
                <a:latin typeface="Symbol" charset="2"/>
                <a:cs typeface="Symbol" charset="2"/>
              </a:rPr>
              <a:t>t</a:t>
            </a:r>
            <a:r>
              <a:rPr lang="en-US" baseline="-25000" dirty="0" smtClean="0"/>
              <a:t>2</a:t>
            </a:r>
            <a:r>
              <a:rPr lang="en-US" dirty="0" smtClean="0"/>
              <a:t> </a:t>
            </a:r>
            <a:endParaRPr lang="en-US" dirty="0"/>
          </a:p>
        </p:txBody>
      </p:sp>
      <p:sp>
        <p:nvSpPr>
          <p:cNvPr id="3" name="Content Placeholder 2"/>
          <p:cNvSpPr>
            <a:spLocks noGrp="1"/>
          </p:cNvSpPr>
          <p:nvPr>
            <p:ph idx="1"/>
          </p:nvPr>
        </p:nvSpPr>
        <p:spPr/>
        <p:txBody>
          <a:bodyPr/>
          <a:lstStyle/>
          <a:p>
            <a:r>
              <a:rPr lang="en-US" dirty="0" smtClean="0"/>
              <a:t>Run code rw_ptau_2dx.m</a:t>
            </a:r>
            <a:endParaRPr lang="en-US" dirty="0"/>
          </a:p>
        </p:txBody>
      </p:sp>
      <p:pic>
        <p:nvPicPr>
          <p:cNvPr id="5" name="Picture 4" descr="Screen Shot 2015-04-21 at 10.15.36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0601" y="2505346"/>
            <a:ext cx="5198129" cy="4015381"/>
          </a:xfrm>
          <a:prstGeom prst="rect">
            <a:avLst/>
          </a:prstGeom>
        </p:spPr>
      </p:pic>
    </p:spTree>
    <p:extLst>
      <p:ext uri="{BB962C8B-B14F-4D97-AF65-F5344CB8AC3E}">
        <p14:creationId xmlns:p14="http://schemas.microsoft.com/office/powerpoint/2010/main" val="21731392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Measure the transition matrix</a:t>
            </a:r>
            <a:endParaRPr lang="en-US" dirty="0"/>
          </a:p>
        </p:txBody>
      </p:sp>
      <p:sp>
        <p:nvSpPr>
          <p:cNvPr id="3" name="Content Placeholder 2"/>
          <p:cNvSpPr>
            <a:spLocks noGrp="1"/>
          </p:cNvSpPr>
          <p:nvPr>
            <p:ph idx="1"/>
          </p:nvPr>
        </p:nvSpPr>
        <p:spPr/>
        <p:txBody>
          <a:bodyPr/>
          <a:lstStyle/>
          <a:p>
            <a:r>
              <a:rPr lang="en-US" dirty="0" smtClean="0"/>
              <a:t>Run code </a:t>
            </a:r>
            <a:r>
              <a:rPr lang="en-US" dirty="0" err="1" smtClean="0"/>
              <a:t>transition_matrix.m</a:t>
            </a:r>
            <a:endParaRPr lang="en-US" dirty="0"/>
          </a:p>
        </p:txBody>
      </p:sp>
      <p:sp>
        <p:nvSpPr>
          <p:cNvPr id="5" name="TextBox 4"/>
          <p:cNvSpPr txBox="1"/>
          <p:nvPr/>
        </p:nvSpPr>
        <p:spPr>
          <a:xfrm>
            <a:off x="789410" y="3933228"/>
            <a:ext cx="566957" cy="646331"/>
          </a:xfrm>
          <a:prstGeom prst="rect">
            <a:avLst/>
          </a:prstGeom>
          <a:noFill/>
        </p:spPr>
        <p:txBody>
          <a:bodyPr wrap="none" rtlCol="0">
            <a:spAutoFit/>
          </a:bodyPr>
          <a:lstStyle/>
          <a:p>
            <a:r>
              <a:rPr lang="en-US" sz="3600" dirty="0" smtClean="0">
                <a:latin typeface="Symbol" charset="2"/>
                <a:cs typeface="Symbol" charset="2"/>
              </a:rPr>
              <a:t>t</a:t>
            </a:r>
            <a:r>
              <a:rPr lang="en-US" sz="3600" baseline="-25000" dirty="0" smtClean="0"/>
              <a:t>1</a:t>
            </a:r>
            <a:endParaRPr lang="en-US" sz="3600" baseline="-25000" dirty="0"/>
          </a:p>
        </p:txBody>
      </p:sp>
      <p:sp>
        <p:nvSpPr>
          <p:cNvPr id="6" name="TextBox 5"/>
          <p:cNvSpPr txBox="1"/>
          <p:nvPr/>
        </p:nvSpPr>
        <p:spPr>
          <a:xfrm>
            <a:off x="3607499" y="6211669"/>
            <a:ext cx="566957" cy="646331"/>
          </a:xfrm>
          <a:prstGeom prst="rect">
            <a:avLst/>
          </a:prstGeom>
          <a:noFill/>
        </p:spPr>
        <p:txBody>
          <a:bodyPr wrap="none" rtlCol="0">
            <a:spAutoFit/>
          </a:bodyPr>
          <a:lstStyle/>
          <a:p>
            <a:r>
              <a:rPr lang="en-US" sz="3600" dirty="0" smtClean="0">
                <a:latin typeface="Symbol" charset="2"/>
                <a:cs typeface="Symbol" charset="2"/>
              </a:rPr>
              <a:t>t</a:t>
            </a:r>
            <a:r>
              <a:rPr lang="en-US" sz="3600" baseline="-25000" dirty="0"/>
              <a:t>2</a:t>
            </a:r>
          </a:p>
        </p:txBody>
      </p:sp>
      <p:sp>
        <p:nvSpPr>
          <p:cNvPr id="7" name="TextBox 6"/>
          <p:cNvSpPr txBox="1"/>
          <p:nvPr/>
        </p:nvSpPr>
        <p:spPr>
          <a:xfrm>
            <a:off x="6566976" y="3478344"/>
            <a:ext cx="2336768" cy="1754327"/>
          </a:xfrm>
          <a:prstGeom prst="rect">
            <a:avLst/>
          </a:prstGeom>
          <a:noFill/>
        </p:spPr>
        <p:txBody>
          <a:bodyPr wrap="square" rtlCol="0">
            <a:spAutoFit/>
          </a:bodyPr>
          <a:lstStyle/>
          <a:p>
            <a:r>
              <a:rPr lang="en-US" dirty="0" smtClean="0"/>
              <a:t>Bin 1 is the smallest travel times (i.e. fastest particles). Bin 25 is the largest travel times (slowest particles)</a:t>
            </a:r>
            <a:endParaRPr lang="en-US" dirty="0"/>
          </a:p>
        </p:txBody>
      </p:sp>
      <p:pic>
        <p:nvPicPr>
          <p:cNvPr id="9" name="Picture 8" descr="Screen Shot 2015-04-21 at 10.41.41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2385" y="2610660"/>
            <a:ext cx="4504238" cy="3515503"/>
          </a:xfrm>
          <a:prstGeom prst="rect">
            <a:avLst/>
          </a:prstGeom>
        </p:spPr>
      </p:pic>
    </p:spTree>
    <p:extLst>
      <p:ext uri="{BB962C8B-B14F-4D97-AF65-F5344CB8AC3E}">
        <p14:creationId xmlns:p14="http://schemas.microsoft.com/office/powerpoint/2010/main" val="1882201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Cumulative Transition Matrix</a:t>
            </a:r>
            <a:endParaRPr lang="en-US" dirty="0"/>
          </a:p>
        </p:txBody>
      </p:sp>
      <p:sp>
        <p:nvSpPr>
          <p:cNvPr id="3" name="Content Placeholder 2"/>
          <p:cNvSpPr>
            <a:spLocks noGrp="1"/>
          </p:cNvSpPr>
          <p:nvPr>
            <p:ph idx="1"/>
          </p:nvPr>
        </p:nvSpPr>
        <p:spPr>
          <a:xfrm>
            <a:off x="498474" y="1981201"/>
            <a:ext cx="7556313" cy="524579"/>
          </a:xfrm>
        </p:spPr>
        <p:txBody>
          <a:bodyPr/>
          <a:lstStyle/>
          <a:p>
            <a:r>
              <a:rPr lang="en-US" dirty="0" smtClean="0"/>
              <a:t>This Matrix adds columns together… last column has to be 1</a:t>
            </a:r>
            <a:endParaRPr lang="en-US" dirty="0"/>
          </a:p>
        </p:txBody>
      </p:sp>
      <p:sp>
        <p:nvSpPr>
          <p:cNvPr id="5" name="TextBox 4"/>
          <p:cNvSpPr txBox="1"/>
          <p:nvPr/>
        </p:nvSpPr>
        <p:spPr>
          <a:xfrm>
            <a:off x="6132229" y="2716795"/>
            <a:ext cx="2551282" cy="3970318"/>
          </a:xfrm>
          <a:prstGeom prst="rect">
            <a:avLst/>
          </a:prstGeom>
          <a:noFill/>
        </p:spPr>
        <p:txBody>
          <a:bodyPr wrap="square" rtlCol="0">
            <a:spAutoFit/>
          </a:bodyPr>
          <a:lstStyle/>
          <a:p>
            <a:r>
              <a:rPr lang="en-US" dirty="0" smtClean="0"/>
              <a:t>Why would I do this?</a:t>
            </a:r>
          </a:p>
          <a:p>
            <a:endParaRPr lang="en-US" dirty="0"/>
          </a:p>
          <a:p>
            <a:r>
              <a:rPr lang="en-US" dirty="0" smtClean="0"/>
              <a:t>Easier for coding…</a:t>
            </a:r>
          </a:p>
          <a:p>
            <a:endParaRPr lang="en-US" dirty="0"/>
          </a:p>
          <a:p>
            <a:r>
              <a:rPr lang="en-US" dirty="0" smtClean="0"/>
              <a:t>You know </a:t>
            </a:r>
            <a:r>
              <a:rPr lang="en-US" dirty="0" smtClean="0">
                <a:latin typeface="Symbol" charset="2"/>
                <a:cs typeface="Symbol" charset="2"/>
              </a:rPr>
              <a:t>t</a:t>
            </a:r>
            <a:r>
              <a:rPr lang="en-US" baseline="-25000" dirty="0" smtClean="0"/>
              <a:t>1</a:t>
            </a:r>
            <a:r>
              <a:rPr lang="en-US" dirty="0" smtClean="0"/>
              <a:t>, which means you know which row you are in. To determine next bin generate a random number U=[0,1]</a:t>
            </a:r>
          </a:p>
          <a:p>
            <a:endParaRPr lang="en-US" dirty="0"/>
          </a:p>
          <a:p>
            <a:r>
              <a:rPr lang="en-US" dirty="0" smtClean="0"/>
              <a:t>This determines your next bin by looking along the columns..</a:t>
            </a:r>
            <a:endParaRPr lang="en-US" dirty="0"/>
          </a:p>
        </p:txBody>
      </p:sp>
      <p:pic>
        <p:nvPicPr>
          <p:cNvPr id="6" name="Picture 5" descr="Screen Shot 2015-04-21 at 10.16.58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8001" y="2587621"/>
            <a:ext cx="4817268" cy="3886199"/>
          </a:xfrm>
          <a:prstGeom prst="rect">
            <a:avLst/>
          </a:prstGeom>
        </p:spPr>
      </p:pic>
    </p:spTree>
    <p:extLst>
      <p:ext uri="{BB962C8B-B14F-4D97-AF65-F5344CB8AC3E}">
        <p14:creationId xmlns:p14="http://schemas.microsoft.com/office/powerpoint/2010/main" val="30469059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Now use this transition matrix to enforce correlations in a CTRW code</a:t>
            </a:r>
            <a:endParaRPr lang="en-US" dirty="0"/>
          </a:p>
        </p:txBody>
      </p:sp>
      <p:sp>
        <p:nvSpPr>
          <p:cNvPr id="3" name="Content Placeholder 2"/>
          <p:cNvSpPr>
            <a:spLocks noGrp="1"/>
          </p:cNvSpPr>
          <p:nvPr>
            <p:ph idx="1"/>
          </p:nvPr>
        </p:nvSpPr>
        <p:spPr>
          <a:xfrm>
            <a:off x="498474" y="2265501"/>
            <a:ext cx="7556313" cy="514886"/>
          </a:xfrm>
        </p:spPr>
        <p:txBody>
          <a:bodyPr/>
          <a:lstStyle/>
          <a:p>
            <a:r>
              <a:rPr lang="en-US" dirty="0" smtClean="0"/>
              <a:t>See code </a:t>
            </a:r>
            <a:r>
              <a:rPr lang="en-US" dirty="0" err="1" smtClean="0"/>
              <a:t>mcctrw.m</a:t>
            </a:r>
            <a:r>
              <a:rPr lang="en-US" dirty="0" smtClean="0"/>
              <a:t>  (sample below)</a:t>
            </a:r>
            <a:endParaRPr lang="en-US" dirty="0"/>
          </a:p>
        </p:txBody>
      </p:sp>
      <p:pic>
        <p:nvPicPr>
          <p:cNvPr id="4" name="Picture 3" descr="Screen Shot 2015-04-21 at 10.04.43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02504" y="3257371"/>
            <a:ext cx="5435600" cy="2971800"/>
          </a:xfrm>
          <a:prstGeom prst="rect">
            <a:avLst/>
          </a:prstGeom>
        </p:spPr>
      </p:pic>
    </p:spTree>
    <p:extLst>
      <p:ext uri="{BB962C8B-B14F-4D97-AF65-F5344CB8AC3E}">
        <p14:creationId xmlns:p14="http://schemas.microsoft.com/office/powerpoint/2010/main" val="23232090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does this compare…</a:t>
            </a:r>
            <a:endParaRPr lang="en-US" dirty="0"/>
          </a:p>
        </p:txBody>
      </p:sp>
      <p:sp>
        <p:nvSpPr>
          <p:cNvPr id="3" name="Content Placeholder 2"/>
          <p:cNvSpPr>
            <a:spLocks noGrp="1"/>
          </p:cNvSpPr>
          <p:nvPr>
            <p:ph idx="1"/>
          </p:nvPr>
        </p:nvSpPr>
        <p:spPr/>
        <p:txBody>
          <a:bodyPr/>
          <a:lstStyle/>
          <a:p>
            <a:r>
              <a:rPr lang="en-US" dirty="0" smtClean="0"/>
              <a:t>Recall this is what we want to reproduce…</a:t>
            </a:r>
            <a:endParaRPr lang="en-US" dirty="0"/>
          </a:p>
        </p:txBody>
      </p:sp>
      <p:pic>
        <p:nvPicPr>
          <p:cNvPr id="4" name="Picture 3" descr="BTCs.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09628" y="2517221"/>
            <a:ext cx="5259892" cy="3944919"/>
          </a:xfrm>
          <a:prstGeom prst="rect">
            <a:avLst/>
          </a:prstGeom>
        </p:spPr>
      </p:pic>
    </p:spTree>
    <p:extLst>
      <p:ext uri="{BB962C8B-B14F-4D97-AF65-F5344CB8AC3E}">
        <p14:creationId xmlns:p14="http://schemas.microsoft.com/office/powerpoint/2010/main" val="59108781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This is what the CTRW without correlation gave us</a:t>
            </a:r>
            <a:endParaRPr lang="en-US" dirty="0"/>
          </a:p>
        </p:txBody>
      </p:sp>
      <p:sp>
        <p:nvSpPr>
          <p:cNvPr id="3" name="Content Placeholder 2"/>
          <p:cNvSpPr>
            <a:spLocks noGrp="1"/>
          </p:cNvSpPr>
          <p:nvPr>
            <p:ph idx="1"/>
          </p:nvPr>
        </p:nvSpPr>
        <p:spPr/>
        <p:txBody>
          <a:bodyPr/>
          <a:lstStyle/>
          <a:p>
            <a:r>
              <a:rPr lang="en-US" dirty="0" smtClean="0"/>
              <a:t>Not a good match</a:t>
            </a:r>
            <a:endParaRPr lang="en-US" dirty="0"/>
          </a:p>
        </p:txBody>
      </p:sp>
      <p:pic>
        <p:nvPicPr>
          <p:cNvPr id="4" name="Picture 3" descr="Comparison.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68231" y="2502706"/>
            <a:ext cx="5416548" cy="4062411"/>
          </a:xfrm>
          <a:prstGeom prst="rect">
            <a:avLst/>
          </a:prstGeom>
        </p:spPr>
      </p:pic>
    </p:spTree>
    <p:extLst>
      <p:ext uri="{BB962C8B-B14F-4D97-AF65-F5344CB8AC3E}">
        <p14:creationId xmlns:p14="http://schemas.microsoft.com/office/powerpoint/2010/main" val="232488542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about our new algorithm…</a:t>
            </a:r>
            <a:endParaRPr lang="en-US" dirty="0"/>
          </a:p>
        </p:txBody>
      </p:sp>
      <p:sp>
        <p:nvSpPr>
          <p:cNvPr id="5" name="TextBox 4"/>
          <p:cNvSpPr txBox="1"/>
          <p:nvPr/>
        </p:nvSpPr>
        <p:spPr>
          <a:xfrm>
            <a:off x="6464010" y="3386808"/>
            <a:ext cx="2448315" cy="2308324"/>
          </a:xfrm>
          <a:prstGeom prst="rect">
            <a:avLst/>
          </a:prstGeom>
          <a:noFill/>
        </p:spPr>
        <p:txBody>
          <a:bodyPr wrap="square" rtlCol="0">
            <a:spAutoFit/>
          </a:bodyPr>
          <a:lstStyle/>
          <a:p>
            <a:r>
              <a:rPr lang="en-US" dirty="0" smtClean="0"/>
              <a:t>Almost perfect..</a:t>
            </a:r>
          </a:p>
          <a:p>
            <a:endParaRPr lang="en-US" dirty="0"/>
          </a:p>
          <a:p>
            <a:r>
              <a:rPr lang="en-US" dirty="0" smtClean="0"/>
              <a:t>Including correlation the way we have seems to fix the issues</a:t>
            </a:r>
          </a:p>
          <a:p>
            <a:endParaRPr lang="en-US" dirty="0"/>
          </a:p>
          <a:p>
            <a:r>
              <a:rPr lang="en-US" dirty="0" smtClean="0"/>
              <a:t>What about larger D?</a:t>
            </a:r>
            <a:endParaRPr lang="en-US" dirty="0"/>
          </a:p>
        </p:txBody>
      </p:sp>
      <p:pic>
        <p:nvPicPr>
          <p:cNvPr id="6" name="Picture 5" descr="Screen Shot 2015-04-21 at 10.17.58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798" y="1831224"/>
            <a:ext cx="5283359" cy="4150475"/>
          </a:xfrm>
          <a:prstGeom prst="rect">
            <a:avLst/>
          </a:prstGeom>
        </p:spPr>
      </p:pic>
    </p:spTree>
    <p:extLst>
      <p:ext uri="{BB962C8B-B14F-4D97-AF65-F5344CB8AC3E}">
        <p14:creationId xmlns:p14="http://schemas.microsoft.com/office/powerpoint/2010/main" val="2512666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IID</a:t>
            </a:r>
            <a:endParaRPr lang="en-US" dirty="0"/>
          </a:p>
        </p:txBody>
      </p:sp>
      <p:sp>
        <p:nvSpPr>
          <p:cNvPr id="3" name="Content Placeholder 2"/>
          <p:cNvSpPr>
            <a:spLocks noGrp="1"/>
          </p:cNvSpPr>
          <p:nvPr>
            <p:ph idx="1"/>
          </p:nvPr>
        </p:nvSpPr>
        <p:spPr/>
        <p:txBody>
          <a:bodyPr/>
          <a:lstStyle/>
          <a:p>
            <a:r>
              <a:rPr lang="en-US" dirty="0" smtClean="0"/>
              <a:t>Identically Distributed – this means that the random number is always drawn from the same distribution.</a:t>
            </a:r>
          </a:p>
          <a:p>
            <a:pPr lvl="1"/>
            <a:r>
              <a:rPr lang="en-US" dirty="0" smtClean="0"/>
              <a:t>How might you relax this?</a:t>
            </a:r>
          </a:p>
          <a:p>
            <a:pPr lvl="1"/>
            <a:r>
              <a:rPr lang="en-US" dirty="0" smtClean="0"/>
              <a:t>Do you think it’s important?</a:t>
            </a:r>
          </a:p>
          <a:p>
            <a:pPr lvl="1"/>
            <a:r>
              <a:rPr lang="en-US" dirty="0" smtClean="0"/>
              <a:t>In what context?</a:t>
            </a:r>
          </a:p>
          <a:p>
            <a:r>
              <a:rPr lang="en-US" dirty="0" smtClean="0"/>
              <a:t>Independent</a:t>
            </a:r>
          </a:p>
          <a:p>
            <a:pPr lvl="1"/>
            <a:r>
              <a:rPr lang="en-US" dirty="0" smtClean="0"/>
              <a:t>What do you mean by independent?</a:t>
            </a:r>
          </a:p>
          <a:p>
            <a:pPr lvl="1"/>
            <a:r>
              <a:rPr lang="en-US" dirty="0" smtClean="0"/>
              <a:t>Does this make sense to you </a:t>
            </a:r>
          </a:p>
          <a:p>
            <a:pPr lvl="1"/>
            <a:r>
              <a:rPr lang="en-US" dirty="0" smtClean="0"/>
              <a:t>How might we relax this assumption and when is it important?</a:t>
            </a:r>
            <a:endParaRPr lang="en-US" dirty="0"/>
          </a:p>
        </p:txBody>
      </p:sp>
    </p:spTree>
    <p:extLst>
      <p:ext uri="{BB962C8B-B14F-4D97-AF65-F5344CB8AC3E}">
        <p14:creationId xmlns:p14="http://schemas.microsoft.com/office/powerpoint/2010/main" val="69874374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D=0.01</a:t>
            </a:r>
            <a:endParaRPr lang="en-US" dirty="0"/>
          </a:p>
        </p:txBody>
      </p:sp>
      <p:sp>
        <p:nvSpPr>
          <p:cNvPr id="3" name="Content Placeholder 2"/>
          <p:cNvSpPr>
            <a:spLocks noGrp="1"/>
          </p:cNvSpPr>
          <p:nvPr>
            <p:ph idx="1"/>
          </p:nvPr>
        </p:nvSpPr>
        <p:spPr/>
        <p:txBody>
          <a:bodyPr/>
          <a:lstStyle/>
          <a:p>
            <a:r>
              <a:rPr lang="en-US" dirty="0" smtClean="0"/>
              <a:t>What uncorrelated model gave us</a:t>
            </a:r>
            <a:endParaRPr lang="en-US" dirty="0"/>
          </a:p>
        </p:txBody>
      </p:sp>
      <p:pic>
        <p:nvPicPr>
          <p:cNvPr id="4" name="Picture 3" descr="Comparison.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4525" y="2597315"/>
            <a:ext cx="5014482" cy="3760862"/>
          </a:xfrm>
          <a:prstGeom prst="rect">
            <a:avLst/>
          </a:prstGeom>
        </p:spPr>
      </p:pic>
      <p:sp>
        <p:nvSpPr>
          <p:cNvPr id="5" name="TextBox 4"/>
          <p:cNvSpPr txBox="1"/>
          <p:nvPr/>
        </p:nvSpPr>
        <p:spPr>
          <a:xfrm>
            <a:off x="6132229" y="3100760"/>
            <a:ext cx="2409020" cy="923330"/>
          </a:xfrm>
          <a:prstGeom prst="rect">
            <a:avLst/>
          </a:prstGeom>
          <a:noFill/>
        </p:spPr>
        <p:txBody>
          <a:bodyPr wrap="none" rtlCol="0">
            <a:spAutoFit/>
          </a:bodyPr>
          <a:lstStyle/>
          <a:p>
            <a:r>
              <a:rPr lang="en-US" dirty="0" smtClean="0"/>
              <a:t>Better than smaller D</a:t>
            </a:r>
          </a:p>
          <a:p>
            <a:endParaRPr lang="en-US" dirty="0"/>
          </a:p>
          <a:p>
            <a:r>
              <a:rPr lang="en-US" dirty="0" smtClean="0"/>
              <a:t>But not Perfect</a:t>
            </a:r>
            <a:endParaRPr lang="en-US" dirty="0"/>
          </a:p>
        </p:txBody>
      </p:sp>
    </p:spTree>
    <p:extLst>
      <p:ext uri="{BB962C8B-B14F-4D97-AF65-F5344CB8AC3E}">
        <p14:creationId xmlns:p14="http://schemas.microsoft.com/office/powerpoint/2010/main" val="18587279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transition matrix look like for our new model?</a:t>
            </a:r>
            <a:endParaRPr lang="en-US" dirty="0"/>
          </a:p>
        </p:txBody>
      </p:sp>
      <p:sp>
        <p:nvSpPr>
          <p:cNvPr id="5" name="TextBox 4"/>
          <p:cNvSpPr txBox="1"/>
          <p:nvPr/>
        </p:nvSpPr>
        <p:spPr>
          <a:xfrm>
            <a:off x="6040703" y="2768944"/>
            <a:ext cx="2510686" cy="646331"/>
          </a:xfrm>
          <a:prstGeom prst="rect">
            <a:avLst/>
          </a:prstGeom>
          <a:noFill/>
        </p:spPr>
        <p:txBody>
          <a:bodyPr wrap="none" rtlCol="0">
            <a:spAutoFit/>
          </a:bodyPr>
          <a:lstStyle/>
          <a:p>
            <a:r>
              <a:rPr lang="en-US" dirty="0" smtClean="0"/>
              <a:t>Compare to smaller D</a:t>
            </a:r>
          </a:p>
          <a:p>
            <a:endParaRPr lang="en-US" dirty="0"/>
          </a:p>
        </p:txBody>
      </p:sp>
      <p:pic>
        <p:nvPicPr>
          <p:cNvPr id="6" name="Picture 5" descr="Screen Shot 2015-04-21 at 10.44.29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2254" y="2025218"/>
            <a:ext cx="5463174" cy="4343109"/>
          </a:xfrm>
          <a:prstGeom prst="rect">
            <a:avLst/>
          </a:prstGeom>
        </p:spPr>
      </p:pic>
    </p:spTree>
    <p:extLst>
      <p:ext uri="{BB962C8B-B14F-4D97-AF65-F5344CB8AC3E}">
        <p14:creationId xmlns:p14="http://schemas.microsoft.com/office/powerpoint/2010/main" val="208083107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transition matrix look like for our new model?</a:t>
            </a:r>
            <a:endParaRPr lang="en-US" dirty="0"/>
          </a:p>
        </p:txBody>
      </p:sp>
      <p:sp>
        <p:nvSpPr>
          <p:cNvPr id="3" name="TextBox 2"/>
          <p:cNvSpPr txBox="1"/>
          <p:nvPr/>
        </p:nvSpPr>
        <p:spPr>
          <a:xfrm>
            <a:off x="1761872" y="2196848"/>
            <a:ext cx="949636" cy="369332"/>
          </a:xfrm>
          <a:prstGeom prst="rect">
            <a:avLst/>
          </a:prstGeom>
          <a:noFill/>
        </p:spPr>
        <p:txBody>
          <a:bodyPr wrap="none" rtlCol="0">
            <a:spAutoFit/>
          </a:bodyPr>
          <a:lstStyle/>
          <a:p>
            <a:r>
              <a:rPr lang="en-US" dirty="0" smtClean="0"/>
              <a:t>D=0.01</a:t>
            </a:r>
            <a:endParaRPr lang="en-US" dirty="0"/>
          </a:p>
        </p:txBody>
      </p:sp>
      <p:sp>
        <p:nvSpPr>
          <p:cNvPr id="7" name="TextBox 6"/>
          <p:cNvSpPr txBox="1"/>
          <p:nvPr/>
        </p:nvSpPr>
        <p:spPr>
          <a:xfrm>
            <a:off x="6067255" y="2164582"/>
            <a:ext cx="1074746" cy="369332"/>
          </a:xfrm>
          <a:prstGeom prst="rect">
            <a:avLst/>
          </a:prstGeom>
          <a:noFill/>
        </p:spPr>
        <p:txBody>
          <a:bodyPr wrap="none" rtlCol="0">
            <a:spAutoFit/>
          </a:bodyPr>
          <a:lstStyle/>
          <a:p>
            <a:r>
              <a:rPr lang="en-US" dirty="0" smtClean="0"/>
              <a:t>D=0.001</a:t>
            </a:r>
            <a:endParaRPr lang="en-US" dirty="0"/>
          </a:p>
        </p:txBody>
      </p:sp>
      <p:sp>
        <p:nvSpPr>
          <p:cNvPr id="8" name="TextBox 7"/>
          <p:cNvSpPr txBox="1"/>
          <p:nvPr/>
        </p:nvSpPr>
        <p:spPr>
          <a:xfrm>
            <a:off x="2033645" y="6293055"/>
            <a:ext cx="4925860" cy="369332"/>
          </a:xfrm>
          <a:prstGeom prst="rect">
            <a:avLst/>
          </a:prstGeom>
          <a:noFill/>
        </p:spPr>
        <p:txBody>
          <a:bodyPr wrap="none" rtlCol="0">
            <a:spAutoFit/>
          </a:bodyPr>
          <a:lstStyle/>
          <a:p>
            <a:r>
              <a:rPr lang="en-US" dirty="0" smtClean="0"/>
              <a:t>What’s different – Does it make sense to you?</a:t>
            </a:r>
            <a:endParaRPr lang="en-US" dirty="0"/>
          </a:p>
        </p:txBody>
      </p:sp>
      <p:pic>
        <p:nvPicPr>
          <p:cNvPr id="9" name="Picture 8" descr="Screen Shot 2015-04-21 at 10.41.41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48271" y="2608757"/>
            <a:ext cx="3999730" cy="3121741"/>
          </a:xfrm>
          <a:prstGeom prst="rect">
            <a:avLst/>
          </a:prstGeom>
        </p:spPr>
      </p:pic>
      <p:pic>
        <p:nvPicPr>
          <p:cNvPr id="10" name="Picture 9" descr="Screen Shot 2015-04-21 at 10.44.29 A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0426" y="2565096"/>
            <a:ext cx="3981742" cy="3165402"/>
          </a:xfrm>
          <a:prstGeom prst="rect">
            <a:avLst/>
          </a:prstGeom>
        </p:spPr>
      </p:pic>
    </p:spTree>
    <p:extLst>
      <p:ext uri="{BB962C8B-B14F-4D97-AF65-F5344CB8AC3E}">
        <p14:creationId xmlns:p14="http://schemas.microsoft.com/office/powerpoint/2010/main" val="416389696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about our new algorithm…</a:t>
            </a:r>
            <a:endParaRPr lang="en-US" dirty="0"/>
          </a:p>
        </p:txBody>
      </p:sp>
      <p:pic>
        <p:nvPicPr>
          <p:cNvPr id="4" name="Picture 3" descr="Screen Shot 2015-04-21 at 10.11.46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3477" y="1600200"/>
            <a:ext cx="5545236" cy="4436189"/>
          </a:xfrm>
          <a:prstGeom prst="rect">
            <a:avLst/>
          </a:prstGeom>
        </p:spPr>
      </p:pic>
      <p:sp>
        <p:nvSpPr>
          <p:cNvPr id="5" name="TextBox 4"/>
          <p:cNvSpPr txBox="1"/>
          <p:nvPr/>
        </p:nvSpPr>
        <p:spPr>
          <a:xfrm>
            <a:off x="6464010" y="3386808"/>
            <a:ext cx="2448315" cy="2308324"/>
          </a:xfrm>
          <a:prstGeom prst="rect">
            <a:avLst/>
          </a:prstGeom>
          <a:noFill/>
        </p:spPr>
        <p:txBody>
          <a:bodyPr wrap="square" rtlCol="0">
            <a:spAutoFit/>
          </a:bodyPr>
          <a:lstStyle/>
          <a:p>
            <a:r>
              <a:rPr lang="en-US" dirty="0" smtClean="0"/>
              <a:t>Almost perfect..</a:t>
            </a:r>
          </a:p>
          <a:p>
            <a:endParaRPr lang="en-US" dirty="0"/>
          </a:p>
          <a:p>
            <a:r>
              <a:rPr lang="en-US" dirty="0" smtClean="0"/>
              <a:t>Including correlation the way we have seems to fix the issues</a:t>
            </a:r>
          </a:p>
          <a:p>
            <a:endParaRPr lang="en-US" dirty="0"/>
          </a:p>
          <a:p>
            <a:r>
              <a:rPr lang="en-US" dirty="0" smtClean="0"/>
              <a:t>What about larger D?</a:t>
            </a:r>
            <a:endParaRPr lang="en-US" dirty="0"/>
          </a:p>
        </p:txBody>
      </p:sp>
    </p:spTree>
    <p:extLst>
      <p:ext uri="{BB962C8B-B14F-4D97-AF65-F5344CB8AC3E}">
        <p14:creationId xmlns:p14="http://schemas.microsoft.com/office/powerpoint/2010/main" val="10736145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Finally for largest D=0.1</a:t>
            </a:r>
            <a:endParaRPr lang="en-US" dirty="0"/>
          </a:p>
        </p:txBody>
      </p:sp>
      <p:sp>
        <p:nvSpPr>
          <p:cNvPr id="3" name="Content Placeholder 2"/>
          <p:cNvSpPr>
            <a:spLocks noGrp="1"/>
          </p:cNvSpPr>
          <p:nvPr>
            <p:ph idx="1"/>
          </p:nvPr>
        </p:nvSpPr>
        <p:spPr>
          <a:xfrm>
            <a:off x="498474" y="1636274"/>
            <a:ext cx="7556313" cy="4144963"/>
          </a:xfrm>
        </p:spPr>
        <p:txBody>
          <a:bodyPr/>
          <a:lstStyle/>
          <a:p>
            <a:r>
              <a:rPr lang="en-US" dirty="0" smtClean="0"/>
              <a:t>What uncorrelated model gave us</a:t>
            </a:r>
            <a:endParaRPr lang="en-US" dirty="0"/>
          </a:p>
        </p:txBody>
      </p:sp>
      <p:pic>
        <p:nvPicPr>
          <p:cNvPr id="4" name="Picture 3" descr="Comparison.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2795" y="2529797"/>
            <a:ext cx="5717569" cy="4288177"/>
          </a:xfrm>
          <a:prstGeom prst="rect">
            <a:avLst/>
          </a:prstGeom>
        </p:spPr>
      </p:pic>
      <p:sp>
        <p:nvSpPr>
          <p:cNvPr id="5" name="TextBox 4"/>
          <p:cNvSpPr txBox="1"/>
          <p:nvPr/>
        </p:nvSpPr>
        <p:spPr>
          <a:xfrm>
            <a:off x="6692824" y="4589343"/>
            <a:ext cx="2013567" cy="646331"/>
          </a:xfrm>
          <a:prstGeom prst="rect">
            <a:avLst/>
          </a:prstGeom>
          <a:noFill/>
        </p:spPr>
        <p:txBody>
          <a:bodyPr wrap="square" rtlCol="0">
            <a:spAutoFit/>
          </a:bodyPr>
          <a:lstStyle/>
          <a:p>
            <a:r>
              <a:rPr lang="en-US" dirty="0" smtClean="0"/>
              <a:t>Virtually Indistinguishable</a:t>
            </a:r>
            <a:endParaRPr lang="en-US" dirty="0"/>
          </a:p>
        </p:txBody>
      </p:sp>
    </p:spTree>
    <p:extLst>
      <p:ext uri="{BB962C8B-B14F-4D97-AF65-F5344CB8AC3E}">
        <p14:creationId xmlns:p14="http://schemas.microsoft.com/office/powerpoint/2010/main" val="60199394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Transition Matrix for this Case</a:t>
            </a:r>
            <a:endParaRPr lang="en-US" dirty="0"/>
          </a:p>
        </p:txBody>
      </p:sp>
      <p:sp>
        <p:nvSpPr>
          <p:cNvPr id="3" name="Content Placeholder 2"/>
          <p:cNvSpPr>
            <a:spLocks noGrp="1"/>
          </p:cNvSpPr>
          <p:nvPr>
            <p:ph idx="1"/>
          </p:nvPr>
        </p:nvSpPr>
        <p:spPr/>
        <p:txBody>
          <a:bodyPr/>
          <a:lstStyle/>
          <a:p>
            <a:r>
              <a:rPr lang="en-US" dirty="0" smtClean="0"/>
              <a:t>Again, compare to before and does it make sense?</a:t>
            </a:r>
            <a:endParaRPr lang="en-US" dirty="0"/>
          </a:p>
        </p:txBody>
      </p:sp>
      <p:pic>
        <p:nvPicPr>
          <p:cNvPr id="4" name="Picture 3" descr="Screen Shot 2015-04-21 at 10.34.54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3142" y="2667879"/>
            <a:ext cx="4700096" cy="3781800"/>
          </a:xfrm>
          <a:prstGeom prst="rect">
            <a:avLst/>
          </a:prstGeom>
        </p:spPr>
      </p:pic>
    </p:spTree>
    <p:extLst>
      <p:ext uri="{BB962C8B-B14F-4D97-AF65-F5344CB8AC3E}">
        <p14:creationId xmlns:p14="http://schemas.microsoft.com/office/powerpoint/2010/main" val="380042116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Comparison</a:t>
            </a:r>
            <a:endParaRPr lang="en-US" dirty="0"/>
          </a:p>
        </p:txBody>
      </p:sp>
      <p:sp>
        <p:nvSpPr>
          <p:cNvPr id="3" name="Content Placeholder 2"/>
          <p:cNvSpPr>
            <a:spLocks noGrp="1"/>
          </p:cNvSpPr>
          <p:nvPr>
            <p:ph idx="1"/>
          </p:nvPr>
        </p:nvSpPr>
        <p:spPr/>
        <p:txBody>
          <a:bodyPr/>
          <a:lstStyle/>
          <a:p>
            <a:r>
              <a:rPr lang="en-US" dirty="0" smtClean="0"/>
              <a:t>Again, virtually perfect (but unnecessary to include correlations)</a:t>
            </a:r>
            <a:endParaRPr lang="en-US" dirty="0"/>
          </a:p>
        </p:txBody>
      </p:sp>
      <p:pic>
        <p:nvPicPr>
          <p:cNvPr id="4" name="Picture 3" descr="Screen Shot 2015-04-21 at 10.36.12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16534" y="2681109"/>
            <a:ext cx="5058322" cy="3966738"/>
          </a:xfrm>
          <a:prstGeom prst="rect">
            <a:avLst/>
          </a:prstGeom>
        </p:spPr>
      </p:pic>
    </p:spTree>
    <p:extLst>
      <p:ext uri="{BB962C8B-B14F-4D97-AF65-F5344CB8AC3E}">
        <p14:creationId xmlns:p14="http://schemas.microsoft.com/office/powerpoint/2010/main" val="328304287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Algorithm for </a:t>
            </a:r>
            <a:r>
              <a:rPr lang="en-US" dirty="0" err="1" smtClean="0"/>
              <a:t>McCTRW</a:t>
            </a:r>
            <a:endParaRPr lang="en-US" dirty="0"/>
          </a:p>
        </p:txBody>
      </p:sp>
      <p:sp>
        <p:nvSpPr>
          <p:cNvPr id="3" name="Content Placeholder 2"/>
          <p:cNvSpPr>
            <a:spLocks noGrp="1"/>
          </p:cNvSpPr>
          <p:nvPr>
            <p:ph idx="1"/>
          </p:nvPr>
        </p:nvSpPr>
        <p:spPr>
          <a:xfrm>
            <a:off x="498474" y="3215179"/>
            <a:ext cx="7556313" cy="3489785"/>
          </a:xfrm>
        </p:spPr>
        <p:txBody>
          <a:bodyPr>
            <a:normAutofit fontScale="85000" lnSpcReduction="20000"/>
          </a:bodyPr>
          <a:lstStyle/>
          <a:p>
            <a:r>
              <a:rPr lang="en-US" dirty="0" smtClean="0"/>
              <a:t>Step 1 – Generate a random number </a:t>
            </a:r>
            <a:r>
              <a:rPr lang="en-US" dirty="0" smtClean="0">
                <a:latin typeface="Symbol" charset="2"/>
                <a:cs typeface="Symbol" charset="2"/>
              </a:rPr>
              <a:t>t</a:t>
            </a:r>
            <a:r>
              <a:rPr lang="en-US" baseline="-25000" dirty="0" smtClean="0">
                <a:latin typeface="Symbol" charset="2"/>
                <a:cs typeface="Symbol" charset="2"/>
              </a:rPr>
              <a:t>1</a:t>
            </a:r>
            <a:r>
              <a:rPr lang="en-US" dirty="0" smtClean="0"/>
              <a:t> from p(</a:t>
            </a:r>
            <a:r>
              <a:rPr lang="en-US" dirty="0" smtClean="0">
                <a:latin typeface="Symbol" charset="2"/>
                <a:cs typeface="Symbol" charset="2"/>
              </a:rPr>
              <a:t>t</a:t>
            </a:r>
            <a:r>
              <a:rPr lang="en-US" dirty="0" smtClean="0"/>
              <a:t>)</a:t>
            </a:r>
          </a:p>
          <a:p>
            <a:r>
              <a:rPr lang="en-US" dirty="0" smtClean="0"/>
              <a:t>Step 2 – Determine what bin is </a:t>
            </a:r>
            <a:r>
              <a:rPr lang="en-US" dirty="0" smtClean="0">
                <a:latin typeface="Symbol" charset="2"/>
                <a:cs typeface="Symbol" charset="2"/>
              </a:rPr>
              <a:t>t</a:t>
            </a:r>
            <a:r>
              <a:rPr lang="en-US" baseline="-25000" dirty="0" smtClean="0">
                <a:latin typeface="Symbol" charset="2"/>
                <a:cs typeface="Symbol" charset="2"/>
              </a:rPr>
              <a:t>1</a:t>
            </a:r>
            <a:r>
              <a:rPr lang="en-US" dirty="0" smtClean="0"/>
              <a:t>in</a:t>
            </a:r>
          </a:p>
          <a:p>
            <a:r>
              <a:rPr lang="en-US" dirty="0" smtClean="0"/>
              <a:t>Step 3 – Generate a random number and use transition matrix to assess what the next bin will be</a:t>
            </a:r>
          </a:p>
          <a:p>
            <a:r>
              <a:rPr lang="en-US" dirty="0" smtClean="0"/>
              <a:t>Step 4 – Generate </a:t>
            </a:r>
            <a:r>
              <a:rPr lang="en-US" dirty="0" smtClean="0">
                <a:latin typeface="Symbol" charset="2"/>
                <a:cs typeface="Symbol" charset="2"/>
              </a:rPr>
              <a:t>t</a:t>
            </a:r>
            <a:r>
              <a:rPr lang="en-US" baseline="-25000" dirty="0" smtClean="0">
                <a:latin typeface="Symbol" charset="2"/>
                <a:cs typeface="Symbol" charset="2"/>
              </a:rPr>
              <a:t>2 </a:t>
            </a:r>
            <a:r>
              <a:rPr lang="en-US" dirty="0" smtClean="0"/>
              <a:t>from the new bin</a:t>
            </a:r>
          </a:p>
          <a:p>
            <a:r>
              <a:rPr lang="en-US" dirty="0" smtClean="0"/>
              <a:t>Step 5 - </a:t>
            </a:r>
            <a:r>
              <a:rPr lang="en-US" dirty="0"/>
              <a:t>Generate a random number and use transition matrix to assess what the next bin will </a:t>
            </a:r>
            <a:r>
              <a:rPr lang="en-US" dirty="0" smtClean="0"/>
              <a:t>be</a:t>
            </a:r>
          </a:p>
          <a:p>
            <a:r>
              <a:rPr lang="en-US" dirty="0"/>
              <a:t>Step </a:t>
            </a:r>
            <a:r>
              <a:rPr lang="en-US" dirty="0" smtClean="0"/>
              <a:t>6 </a:t>
            </a:r>
            <a:r>
              <a:rPr lang="en-US" dirty="0"/>
              <a:t>– Generate </a:t>
            </a:r>
            <a:r>
              <a:rPr lang="en-US" dirty="0" smtClean="0">
                <a:latin typeface="Symbol" charset="2"/>
                <a:cs typeface="Symbol" charset="2"/>
              </a:rPr>
              <a:t>t</a:t>
            </a:r>
            <a:r>
              <a:rPr lang="en-US" baseline="-25000" dirty="0" smtClean="0">
                <a:latin typeface="Symbol" charset="2"/>
                <a:cs typeface="Symbol" charset="2"/>
              </a:rPr>
              <a:t>3 </a:t>
            </a:r>
            <a:r>
              <a:rPr lang="en-US" dirty="0"/>
              <a:t>from the new </a:t>
            </a:r>
            <a:r>
              <a:rPr lang="en-US" dirty="0" smtClean="0"/>
              <a:t>bin</a:t>
            </a:r>
          </a:p>
          <a:p>
            <a:r>
              <a:rPr lang="en-US" dirty="0" smtClean="0"/>
              <a:t>And so on until the desired number of jumps have passed.</a:t>
            </a:r>
            <a:endParaRPr lang="en-US" dirty="0"/>
          </a:p>
          <a:p>
            <a:endParaRPr lang="en-US" dirty="0"/>
          </a:p>
        </p:txBody>
      </p:sp>
      <p:pic>
        <p:nvPicPr>
          <p:cNvPr id="4" name="Picture 3" descr="latex-image-1.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60416" y="2774155"/>
            <a:ext cx="1397000" cy="241300"/>
          </a:xfrm>
          <a:prstGeom prst="rect">
            <a:avLst/>
          </a:prstGeom>
        </p:spPr>
      </p:pic>
      <p:pic>
        <p:nvPicPr>
          <p:cNvPr id="5" name="Picture 4" descr="latex-image-1.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73694" y="2298687"/>
            <a:ext cx="1701800" cy="254000"/>
          </a:xfrm>
          <a:prstGeom prst="rect">
            <a:avLst/>
          </a:prstGeom>
        </p:spPr>
      </p:pic>
    </p:spTree>
    <p:extLst>
      <p:ext uri="{BB962C8B-B14F-4D97-AF65-F5344CB8AC3E}">
        <p14:creationId xmlns:p14="http://schemas.microsoft.com/office/powerpoint/2010/main" val="354538653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Ok – it works for flow between two plates – does it work in other flows?</a:t>
            </a:r>
            <a:endParaRPr lang="en-US" dirty="0"/>
          </a:p>
        </p:txBody>
      </p:sp>
      <p:sp>
        <p:nvSpPr>
          <p:cNvPr id="3" name="Content Placeholder 2"/>
          <p:cNvSpPr>
            <a:spLocks noGrp="1"/>
          </p:cNvSpPr>
          <p:nvPr>
            <p:ph idx="1"/>
          </p:nvPr>
        </p:nvSpPr>
        <p:spPr>
          <a:xfrm>
            <a:off x="498474" y="2219732"/>
            <a:ext cx="7556313" cy="3906431"/>
          </a:xfrm>
        </p:spPr>
        <p:txBody>
          <a:bodyPr/>
          <a:lstStyle/>
          <a:p>
            <a:r>
              <a:rPr lang="en-US" dirty="0" smtClean="0"/>
              <a:t>For this let’s dig in the </a:t>
            </a:r>
            <a:r>
              <a:rPr lang="en-US" dirty="0" err="1" smtClean="0"/>
              <a:t>litterature</a:t>
            </a:r>
            <a:r>
              <a:rPr lang="en-US" smtClean="0"/>
              <a:t>… Thursday</a:t>
            </a:r>
            <a:endParaRPr lang="en-US" dirty="0"/>
          </a:p>
        </p:txBody>
      </p:sp>
    </p:spTree>
    <p:extLst>
      <p:ext uri="{BB962C8B-B14F-4D97-AF65-F5344CB8AC3E}">
        <p14:creationId xmlns:p14="http://schemas.microsoft.com/office/powerpoint/2010/main" val="61583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Consider the following classical problem</a:t>
            </a:r>
            <a:endParaRPr lang="en-US" dirty="0"/>
          </a:p>
        </p:txBody>
      </p:sp>
      <p:sp>
        <p:nvSpPr>
          <p:cNvPr id="3" name="Content Placeholder 2"/>
          <p:cNvSpPr>
            <a:spLocks noGrp="1"/>
          </p:cNvSpPr>
          <p:nvPr>
            <p:ph idx="1"/>
          </p:nvPr>
        </p:nvSpPr>
        <p:spPr/>
        <p:txBody>
          <a:bodyPr>
            <a:normAutofit lnSpcReduction="10000"/>
          </a:bodyPr>
          <a:lstStyle/>
          <a:p>
            <a:r>
              <a:rPr lang="en-US" dirty="0" smtClean="0"/>
              <a:t>Flow between two flat plates</a:t>
            </a:r>
          </a:p>
          <a:p>
            <a:endParaRPr lang="en-US" dirty="0"/>
          </a:p>
          <a:p>
            <a:endParaRPr lang="en-US" dirty="0" smtClean="0"/>
          </a:p>
          <a:p>
            <a:endParaRPr lang="en-US" dirty="0"/>
          </a:p>
          <a:p>
            <a:endParaRPr lang="en-US" dirty="0" smtClean="0"/>
          </a:p>
          <a:p>
            <a:r>
              <a:rPr lang="en-US" dirty="0" smtClean="0"/>
              <a:t>We already know from our work on Taylor dispersion how this system will behave at late times (t&gt;L^2/D)</a:t>
            </a:r>
          </a:p>
          <a:p>
            <a:r>
              <a:rPr lang="en-US" dirty="0" smtClean="0"/>
              <a:t>But what about at earlier times than this? Can we use some of the CTRW ideas we have discussed to date?</a:t>
            </a:r>
            <a:endParaRPr lang="en-US" dirty="0"/>
          </a:p>
        </p:txBody>
      </p:sp>
      <p:cxnSp>
        <p:nvCxnSpPr>
          <p:cNvPr id="4" name="Straight Connector 3"/>
          <p:cNvCxnSpPr/>
          <p:nvPr/>
        </p:nvCxnSpPr>
        <p:spPr>
          <a:xfrm>
            <a:off x="1383287" y="2844481"/>
            <a:ext cx="5817903" cy="0"/>
          </a:xfrm>
          <a:prstGeom prst="line">
            <a:avLst/>
          </a:prstGeom>
        </p:spPr>
        <p:style>
          <a:lnRef idx="2">
            <a:schemeClr val="accent1"/>
          </a:lnRef>
          <a:fillRef idx="0">
            <a:schemeClr val="accent1"/>
          </a:fillRef>
          <a:effectRef idx="1">
            <a:schemeClr val="accent1"/>
          </a:effectRef>
          <a:fontRef idx="minor">
            <a:schemeClr val="tx1"/>
          </a:fontRef>
        </p:style>
      </p:cxnSp>
      <p:sp>
        <p:nvSpPr>
          <p:cNvPr id="5" name="Arc 4"/>
          <p:cNvSpPr/>
          <p:nvPr/>
        </p:nvSpPr>
        <p:spPr>
          <a:xfrm>
            <a:off x="4218407" y="2874010"/>
            <a:ext cx="1447093" cy="1481205"/>
          </a:xfrm>
          <a:prstGeom prst="arc">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6" name="Straight Connector 5"/>
          <p:cNvCxnSpPr/>
          <p:nvPr/>
        </p:nvCxnSpPr>
        <p:spPr>
          <a:xfrm>
            <a:off x="1383287" y="4355215"/>
            <a:ext cx="5817903"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4897655" y="2874010"/>
            <a:ext cx="49038" cy="1456431"/>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p:nvPr/>
        </p:nvCxnSpPr>
        <p:spPr>
          <a:xfrm>
            <a:off x="4946693" y="3582694"/>
            <a:ext cx="723547" cy="714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p:nvPr/>
        </p:nvCxnSpPr>
        <p:spPr>
          <a:xfrm>
            <a:off x="4887629" y="3346466"/>
            <a:ext cx="718807"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p:nvPr/>
        </p:nvCxnSpPr>
        <p:spPr>
          <a:xfrm>
            <a:off x="4887629" y="3110242"/>
            <a:ext cx="65974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a:off x="4951433" y="3823685"/>
            <a:ext cx="718807"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p:nvPr/>
        </p:nvCxnSpPr>
        <p:spPr>
          <a:xfrm>
            <a:off x="1383287" y="3582694"/>
            <a:ext cx="70878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1094626" y="2934055"/>
            <a:ext cx="364202" cy="461665"/>
          </a:xfrm>
          <a:prstGeom prst="rect">
            <a:avLst/>
          </a:prstGeom>
          <a:noFill/>
        </p:spPr>
        <p:txBody>
          <a:bodyPr wrap="none" rtlCol="0">
            <a:spAutoFit/>
          </a:bodyPr>
          <a:lstStyle/>
          <a:p>
            <a:r>
              <a:rPr lang="en-US" sz="2400" dirty="0"/>
              <a:t>y</a:t>
            </a:r>
          </a:p>
        </p:txBody>
      </p:sp>
      <p:cxnSp>
        <p:nvCxnSpPr>
          <p:cNvPr id="14" name="Straight Arrow Connector 13"/>
          <p:cNvCxnSpPr/>
          <p:nvPr/>
        </p:nvCxnSpPr>
        <p:spPr>
          <a:xfrm flipV="1">
            <a:off x="1409654" y="2842593"/>
            <a:ext cx="0" cy="73345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5" name="Arc 14"/>
          <p:cNvSpPr/>
          <p:nvPr/>
        </p:nvSpPr>
        <p:spPr>
          <a:xfrm flipV="1">
            <a:off x="4227887" y="2864980"/>
            <a:ext cx="1447093" cy="1481205"/>
          </a:xfrm>
          <a:prstGeom prst="arc">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6" name="TextBox 15"/>
          <p:cNvSpPr txBox="1"/>
          <p:nvPr/>
        </p:nvSpPr>
        <p:spPr>
          <a:xfrm>
            <a:off x="2092067" y="3759056"/>
            <a:ext cx="354484" cy="461665"/>
          </a:xfrm>
          <a:prstGeom prst="rect">
            <a:avLst/>
          </a:prstGeom>
          <a:noFill/>
        </p:spPr>
        <p:txBody>
          <a:bodyPr wrap="none" rtlCol="0">
            <a:spAutoFit/>
          </a:bodyPr>
          <a:lstStyle/>
          <a:p>
            <a:r>
              <a:rPr lang="en-US" sz="2400" dirty="0" smtClean="0"/>
              <a:t>x</a:t>
            </a:r>
            <a:endParaRPr lang="en-US" sz="2400" dirty="0"/>
          </a:p>
        </p:txBody>
      </p:sp>
      <p:cxnSp>
        <p:nvCxnSpPr>
          <p:cNvPr id="17" name="Straight Arrow Connector 16"/>
          <p:cNvCxnSpPr/>
          <p:nvPr/>
        </p:nvCxnSpPr>
        <p:spPr>
          <a:xfrm>
            <a:off x="4897655" y="4022442"/>
            <a:ext cx="718807"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22043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29133"/>
            <a:ext cx="7556313" cy="1116106"/>
          </a:xfrm>
        </p:spPr>
        <p:txBody>
          <a:bodyPr/>
          <a:lstStyle/>
          <a:p>
            <a:r>
              <a:rPr lang="en-US" dirty="0" smtClean="0"/>
              <a:t>How about this?</a:t>
            </a:r>
            <a:endParaRPr lang="en-US" dirty="0"/>
          </a:p>
        </p:txBody>
      </p:sp>
      <p:sp>
        <p:nvSpPr>
          <p:cNvPr id="3" name="Content Placeholder 2"/>
          <p:cNvSpPr>
            <a:spLocks noGrp="1"/>
          </p:cNvSpPr>
          <p:nvPr>
            <p:ph idx="1"/>
          </p:nvPr>
        </p:nvSpPr>
        <p:spPr>
          <a:xfrm>
            <a:off x="498474" y="1082276"/>
            <a:ext cx="7556313" cy="4144963"/>
          </a:xfrm>
        </p:spPr>
        <p:txBody>
          <a:bodyPr>
            <a:normAutofit/>
          </a:bodyPr>
          <a:lstStyle/>
          <a:p>
            <a:r>
              <a:rPr lang="en-US" dirty="0" smtClean="0"/>
              <a:t>Define some distance </a:t>
            </a:r>
            <a:r>
              <a:rPr lang="en-US" dirty="0" err="1" smtClean="0">
                <a:latin typeface="Symbol" charset="2"/>
                <a:cs typeface="Symbol" charset="2"/>
              </a:rPr>
              <a:t>D</a:t>
            </a:r>
            <a:r>
              <a:rPr lang="en-US" dirty="0" err="1" smtClean="0"/>
              <a:t>x</a:t>
            </a:r>
            <a:endParaRPr lang="en-US" dirty="0" smtClean="0"/>
          </a:p>
          <a:p>
            <a:endParaRPr lang="en-US" dirty="0"/>
          </a:p>
          <a:p>
            <a:endParaRPr lang="en-US" dirty="0" smtClean="0"/>
          </a:p>
          <a:p>
            <a:endParaRPr lang="en-US" dirty="0"/>
          </a:p>
          <a:p>
            <a:endParaRPr lang="en-US" dirty="0" smtClean="0"/>
          </a:p>
          <a:p>
            <a:r>
              <a:rPr lang="en-US" dirty="0" smtClean="0"/>
              <a:t>I can measure how much time it takes particles to move this distance, right?</a:t>
            </a:r>
          </a:p>
          <a:p>
            <a:r>
              <a:rPr lang="en-US" dirty="0" smtClean="0"/>
              <a:t>Therefore I can say </a:t>
            </a:r>
            <a:r>
              <a:rPr lang="en-US" dirty="0" smtClean="0">
                <a:latin typeface="Symbol" charset="2"/>
                <a:cs typeface="Symbol" charset="2"/>
              </a:rPr>
              <a:t>x=0, </a:t>
            </a:r>
            <a:r>
              <a:rPr lang="en-US" dirty="0" err="1" smtClean="0">
                <a:latin typeface="Symbol" charset="2"/>
                <a:cs typeface="Symbol" charset="2"/>
              </a:rPr>
              <a:t>D</a:t>
            </a:r>
            <a:r>
              <a:rPr lang="en-US" dirty="0" err="1" smtClean="0">
                <a:cs typeface="Symbol" charset="2"/>
              </a:rPr>
              <a:t>x</a:t>
            </a:r>
            <a:r>
              <a:rPr lang="en-US" dirty="0" smtClean="0">
                <a:cs typeface="Symbol" charset="2"/>
              </a:rPr>
              <a:t> is fixed,</a:t>
            </a:r>
            <a:r>
              <a:rPr lang="en-US" dirty="0">
                <a:cs typeface="Symbol" charset="2"/>
              </a:rPr>
              <a:t> </a:t>
            </a:r>
            <a:r>
              <a:rPr lang="en-US" dirty="0" smtClean="0">
                <a:latin typeface="Symbol" charset="2"/>
                <a:cs typeface="Symbol" charset="2"/>
              </a:rPr>
              <a:t> </a:t>
            </a:r>
            <a:r>
              <a:rPr lang="en-US" dirty="0" err="1">
                <a:latin typeface="Symbol" charset="2"/>
                <a:cs typeface="Symbol" charset="2"/>
              </a:rPr>
              <a:t>D</a:t>
            </a:r>
            <a:r>
              <a:rPr lang="en-US" dirty="0" err="1">
                <a:cs typeface="Symbol" charset="2"/>
              </a:rPr>
              <a:t>t</a:t>
            </a:r>
            <a:r>
              <a:rPr lang="en-US" dirty="0">
                <a:cs typeface="Symbol" charset="2"/>
              </a:rPr>
              <a:t>=0</a:t>
            </a:r>
            <a:r>
              <a:rPr lang="en-US" dirty="0" smtClean="0">
                <a:cs typeface="Symbol" charset="2"/>
              </a:rPr>
              <a:t> and </a:t>
            </a:r>
            <a:r>
              <a:rPr lang="en-US" dirty="0" smtClean="0">
                <a:latin typeface="Symbol" charset="2"/>
                <a:cs typeface="Symbol" charset="2"/>
              </a:rPr>
              <a:t>t</a:t>
            </a:r>
            <a:r>
              <a:rPr lang="en-US" dirty="0" smtClean="0">
                <a:cs typeface="Symbol" charset="2"/>
              </a:rPr>
              <a:t> is random</a:t>
            </a:r>
            <a:endParaRPr lang="en-US" dirty="0" smtClean="0"/>
          </a:p>
        </p:txBody>
      </p:sp>
      <p:cxnSp>
        <p:nvCxnSpPr>
          <p:cNvPr id="4" name="Straight Connector 3"/>
          <p:cNvCxnSpPr/>
          <p:nvPr/>
        </p:nvCxnSpPr>
        <p:spPr>
          <a:xfrm>
            <a:off x="1383287" y="1614810"/>
            <a:ext cx="5817903" cy="0"/>
          </a:xfrm>
          <a:prstGeom prst="line">
            <a:avLst/>
          </a:prstGeom>
        </p:spPr>
        <p:style>
          <a:lnRef idx="2">
            <a:schemeClr val="accent1"/>
          </a:lnRef>
          <a:fillRef idx="0">
            <a:schemeClr val="accent1"/>
          </a:fillRef>
          <a:effectRef idx="1">
            <a:schemeClr val="accent1"/>
          </a:effectRef>
          <a:fontRef idx="minor">
            <a:schemeClr val="tx1"/>
          </a:fontRef>
        </p:style>
      </p:cxnSp>
      <p:sp>
        <p:nvSpPr>
          <p:cNvPr id="5" name="Arc 4"/>
          <p:cNvSpPr/>
          <p:nvPr/>
        </p:nvSpPr>
        <p:spPr>
          <a:xfrm>
            <a:off x="4218407" y="1644339"/>
            <a:ext cx="1447093" cy="1481205"/>
          </a:xfrm>
          <a:prstGeom prst="arc">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6" name="Straight Connector 5"/>
          <p:cNvCxnSpPr/>
          <p:nvPr/>
        </p:nvCxnSpPr>
        <p:spPr>
          <a:xfrm>
            <a:off x="1383287" y="3125544"/>
            <a:ext cx="5817903"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4897655" y="1644339"/>
            <a:ext cx="49038" cy="1456431"/>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p:nvPr/>
        </p:nvCxnSpPr>
        <p:spPr>
          <a:xfrm>
            <a:off x="4946693" y="2353023"/>
            <a:ext cx="723547" cy="714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p:nvPr/>
        </p:nvCxnSpPr>
        <p:spPr>
          <a:xfrm>
            <a:off x="4887629" y="2116795"/>
            <a:ext cx="718807"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p:nvPr/>
        </p:nvCxnSpPr>
        <p:spPr>
          <a:xfrm>
            <a:off x="4887629" y="1880571"/>
            <a:ext cx="65974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a:off x="4951433" y="2594014"/>
            <a:ext cx="718807"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p:nvPr/>
        </p:nvCxnSpPr>
        <p:spPr>
          <a:xfrm>
            <a:off x="1383287" y="2353023"/>
            <a:ext cx="70878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1094626" y="1704384"/>
            <a:ext cx="364202" cy="461665"/>
          </a:xfrm>
          <a:prstGeom prst="rect">
            <a:avLst/>
          </a:prstGeom>
          <a:noFill/>
        </p:spPr>
        <p:txBody>
          <a:bodyPr wrap="none" rtlCol="0">
            <a:spAutoFit/>
          </a:bodyPr>
          <a:lstStyle/>
          <a:p>
            <a:r>
              <a:rPr lang="en-US" sz="2400" dirty="0"/>
              <a:t>y</a:t>
            </a:r>
          </a:p>
        </p:txBody>
      </p:sp>
      <p:cxnSp>
        <p:nvCxnSpPr>
          <p:cNvPr id="14" name="Straight Arrow Connector 13"/>
          <p:cNvCxnSpPr/>
          <p:nvPr/>
        </p:nvCxnSpPr>
        <p:spPr>
          <a:xfrm flipV="1">
            <a:off x="1409654" y="1612922"/>
            <a:ext cx="0" cy="73345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5" name="Arc 14"/>
          <p:cNvSpPr/>
          <p:nvPr/>
        </p:nvSpPr>
        <p:spPr>
          <a:xfrm flipV="1">
            <a:off x="4227887" y="1635309"/>
            <a:ext cx="1447093" cy="1481205"/>
          </a:xfrm>
          <a:prstGeom prst="arc">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6" name="TextBox 15"/>
          <p:cNvSpPr txBox="1"/>
          <p:nvPr/>
        </p:nvSpPr>
        <p:spPr>
          <a:xfrm>
            <a:off x="1626590" y="2360167"/>
            <a:ext cx="819961" cy="461665"/>
          </a:xfrm>
          <a:prstGeom prst="rect">
            <a:avLst/>
          </a:prstGeom>
          <a:noFill/>
        </p:spPr>
        <p:txBody>
          <a:bodyPr wrap="square" rtlCol="0">
            <a:spAutoFit/>
          </a:bodyPr>
          <a:lstStyle/>
          <a:p>
            <a:r>
              <a:rPr lang="en-US" sz="2400" dirty="0" smtClean="0"/>
              <a:t>x</a:t>
            </a:r>
            <a:endParaRPr lang="en-US" sz="2400" dirty="0"/>
          </a:p>
        </p:txBody>
      </p:sp>
      <p:cxnSp>
        <p:nvCxnSpPr>
          <p:cNvPr id="17" name="Straight Arrow Connector 16"/>
          <p:cNvCxnSpPr/>
          <p:nvPr/>
        </p:nvCxnSpPr>
        <p:spPr>
          <a:xfrm>
            <a:off x="4897655" y="2792771"/>
            <a:ext cx="718807"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9" name="Straight Arrow Connector 18"/>
          <p:cNvCxnSpPr/>
          <p:nvPr/>
        </p:nvCxnSpPr>
        <p:spPr>
          <a:xfrm>
            <a:off x="2618142" y="3267398"/>
            <a:ext cx="869000"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
        <p:nvSpPr>
          <p:cNvPr id="20" name="Rectangle 19"/>
          <p:cNvSpPr/>
          <p:nvPr/>
        </p:nvSpPr>
        <p:spPr>
          <a:xfrm>
            <a:off x="2785627" y="3303441"/>
            <a:ext cx="453257" cy="369332"/>
          </a:xfrm>
          <a:prstGeom prst="rect">
            <a:avLst/>
          </a:prstGeom>
        </p:spPr>
        <p:txBody>
          <a:bodyPr wrap="none">
            <a:spAutoFit/>
          </a:bodyPr>
          <a:lstStyle/>
          <a:p>
            <a:r>
              <a:rPr lang="en-US" dirty="0" err="1">
                <a:latin typeface="Symbol" charset="2"/>
                <a:cs typeface="Symbol" charset="2"/>
              </a:rPr>
              <a:t>D</a:t>
            </a:r>
            <a:r>
              <a:rPr lang="en-US" dirty="0" err="1"/>
              <a:t>x</a:t>
            </a:r>
            <a:endParaRPr lang="en-US" dirty="0"/>
          </a:p>
        </p:txBody>
      </p:sp>
      <p:pic>
        <p:nvPicPr>
          <p:cNvPr id="21" name="Picture 20" descr="latex-image-1.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58828" y="5204864"/>
            <a:ext cx="2532084" cy="292485"/>
          </a:xfrm>
          <a:prstGeom prst="rect">
            <a:avLst/>
          </a:prstGeom>
        </p:spPr>
      </p:pic>
      <p:pic>
        <p:nvPicPr>
          <p:cNvPr id="22" name="Picture 21" descr="latex-image-1.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87970" y="5227239"/>
            <a:ext cx="2456983" cy="303867"/>
          </a:xfrm>
          <a:prstGeom prst="rect">
            <a:avLst/>
          </a:prstGeom>
        </p:spPr>
      </p:pic>
      <p:sp>
        <p:nvSpPr>
          <p:cNvPr id="23" name="TextBox 22"/>
          <p:cNvSpPr txBox="1"/>
          <p:nvPr/>
        </p:nvSpPr>
        <p:spPr>
          <a:xfrm>
            <a:off x="498473" y="5662749"/>
            <a:ext cx="7429949" cy="923330"/>
          </a:xfrm>
          <a:prstGeom prst="rect">
            <a:avLst/>
          </a:prstGeom>
          <a:noFill/>
        </p:spPr>
        <p:txBody>
          <a:bodyPr wrap="square" rtlCol="0">
            <a:spAutoFit/>
          </a:bodyPr>
          <a:lstStyle/>
          <a:p>
            <a:r>
              <a:rPr lang="en-US" dirty="0" smtClean="0"/>
              <a:t>And now I just run my CTRW, right? And because p(t) has finite mean and variance it will converge to </a:t>
            </a:r>
            <a:r>
              <a:rPr lang="en-US" dirty="0" err="1" smtClean="0"/>
              <a:t>Fickian</a:t>
            </a:r>
            <a:r>
              <a:rPr lang="en-US" dirty="0" smtClean="0"/>
              <a:t> Dispersion (which I expect from Taylor’s theory) – Foresee any issues?</a:t>
            </a:r>
            <a:endParaRPr lang="en-US" dirty="0"/>
          </a:p>
        </p:txBody>
      </p:sp>
    </p:spTree>
    <p:extLst>
      <p:ext uri="{BB962C8B-B14F-4D97-AF65-F5344CB8AC3E}">
        <p14:creationId xmlns:p14="http://schemas.microsoft.com/office/powerpoint/2010/main" val="3279524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test it</a:t>
            </a:r>
            <a:endParaRPr lang="en-US" dirty="0"/>
          </a:p>
        </p:txBody>
      </p:sp>
      <p:sp>
        <p:nvSpPr>
          <p:cNvPr id="3" name="Content Placeholder 2"/>
          <p:cNvSpPr>
            <a:spLocks noGrp="1"/>
          </p:cNvSpPr>
          <p:nvPr>
            <p:ph idx="1"/>
          </p:nvPr>
        </p:nvSpPr>
        <p:spPr>
          <a:xfrm>
            <a:off x="498474" y="1470467"/>
            <a:ext cx="7556313" cy="4968393"/>
          </a:xfrm>
        </p:spPr>
        <p:txBody>
          <a:bodyPr>
            <a:normAutofit fontScale="92500" lnSpcReduction="20000"/>
          </a:bodyPr>
          <a:lstStyle/>
          <a:p>
            <a:r>
              <a:rPr lang="en-US" dirty="0" smtClean="0"/>
              <a:t>Consider the following case</a:t>
            </a:r>
          </a:p>
          <a:p>
            <a:r>
              <a:rPr lang="en-US" dirty="0" smtClean="0"/>
              <a:t>U=3/2 (1-y^2)  	-1&lt;y&lt;1  (parabolic flow between two 					plates)</a:t>
            </a:r>
          </a:p>
          <a:p>
            <a:r>
              <a:rPr lang="en-US" dirty="0" smtClean="0"/>
              <a:t>Let’s consider </a:t>
            </a:r>
            <a:r>
              <a:rPr lang="en-US" dirty="0" err="1" smtClean="0">
                <a:latin typeface="Symbol" charset="2"/>
                <a:cs typeface="Symbol" charset="2"/>
              </a:rPr>
              <a:t>D</a:t>
            </a:r>
            <a:r>
              <a:rPr lang="en-US" dirty="0" err="1" smtClean="0"/>
              <a:t>x</a:t>
            </a:r>
            <a:r>
              <a:rPr lang="en-US" dirty="0" smtClean="0"/>
              <a:t>=10  (you can pick whatever you want – 			within limits as Nikki has discovered, 			but lets not get sidetracked by that)</a:t>
            </a:r>
          </a:p>
          <a:p>
            <a:r>
              <a:rPr lang="en-US" dirty="0" smtClean="0"/>
              <a:t>Test our idea for D=0.1,0.01 and 0.001</a:t>
            </a:r>
          </a:p>
          <a:p>
            <a:r>
              <a:rPr lang="en-US" dirty="0" smtClean="0"/>
              <a:t>Basically, I run a particle tracking simulation with a pulse initial condition at x=0 (represented by N particles) and then measure how long it takes each particle to travel a distance of </a:t>
            </a:r>
            <a:r>
              <a:rPr lang="en-US" dirty="0" err="1" smtClean="0">
                <a:latin typeface="Symbol" charset="2"/>
                <a:cs typeface="Symbol" charset="2"/>
              </a:rPr>
              <a:t>D</a:t>
            </a:r>
            <a:r>
              <a:rPr lang="en-US" dirty="0" err="1" smtClean="0"/>
              <a:t>x</a:t>
            </a:r>
            <a:r>
              <a:rPr lang="en-US" dirty="0" smtClean="0"/>
              <a:t>=10. This then gives me a vector of N travel times that I can sample from to make the next jump over </a:t>
            </a:r>
            <a:r>
              <a:rPr lang="en-US" dirty="0" err="1" smtClean="0">
                <a:latin typeface="Symbol" charset="2"/>
                <a:cs typeface="Symbol" charset="2"/>
              </a:rPr>
              <a:t>D</a:t>
            </a:r>
            <a:r>
              <a:rPr lang="en-US" dirty="0" err="1" smtClean="0"/>
              <a:t>x</a:t>
            </a:r>
            <a:r>
              <a:rPr lang="en-US" dirty="0" smtClean="0"/>
              <a:t>=10 (i.e. to 20)</a:t>
            </a:r>
          </a:p>
          <a:p>
            <a:r>
              <a:rPr lang="en-US" dirty="0" smtClean="0"/>
              <a:t>Let’s test this model’s ability to predict breakthrough at x=20, 40 and 100</a:t>
            </a:r>
            <a:endParaRPr lang="en-US" dirty="0"/>
          </a:p>
        </p:txBody>
      </p:sp>
    </p:spTree>
    <p:extLst>
      <p:ext uri="{BB962C8B-B14F-4D97-AF65-F5344CB8AC3E}">
        <p14:creationId xmlns:p14="http://schemas.microsoft.com/office/powerpoint/2010/main" val="1133422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1 – Measure travel time distribution</a:t>
            </a:r>
            <a:endParaRPr lang="en-US" dirty="0"/>
          </a:p>
        </p:txBody>
      </p:sp>
      <p:sp>
        <p:nvSpPr>
          <p:cNvPr id="3" name="Content Placeholder 2"/>
          <p:cNvSpPr>
            <a:spLocks noGrp="1"/>
          </p:cNvSpPr>
          <p:nvPr>
            <p:ph idx="1"/>
          </p:nvPr>
        </p:nvSpPr>
        <p:spPr/>
        <p:txBody>
          <a:bodyPr>
            <a:normAutofit/>
          </a:bodyPr>
          <a:lstStyle/>
          <a:p>
            <a:r>
              <a:rPr lang="en-US" dirty="0" smtClean="0"/>
              <a:t>Run the code </a:t>
            </a:r>
            <a:r>
              <a:rPr lang="en-US" dirty="0" err="1" smtClean="0"/>
              <a:t>rw_ptau.m</a:t>
            </a:r>
            <a:endParaRPr lang="en-US" dirty="0" smtClean="0"/>
          </a:p>
          <a:p>
            <a:pPr lvl="1"/>
            <a:r>
              <a:rPr lang="en-US" dirty="0" smtClean="0"/>
              <a:t>Note here that we use what is called a flux weighted initial condition (just for ease)</a:t>
            </a:r>
          </a:p>
          <a:p>
            <a:pPr lvl="1"/>
            <a:r>
              <a:rPr lang="en-US" dirty="0" smtClean="0"/>
              <a:t>This code runs a random walk that resolves the velocity field, i.e.</a:t>
            </a:r>
          </a:p>
          <a:p>
            <a:pPr lvl="1"/>
            <a:endParaRPr lang="en-US" dirty="0" smtClean="0"/>
          </a:p>
          <a:p>
            <a:pPr lvl="1"/>
            <a:endParaRPr lang="en-US" dirty="0"/>
          </a:p>
          <a:p>
            <a:r>
              <a:rPr lang="en-US" dirty="0" smtClean="0"/>
              <a:t>In this code we store the vector, called timer, that measures the amount of time it takes each particle to cross a distance </a:t>
            </a:r>
            <a:r>
              <a:rPr lang="en-US" dirty="0" err="1" smtClean="0">
                <a:latin typeface="Symbol" charset="2"/>
                <a:cs typeface="Symbol" charset="2"/>
              </a:rPr>
              <a:t>D</a:t>
            </a:r>
            <a:r>
              <a:rPr lang="en-US" dirty="0" err="1" smtClean="0"/>
              <a:t>x</a:t>
            </a:r>
            <a:r>
              <a:rPr lang="en-US" dirty="0" smtClean="0"/>
              <a:t>=10.</a:t>
            </a:r>
            <a:endParaRPr lang="en-US" dirty="0"/>
          </a:p>
          <a:p>
            <a:r>
              <a:rPr lang="en-US" dirty="0" smtClean="0"/>
              <a:t>Save timer</a:t>
            </a:r>
            <a:endParaRPr lang="en-US" dirty="0"/>
          </a:p>
        </p:txBody>
      </p:sp>
      <p:pic>
        <p:nvPicPr>
          <p:cNvPr id="4" name="Picture 3" descr="latex-image-1.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0524" y="3461717"/>
            <a:ext cx="3479800" cy="317500"/>
          </a:xfrm>
          <a:prstGeom prst="rect">
            <a:avLst/>
          </a:prstGeom>
        </p:spPr>
      </p:pic>
      <p:pic>
        <p:nvPicPr>
          <p:cNvPr id="5" name="Picture 4" descr="latex-image-1.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73583" y="3885033"/>
            <a:ext cx="2311400" cy="317500"/>
          </a:xfrm>
          <a:prstGeom prst="rect">
            <a:avLst/>
          </a:prstGeom>
        </p:spPr>
      </p:pic>
      <p:pic>
        <p:nvPicPr>
          <p:cNvPr id="6" name="Picture 5" descr="latex-image-1.pdf"/>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52328" y="3638286"/>
            <a:ext cx="1549400" cy="254000"/>
          </a:xfrm>
          <a:prstGeom prst="rect">
            <a:avLst/>
          </a:prstGeom>
        </p:spPr>
      </p:pic>
    </p:spTree>
    <p:extLst>
      <p:ext uri="{BB962C8B-B14F-4D97-AF65-F5344CB8AC3E}">
        <p14:creationId xmlns:p14="http://schemas.microsoft.com/office/powerpoint/2010/main" val="3447177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2 – Generate data for comparison</a:t>
            </a:r>
            <a:endParaRPr lang="en-US" dirty="0"/>
          </a:p>
        </p:txBody>
      </p:sp>
      <p:sp>
        <p:nvSpPr>
          <p:cNvPr id="3" name="Content Placeholder 2"/>
          <p:cNvSpPr>
            <a:spLocks noGrp="1"/>
          </p:cNvSpPr>
          <p:nvPr>
            <p:ph idx="1"/>
          </p:nvPr>
        </p:nvSpPr>
        <p:spPr/>
        <p:txBody>
          <a:bodyPr/>
          <a:lstStyle/>
          <a:p>
            <a:r>
              <a:rPr lang="en-US" dirty="0"/>
              <a:t>Run the same random walk code that models everything too Measure BTCs at further </a:t>
            </a:r>
            <a:r>
              <a:rPr lang="en-US" dirty="0" smtClean="0"/>
              <a:t>distances – </a:t>
            </a:r>
            <a:r>
              <a:rPr lang="en-US" dirty="0" err="1" smtClean="0"/>
              <a:t>rw_btcs.m</a:t>
            </a:r>
            <a:endParaRPr lang="en-US" dirty="0" smtClean="0"/>
          </a:p>
          <a:p>
            <a:endParaRPr lang="en-US" dirty="0"/>
          </a:p>
          <a:p>
            <a:endParaRPr lang="en-US" dirty="0" smtClean="0"/>
          </a:p>
          <a:p>
            <a:r>
              <a:rPr lang="en-US" dirty="0" smtClean="0"/>
              <a:t>Measure the amount of time it takes particles to travel a distance of 20, 40 and 100, which allows us to build </a:t>
            </a:r>
            <a:r>
              <a:rPr lang="en-US" dirty="0" err="1" smtClean="0"/>
              <a:t>brreakthrough</a:t>
            </a:r>
            <a:r>
              <a:rPr lang="en-US" dirty="0" smtClean="0"/>
              <a:t> curves btc20, btc40 and btc100.</a:t>
            </a:r>
          </a:p>
          <a:p>
            <a:endParaRPr lang="en-US" dirty="0"/>
          </a:p>
        </p:txBody>
      </p:sp>
      <p:pic>
        <p:nvPicPr>
          <p:cNvPr id="4" name="Picture 3" descr="latex-image-1.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5024" y="2893009"/>
            <a:ext cx="3479800" cy="317500"/>
          </a:xfrm>
          <a:prstGeom prst="rect">
            <a:avLst/>
          </a:prstGeom>
        </p:spPr>
      </p:pic>
      <p:pic>
        <p:nvPicPr>
          <p:cNvPr id="5" name="Picture 4" descr="latex-image-1.pd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8083" y="3316325"/>
            <a:ext cx="2311400" cy="317500"/>
          </a:xfrm>
          <a:prstGeom prst="rect">
            <a:avLst/>
          </a:prstGeom>
        </p:spPr>
      </p:pic>
      <p:pic>
        <p:nvPicPr>
          <p:cNvPr id="6" name="Picture 5" descr="latex-image-1.pdf"/>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86828" y="3069578"/>
            <a:ext cx="1549400" cy="254000"/>
          </a:xfrm>
          <a:prstGeom prst="rect">
            <a:avLst/>
          </a:prstGeom>
        </p:spPr>
      </p:pic>
    </p:spTree>
    <p:extLst>
      <p:ext uri="{BB962C8B-B14F-4D97-AF65-F5344CB8AC3E}">
        <p14:creationId xmlns:p14="http://schemas.microsoft.com/office/powerpoint/2010/main" val="2172216530"/>
      </p:ext>
    </p:extLst>
  </p:cSld>
  <p:clrMapOvr>
    <a:masterClrMapping/>
  </p:clrMapOvr>
</p:sld>
</file>

<file path=ppt/theme/theme1.xml><?xml version="1.0" encoding="utf-8"?>
<a:theme xmlns:a="http://schemas.openxmlformats.org/drawingml/2006/main" name="Advantage">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Advantage">
      <a:majorFont>
        <a:latin typeface="Rockwell"/>
        <a:ea typeface=""/>
        <a:cs typeface=""/>
        <a:font script="Jpan" typeface="ＭＳ ゴシック"/>
        <a:font script="Hans" typeface="宋体"/>
        <a:font script="Hant" typeface="新細明體"/>
      </a:majorFont>
      <a:minorFont>
        <a:latin typeface="Rockwell"/>
        <a:ea typeface=""/>
        <a:cs typeface=""/>
        <a:font script="Jpan" typeface="ＭＳ ゴシック"/>
        <a:font script="Hans" typeface="宋体"/>
        <a:font script="Hant" typeface="新細明體"/>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Advantage.thmx</Template>
  <TotalTime>1573</TotalTime>
  <Words>1823</Words>
  <Application>Microsoft Macintosh PowerPoint</Application>
  <PresentationFormat>On-screen Show (4:3)</PresentationFormat>
  <Paragraphs>244</Paragraphs>
  <Slides>48</Slides>
  <Notes>0</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Advantage</vt:lpstr>
      <vt:lpstr>Chapter 16 – Markov Chain Random Walks</vt:lpstr>
      <vt:lpstr>Overview </vt:lpstr>
      <vt:lpstr>Basic Premise of Most Random walk Models</vt:lpstr>
      <vt:lpstr>IID</vt:lpstr>
      <vt:lpstr>Consider the following classical problem</vt:lpstr>
      <vt:lpstr>How about this?</vt:lpstr>
      <vt:lpstr>Let’s test it</vt:lpstr>
      <vt:lpstr>Step 1 – Measure travel time distribution</vt:lpstr>
      <vt:lpstr>Step 2 – Generate data for comparison</vt:lpstr>
      <vt:lpstr>Step 3 -  Run our “Upscaled” Model</vt:lpstr>
      <vt:lpstr>Step 4 – Compare the model outputs</vt:lpstr>
      <vt:lpstr>For D=0.1  Step 1 – Generate Timer</vt:lpstr>
      <vt:lpstr>For D=0.1  Step 2– Generate BTCs</vt:lpstr>
      <vt:lpstr>For D=0.1  Step 3 – Run CTRW</vt:lpstr>
      <vt:lpstr>For D=0.1  Step 4 – Compares</vt:lpstr>
      <vt:lpstr>For D=0.01  Step 1 – Generate Timer</vt:lpstr>
      <vt:lpstr>For D=0.01  Step 2– Generate BTCs</vt:lpstr>
      <vt:lpstr>For D=0.01  Step 3 – Run CTRW</vt:lpstr>
      <vt:lpstr>For D=0.01  Step 4 – Compares</vt:lpstr>
      <vt:lpstr>For D=0.001  Step 1 – Generate Timer</vt:lpstr>
      <vt:lpstr>For D=0.001  Step 2– Generate BTCs</vt:lpstr>
      <vt:lpstr>For D=0.001  Step 3 – Run CTRW</vt:lpstr>
      <vt:lpstr>For D=0.001  Step 4 – Compares</vt:lpstr>
      <vt:lpstr>So what is going on?</vt:lpstr>
      <vt:lpstr>What is missing?</vt:lpstr>
      <vt:lpstr>Travel Time Distribution</vt:lpstr>
      <vt:lpstr>Travel Time Distribution</vt:lpstr>
      <vt:lpstr>Let’s break p(t) into bins – for sake of depiction say 4</vt:lpstr>
      <vt:lpstr>What we have to measure</vt:lpstr>
      <vt:lpstr>Let’s break p(t) into bins – for sake of depiction say 4</vt:lpstr>
      <vt:lpstr>Transition Matrix</vt:lpstr>
      <vt:lpstr>Example – same case as before with D=0.001 (where CTRW did not work)</vt:lpstr>
      <vt:lpstr>Check that indeed p(t) is the same for t1 and t2 </vt:lpstr>
      <vt:lpstr>Measure the transition matrix</vt:lpstr>
      <vt:lpstr>Cumulative Transition Matrix</vt:lpstr>
      <vt:lpstr>Now use this transition matrix to enforce correlations in a CTRW code</vt:lpstr>
      <vt:lpstr>How does this compare…</vt:lpstr>
      <vt:lpstr>This is what the CTRW without correlation gave us</vt:lpstr>
      <vt:lpstr>How about our new algorithm…</vt:lpstr>
      <vt:lpstr>For D=0.01</vt:lpstr>
      <vt:lpstr>What does transition matrix look like for our new model?</vt:lpstr>
      <vt:lpstr>What does transition matrix look like for our new model?</vt:lpstr>
      <vt:lpstr>How about our new algorithm…</vt:lpstr>
      <vt:lpstr>Finally for largest D=0.1</vt:lpstr>
      <vt:lpstr>Transition Matrix for this Case</vt:lpstr>
      <vt:lpstr>Comparison</vt:lpstr>
      <vt:lpstr>Summary of Algorithm for McCTRW</vt:lpstr>
      <vt:lpstr>Ok – it works for flow between two plates – does it work in other flows?</vt:lpstr>
    </vt:vector>
  </TitlesOfParts>
  <Company>University of Notre Dame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16 – Markov Chain Random Walks</dc:title>
  <dc:creator>Diogo Bolster</dc:creator>
  <cp:lastModifiedBy>Diogo Bolster</cp:lastModifiedBy>
  <cp:revision>86</cp:revision>
  <dcterms:created xsi:type="dcterms:W3CDTF">2015-04-15T15:44:00Z</dcterms:created>
  <dcterms:modified xsi:type="dcterms:W3CDTF">2015-04-21T16:46:46Z</dcterms:modified>
</cp:coreProperties>
</file>