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9" r:id="rId7"/>
    <p:sldId id="270" r:id="rId8"/>
    <p:sldId id="271" r:id="rId9"/>
    <p:sldId id="272" r:id="rId10"/>
    <p:sldId id="261" r:id="rId11"/>
    <p:sldId id="262" r:id="rId12"/>
    <p:sldId id="263" r:id="rId13"/>
    <p:sldId id="264" r:id="rId14"/>
    <p:sldId id="273" r:id="rId15"/>
    <p:sldId id="274" r:id="rId16"/>
    <p:sldId id="275" r:id="rId17"/>
    <p:sldId id="276" r:id="rId18"/>
    <p:sldId id="277"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278" r:id="rId42"/>
    <p:sldId id="265" r:id="rId43"/>
    <p:sldId id="266" r:id="rId44"/>
    <p:sldId id="267" r:id="rId45"/>
    <p:sldId id="268" r:id="rId46"/>
    <p:sldId id="279" r:id="rId47"/>
    <p:sldId id="280" r:id="rId48"/>
    <p:sldId id="303" r:id="rId49"/>
    <p:sldId id="304" r:id="rId50"/>
    <p:sldId id="307" r:id="rId51"/>
    <p:sldId id="308" r:id="rId52"/>
    <p:sldId id="305" r:id="rId53"/>
    <p:sldId id="306"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4" d="100"/>
          <a:sy n="114" d="100"/>
        </p:scale>
        <p:origin x="-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4/13/15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4/13/15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4/13/15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4/13/15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 Id="rId3" Type="http://schemas.openxmlformats.org/officeDocument/2006/relationships/image" Target="../media/image43.emf"/></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2.emf"/><Relationship Id="rId6" Type="http://schemas.openxmlformats.org/officeDocument/2006/relationships/image" Target="../media/image47.emf"/><Relationship Id="rId7" Type="http://schemas.openxmlformats.org/officeDocument/2006/relationships/image" Target="../media/image48.emf"/><Relationship Id="rId8" Type="http://schemas.openxmlformats.org/officeDocument/2006/relationships/image" Target="../media/image49.emf"/><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 Id="rId3" Type="http://schemas.openxmlformats.org/officeDocument/2006/relationships/image" Target="../media/image55.emf"/></Relationships>
</file>

<file path=ppt/slides/_rels/slide46.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47.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5"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15 – CTRW	</a:t>
            </a:r>
            <a:endParaRPr lang="en-US" dirty="0"/>
          </a:p>
        </p:txBody>
      </p:sp>
      <p:sp>
        <p:nvSpPr>
          <p:cNvPr id="3" name="Subtitle 2"/>
          <p:cNvSpPr>
            <a:spLocks noGrp="1"/>
          </p:cNvSpPr>
          <p:nvPr>
            <p:ph type="subTitle" idx="1"/>
          </p:nvPr>
        </p:nvSpPr>
        <p:spPr/>
        <p:txBody>
          <a:bodyPr/>
          <a:lstStyle/>
          <a:p>
            <a:r>
              <a:rPr lang="en-US" dirty="0" smtClean="0"/>
              <a:t>Continuous Time Random Walks</a:t>
            </a:r>
            <a:endParaRPr lang="en-US" dirty="0"/>
          </a:p>
        </p:txBody>
      </p:sp>
    </p:spTree>
    <p:extLst>
      <p:ext uri="{BB962C8B-B14F-4D97-AF65-F5344CB8AC3E}">
        <p14:creationId xmlns:p14="http://schemas.microsoft.com/office/powerpoint/2010/main" val="263637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point is the following	</a:t>
            </a:r>
            <a:endParaRPr lang="en-US" dirty="0"/>
          </a:p>
        </p:txBody>
      </p:sp>
      <p:sp>
        <p:nvSpPr>
          <p:cNvPr id="3" name="Content Placeholder 2"/>
          <p:cNvSpPr>
            <a:spLocks noGrp="1"/>
          </p:cNvSpPr>
          <p:nvPr>
            <p:ph idx="1"/>
          </p:nvPr>
        </p:nvSpPr>
        <p:spPr/>
        <p:txBody>
          <a:bodyPr/>
          <a:lstStyle/>
          <a:p>
            <a:r>
              <a:rPr lang="en-US" dirty="0" smtClean="0"/>
              <a:t>For exponential and finite variance power law the behavior looks familiar and in space we converge to something that looks Gaussian</a:t>
            </a:r>
          </a:p>
          <a:p>
            <a:r>
              <a:rPr lang="en-US" dirty="0" smtClean="0"/>
              <a:t>For the infinite mean we do not – what is going on there?</a:t>
            </a:r>
            <a:endParaRPr lang="en-US" dirty="0"/>
          </a:p>
        </p:txBody>
      </p:sp>
    </p:spTree>
    <p:extLst>
      <p:ext uri="{BB962C8B-B14F-4D97-AF65-F5344CB8AC3E}">
        <p14:creationId xmlns:p14="http://schemas.microsoft.com/office/powerpoint/2010/main" val="65613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consider unidirectional equal jumps</a:t>
            </a:r>
            <a:endParaRPr lang="en-US" dirty="0"/>
          </a:p>
        </p:txBody>
      </p:sp>
      <p:sp>
        <p:nvSpPr>
          <p:cNvPr id="3" name="Content Placeholder 2"/>
          <p:cNvSpPr>
            <a:spLocks noGrp="1"/>
          </p:cNvSpPr>
          <p:nvPr>
            <p:ph idx="1"/>
          </p:nvPr>
        </p:nvSpPr>
        <p:spPr/>
        <p:txBody>
          <a:bodyPr/>
          <a:lstStyle/>
          <a:p>
            <a:r>
              <a:rPr lang="en-US" dirty="0" err="1" smtClean="0">
                <a:latin typeface="Symbol" charset="2"/>
                <a:cs typeface="Symbol" charset="2"/>
              </a:rPr>
              <a:t>D</a:t>
            </a:r>
            <a:r>
              <a:rPr lang="en-US" dirty="0" err="1" smtClean="0"/>
              <a:t>x</a:t>
            </a:r>
            <a:r>
              <a:rPr lang="en-US" dirty="0" smtClean="0"/>
              <a:t>=1  (like a river or some system with a mean flow in one direction). All we care about is how long it takes a particle to jump some distance downstream, not the specific path it has taken…</a:t>
            </a:r>
            <a:endParaRPr lang="en-US" dirty="0"/>
          </a:p>
        </p:txBody>
      </p:sp>
    </p:spTree>
    <p:extLst>
      <p:ext uri="{BB962C8B-B14F-4D97-AF65-F5344CB8AC3E}">
        <p14:creationId xmlns:p14="http://schemas.microsoft.com/office/powerpoint/2010/main" val="165939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 systems with preferential drift (velocity) we have focused on BTCs</a:t>
            </a:r>
            <a:endParaRPr lang="en-US" sz="3200" dirty="0"/>
          </a:p>
        </p:txBody>
      </p:sp>
      <p:sp>
        <p:nvSpPr>
          <p:cNvPr id="3" name="Content Placeholder 2"/>
          <p:cNvSpPr>
            <a:spLocks noGrp="1"/>
          </p:cNvSpPr>
          <p:nvPr>
            <p:ph idx="1"/>
          </p:nvPr>
        </p:nvSpPr>
        <p:spPr/>
        <p:txBody>
          <a:bodyPr/>
          <a:lstStyle/>
          <a:p>
            <a:r>
              <a:rPr lang="en-US" dirty="0" smtClean="0"/>
              <a:t>Let’s look at them here</a:t>
            </a:r>
          </a:p>
          <a:p>
            <a:r>
              <a:rPr lang="en-US" dirty="0" smtClean="0"/>
              <a:t>CTRW is a particularly easy framework for looking at BTCs, because it basically tells us the times at which a plume will arrive at a give distance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30" y="5495195"/>
            <a:ext cx="2108200" cy="3175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165" y="5967514"/>
            <a:ext cx="1714500" cy="292100"/>
          </a:xfrm>
          <a:prstGeom prst="rect">
            <a:avLst/>
          </a:prstGeom>
        </p:spPr>
      </p:pic>
      <p:sp>
        <p:nvSpPr>
          <p:cNvPr id="6" name="TextBox 5"/>
          <p:cNvSpPr txBox="1"/>
          <p:nvPr/>
        </p:nvSpPr>
        <p:spPr>
          <a:xfrm>
            <a:off x="3934645" y="5292147"/>
            <a:ext cx="4794630" cy="923330"/>
          </a:xfrm>
          <a:prstGeom prst="rect">
            <a:avLst/>
          </a:prstGeom>
          <a:noFill/>
        </p:spPr>
        <p:txBody>
          <a:bodyPr wrap="square" rtlCol="0">
            <a:spAutoFit/>
          </a:bodyPr>
          <a:lstStyle/>
          <a:p>
            <a:r>
              <a:rPr lang="en-US" dirty="0" smtClean="0"/>
              <a:t>If you are interested in a downstream BTC at distance </a:t>
            </a:r>
            <a:r>
              <a:rPr lang="en-US" dirty="0" err="1" smtClean="0"/>
              <a:t>N</a:t>
            </a:r>
            <a:r>
              <a:rPr lang="en-US" dirty="0" err="1" smtClean="0">
                <a:latin typeface="Symbol" charset="2"/>
                <a:cs typeface="Symbol" charset="2"/>
              </a:rPr>
              <a:t>D</a:t>
            </a:r>
            <a:r>
              <a:rPr lang="en-US" dirty="0" err="1" smtClean="0"/>
              <a:t>x</a:t>
            </a:r>
            <a:r>
              <a:rPr lang="en-US" dirty="0" smtClean="0"/>
              <a:t> you just at N random time steps sampled from p(</a:t>
            </a:r>
            <a:r>
              <a:rPr lang="en-US" dirty="0" smtClean="0">
                <a:latin typeface="Symbol" charset="2"/>
                <a:cs typeface="Symbol" charset="2"/>
              </a:rPr>
              <a:t>t</a:t>
            </a:r>
            <a:r>
              <a:rPr lang="en-US" dirty="0" smtClean="0"/>
              <a:t>)</a:t>
            </a:r>
            <a:endParaRPr lang="en-US" dirty="0"/>
          </a:p>
        </p:txBody>
      </p:sp>
    </p:spTree>
    <p:extLst>
      <p:ext uri="{BB962C8B-B14F-4D97-AF65-F5344CB8AC3E}">
        <p14:creationId xmlns:p14="http://schemas.microsoft.com/office/powerpoint/2010/main" val="119443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Again let’s look at the three different distributions</a:t>
            </a:r>
            <a:endParaRPr lang="en-US" sz="3600" dirty="0"/>
          </a:p>
        </p:txBody>
      </p:sp>
      <p:sp>
        <p:nvSpPr>
          <p:cNvPr id="3" name="Content Placeholder 2"/>
          <p:cNvSpPr>
            <a:spLocks noGrp="1"/>
          </p:cNvSpPr>
          <p:nvPr>
            <p:ph idx="1"/>
          </p:nvPr>
        </p:nvSpPr>
        <p:spPr/>
        <p:txBody>
          <a:bodyPr/>
          <a:lstStyle/>
          <a:p>
            <a:r>
              <a:rPr lang="en-US" dirty="0" smtClean="0"/>
              <a:t>Consider BTC at x=100 with </a:t>
            </a:r>
            <a:r>
              <a:rPr lang="en-US" dirty="0" err="1" smtClean="0">
                <a:latin typeface="Symbol" charset="2"/>
                <a:cs typeface="Symbol" charset="2"/>
              </a:rPr>
              <a:t>D</a:t>
            </a:r>
            <a:r>
              <a:rPr lang="en-US" dirty="0" err="1" smtClean="0"/>
              <a:t>x</a:t>
            </a:r>
            <a:r>
              <a:rPr lang="en-US" dirty="0" smtClean="0"/>
              <a:t>=1</a:t>
            </a:r>
          </a:p>
        </p:txBody>
      </p:sp>
      <p:sp>
        <p:nvSpPr>
          <p:cNvPr id="4" name="Content Placeholder 2"/>
          <p:cNvSpPr txBox="1">
            <a:spLocks/>
          </p:cNvSpPr>
          <p:nvPr/>
        </p:nvSpPr>
        <p:spPr>
          <a:xfrm>
            <a:off x="712788" y="3499001"/>
            <a:ext cx="7716838" cy="3388658"/>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2"/>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2"/>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2"/>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2"/>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r>
              <a:rPr lang="en-US" dirty="0" smtClean="0"/>
              <a:t>Exponential</a:t>
            </a:r>
          </a:p>
          <a:p>
            <a:endParaRPr lang="en-US" dirty="0" smtClean="0"/>
          </a:p>
          <a:p>
            <a:r>
              <a:rPr lang="en-US" dirty="0" smtClean="0"/>
              <a:t>Power Law  </a:t>
            </a:r>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885" y="5541520"/>
            <a:ext cx="1270000" cy="2286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885" y="6005586"/>
            <a:ext cx="1282700" cy="228600"/>
          </a:xfrm>
          <a:prstGeom prst="rect">
            <a:avLst/>
          </a:prstGeom>
        </p:spPr>
      </p:pic>
      <p:sp>
        <p:nvSpPr>
          <p:cNvPr id="7" name="TextBox 6"/>
          <p:cNvSpPr txBox="1"/>
          <p:nvPr/>
        </p:nvSpPr>
        <p:spPr>
          <a:xfrm>
            <a:off x="5762587" y="5466808"/>
            <a:ext cx="3350947" cy="369332"/>
          </a:xfrm>
          <a:prstGeom prst="rect">
            <a:avLst/>
          </a:prstGeom>
          <a:noFill/>
        </p:spPr>
        <p:txBody>
          <a:bodyPr wrap="none" rtlCol="0">
            <a:spAutoFit/>
          </a:bodyPr>
          <a:lstStyle/>
          <a:p>
            <a:r>
              <a:rPr lang="en-US" dirty="0" smtClean="0"/>
              <a:t>Infinite variance, finite mean</a:t>
            </a:r>
            <a:endParaRPr lang="en-US" dirty="0"/>
          </a:p>
        </p:txBody>
      </p:sp>
      <p:sp>
        <p:nvSpPr>
          <p:cNvPr id="8" name="TextBox 7"/>
          <p:cNvSpPr txBox="1"/>
          <p:nvPr/>
        </p:nvSpPr>
        <p:spPr>
          <a:xfrm>
            <a:off x="5852732" y="5897811"/>
            <a:ext cx="1635146" cy="369332"/>
          </a:xfrm>
          <a:prstGeom prst="rect">
            <a:avLst/>
          </a:prstGeom>
          <a:noFill/>
        </p:spPr>
        <p:txBody>
          <a:bodyPr wrap="none" rtlCol="0">
            <a:spAutoFit/>
          </a:bodyPr>
          <a:lstStyle/>
          <a:p>
            <a:r>
              <a:rPr lang="en-US" dirty="0" smtClean="0"/>
              <a:t>Infinite mean</a:t>
            </a:r>
            <a:endParaRPr lang="en-US" dirty="0"/>
          </a:p>
        </p:txBody>
      </p:sp>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5389" y="3946827"/>
            <a:ext cx="1765300" cy="368300"/>
          </a:xfrm>
          <a:prstGeom prst="rect">
            <a:avLst/>
          </a:prstGeom>
        </p:spPr>
      </p:pic>
      <p:pic>
        <p:nvPicPr>
          <p:cNvPr id="10" name="Picture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9526" y="4892849"/>
            <a:ext cx="3492500" cy="355600"/>
          </a:xfrm>
          <a:prstGeom prst="rect">
            <a:avLst/>
          </a:prstGeom>
        </p:spPr>
      </p:pic>
    </p:spTree>
    <p:extLst>
      <p:ext uri="{BB962C8B-B14F-4D97-AF65-F5344CB8AC3E}">
        <p14:creationId xmlns:p14="http://schemas.microsoft.com/office/powerpoint/2010/main" val="125732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Ctrw_exponential.m</a:t>
            </a:r>
            <a:endParaRPr lang="en-US" dirty="0"/>
          </a:p>
        </p:txBody>
      </p:sp>
      <p:sp>
        <p:nvSpPr>
          <p:cNvPr id="3" name="Content Placeholder 2"/>
          <p:cNvSpPr>
            <a:spLocks noGrp="1"/>
          </p:cNvSpPr>
          <p:nvPr>
            <p:ph idx="1"/>
          </p:nvPr>
        </p:nvSpPr>
        <p:spPr>
          <a:xfrm>
            <a:off x="712788" y="3012142"/>
            <a:ext cx="2959685" cy="3388658"/>
          </a:xfrm>
        </p:spPr>
        <p:txBody>
          <a:bodyPr>
            <a:normAutofit lnSpcReduction="10000"/>
          </a:bodyPr>
          <a:lstStyle/>
          <a:p>
            <a:r>
              <a:rPr lang="en-US" dirty="0" err="1" smtClean="0">
                <a:latin typeface="Symbol" charset="2"/>
                <a:cs typeface="Symbol" charset="2"/>
              </a:rPr>
              <a:t>D</a:t>
            </a:r>
            <a:r>
              <a:rPr lang="en-US" dirty="0" err="1" smtClean="0"/>
              <a:t>x</a:t>
            </a:r>
            <a:r>
              <a:rPr lang="en-US" dirty="0" smtClean="0"/>
              <a:t>=1</a:t>
            </a:r>
          </a:p>
          <a:p>
            <a:r>
              <a:rPr lang="en-US" dirty="0">
                <a:latin typeface="Symbol" charset="2"/>
                <a:cs typeface="Symbol" charset="2"/>
              </a:rPr>
              <a:t>l</a:t>
            </a:r>
            <a:r>
              <a:rPr lang="en-US" dirty="0" smtClean="0"/>
              <a:t>=1</a:t>
            </a:r>
          </a:p>
          <a:p>
            <a:r>
              <a:rPr lang="en-US" dirty="0"/>
              <a:t>t</a:t>
            </a:r>
            <a:r>
              <a:rPr lang="en-US" dirty="0" smtClean="0"/>
              <a:t>=100</a:t>
            </a:r>
          </a:p>
          <a:p>
            <a:r>
              <a:rPr lang="en-US" dirty="0" smtClean="0"/>
              <a:t>Again matches perfectly with u=1 and D=0.5 ADE</a:t>
            </a:r>
            <a:endParaRPr lang="en-US" dirty="0"/>
          </a:p>
        </p:txBody>
      </p:sp>
      <p:pic>
        <p:nvPicPr>
          <p:cNvPr id="4" name="Picture 3" descr="exponenti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473" y="2819400"/>
            <a:ext cx="5127811" cy="3845858"/>
          </a:xfrm>
          <a:prstGeom prst="rect">
            <a:avLst/>
          </a:prstGeom>
        </p:spPr>
      </p:pic>
    </p:spTree>
    <p:extLst>
      <p:ext uri="{BB962C8B-B14F-4D97-AF65-F5344CB8AC3E}">
        <p14:creationId xmlns:p14="http://schemas.microsoft.com/office/powerpoint/2010/main" val="48833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Ctrw_pow_inf_var</a:t>
            </a:r>
            <a:endParaRPr lang="en-US" dirty="0"/>
          </a:p>
        </p:txBody>
      </p:sp>
      <p:sp>
        <p:nvSpPr>
          <p:cNvPr id="3" name="Content Placeholder 2"/>
          <p:cNvSpPr>
            <a:spLocks noGrp="1"/>
          </p:cNvSpPr>
          <p:nvPr>
            <p:ph idx="1"/>
          </p:nvPr>
        </p:nvSpPr>
        <p:spPr>
          <a:xfrm>
            <a:off x="712789" y="3012142"/>
            <a:ext cx="3177552" cy="3388658"/>
          </a:xfrm>
        </p:spPr>
        <p:txBody>
          <a:bodyPr>
            <a:normAutofit lnSpcReduction="10000"/>
          </a:bodyPr>
          <a:lstStyle/>
          <a:p>
            <a:r>
              <a:rPr lang="en-US" dirty="0">
                <a:latin typeface="Symbol" charset="2"/>
                <a:cs typeface="Symbol" charset="2"/>
              </a:rPr>
              <a:t>a</a:t>
            </a:r>
            <a:r>
              <a:rPr lang="en-US" dirty="0" smtClean="0"/>
              <a:t>=1.5</a:t>
            </a:r>
          </a:p>
          <a:p>
            <a:r>
              <a:rPr lang="en-US" dirty="0" err="1" smtClean="0">
                <a:latin typeface="Symbol" charset="2"/>
                <a:cs typeface="Symbol" charset="2"/>
              </a:rPr>
              <a:t>D</a:t>
            </a:r>
            <a:r>
              <a:rPr lang="en-US" dirty="0" err="1" smtClean="0"/>
              <a:t>x</a:t>
            </a:r>
            <a:r>
              <a:rPr lang="en-US" dirty="0" smtClean="0"/>
              <a:t>=1</a:t>
            </a:r>
          </a:p>
          <a:p>
            <a:r>
              <a:rPr lang="en-US" dirty="0" smtClean="0"/>
              <a:t>No longer looks like a diffusion system</a:t>
            </a:r>
          </a:p>
          <a:p>
            <a:r>
              <a:rPr lang="en-US" dirty="0" smtClean="0"/>
              <a:t>Heavy backward tail</a:t>
            </a:r>
            <a:endParaRPr lang="en-US" dirty="0"/>
          </a:p>
        </p:txBody>
      </p:sp>
      <p:pic>
        <p:nvPicPr>
          <p:cNvPr id="4" name="Picture 3" descr="ctrw_v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340" y="2899494"/>
            <a:ext cx="5127811" cy="3845858"/>
          </a:xfrm>
          <a:prstGeom prst="rect">
            <a:avLst/>
          </a:prstGeom>
        </p:spPr>
      </p:pic>
    </p:spTree>
    <p:extLst>
      <p:ext uri="{BB962C8B-B14F-4D97-AF65-F5344CB8AC3E}">
        <p14:creationId xmlns:p14="http://schemas.microsoft.com/office/powerpoint/2010/main" val="414119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Ctrw_pow_inf_mean.m</a:t>
            </a:r>
            <a:endParaRPr lang="en-US" dirty="0"/>
          </a:p>
        </p:txBody>
      </p:sp>
      <p:sp>
        <p:nvSpPr>
          <p:cNvPr id="3" name="Content Placeholder 2"/>
          <p:cNvSpPr>
            <a:spLocks noGrp="1"/>
          </p:cNvSpPr>
          <p:nvPr>
            <p:ph idx="1"/>
          </p:nvPr>
        </p:nvSpPr>
        <p:spPr>
          <a:xfrm>
            <a:off x="712788" y="3012142"/>
            <a:ext cx="2959685" cy="3388658"/>
          </a:xfrm>
        </p:spPr>
        <p:txBody>
          <a:bodyPr>
            <a:normAutofit lnSpcReduction="10000"/>
          </a:bodyPr>
          <a:lstStyle/>
          <a:p>
            <a:r>
              <a:rPr lang="en-US" dirty="0" err="1" smtClean="0">
                <a:latin typeface="Symbol" charset="2"/>
                <a:cs typeface="Symbol" charset="2"/>
              </a:rPr>
              <a:t>D</a:t>
            </a:r>
            <a:r>
              <a:rPr lang="en-US" dirty="0" err="1" smtClean="0"/>
              <a:t>x</a:t>
            </a:r>
            <a:r>
              <a:rPr lang="en-US" dirty="0" smtClean="0"/>
              <a:t>=1</a:t>
            </a:r>
          </a:p>
          <a:p>
            <a:r>
              <a:rPr lang="en-US" dirty="0">
                <a:latin typeface="Symbol" charset="2"/>
                <a:cs typeface="Symbol" charset="2"/>
              </a:rPr>
              <a:t>a</a:t>
            </a:r>
            <a:r>
              <a:rPr lang="en-US" dirty="0" smtClean="0"/>
              <a:t>=0.5</a:t>
            </a:r>
          </a:p>
          <a:p>
            <a:r>
              <a:rPr lang="en-US" dirty="0" smtClean="0"/>
              <a:t>Looks absolutely nothing like an ADE</a:t>
            </a:r>
          </a:p>
          <a:p>
            <a:r>
              <a:rPr lang="en-US" dirty="0" smtClean="0"/>
              <a:t>Later times</a:t>
            </a:r>
            <a:endParaRPr lang="en-US" dirty="0"/>
          </a:p>
        </p:txBody>
      </p:sp>
      <p:pic>
        <p:nvPicPr>
          <p:cNvPr id="4" name="Picture 3" descr="ctrw_me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185" y="2716423"/>
            <a:ext cx="5409398" cy="4057049"/>
          </a:xfrm>
          <a:prstGeom prst="rect">
            <a:avLst/>
          </a:prstGeom>
        </p:spPr>
      </p:pic>
    </p:spTree>
    <p:extLst>
      <p:ext uri="{BB962C8B-B14F-4D97-AF65-F5344CB8AC3E}">
        <p14:creationId xmlns:p14="http://schemas.microsoft.com/office/powerpoint/2010/main" val="299954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T=1000 and 10000</a:t>
            </a:r>
            <a:endParaRPr lang="en-US" dirty="0"/>
          </a:p>
        </p:txBody>
      </p:sp>
      <p:pic>
        <p:nvPicPr>
          <p:cNvPr id="4" name="Picture 3" descr="ctrw_mean10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94" y="3094007"/>
            <a:ext cx="4128096" cy="3096072"/>
          </a:xfrm>
          <a:prstGeom prst="rect">
            <a:avLst/>
          </a:prstGeom>
        </p:spPr>
      </p:pic>
      <p:pic>
        <p:nvPicPr>
          <p:cNvPr id="5" name="Picture 4" descr="ctrw_mean10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535" y="3094007"/>
            <a:ext cx="4326057" cy="3244543"/>
          </a:xfrm>
          <a:prstGeom prst="rect">
            <a:avLst/>
          </a:prstGeom>
        </p:spPr>
      </p:pic>
    </p:spTree>
    <p:extLst>
      <p:ext uri="{BB962C8B-B14F-4D97-AF65-F5344CB8AC3E}">
        <p14:creationId xmlns:p14="http://schemas.microsoft.com/office/powerpoint/2010/main" val="310152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Conclusions	</a:t>
            </a:r>
            <a:endParaRPr lang="en-US" dirty="0"/>
          </a:p>
        </p:txBody>
      </p:sp>
      <p:sp>
        <p:nvSpPr>
          <p:cNvPr id="3" name="Content Placeholder 2"/>
          <p:cNvSpPr>
            <a:spLocks noGrp="1"/>
          </p:cNvSpPr>
          <p:nvPr>
            <p:ph idx="1"/>
          </p:nvPr>
        </p:nvSpPr>
        <p:spPr/>
        <p:txBody>
          <a:bodyPr/>
          <a:lstStyle/>
          <a:p>
            <a:r>
              <a:rPr lang="en-US" dirty="0" smtClean="0"/>
              <a:t>In the absence of drift we only get anomalous transport for </a:t>
            </a:r>
            <a:r>
              <a:rPr lang="en-US" dirty="0" smtClean="0">
                <a:latin typeface="Symbol" charset="2"/>
                <a:cs typeface="Symbol" charset="2"/>
              </a:rPr>
              <a:t>a</a:t>
            </a:r>
            <a:r>
              <a:rPr lang="en-US" dirty="0" smtClean="0"/>
              <a:t>&lt;1</a:t>
            </a:r>
          </a:p>
          <a:p>
            <a:r>
              <a:rPr lang="en-US" dirty="0" smtClean="0"/>
              <a:t>With drift we get anomalous transport for </a:t>
            </a:r>
            <a:r>
              <a:rPr lang="en-US" dirty="0" smtClean="0">
                <a:latin typeface="Symbol" charset="2"/>
                <a:cs typeface="Symbol" charset="2"/>
              </a:rPr>
              <a:t>a</a:t>
            </a:r>
            <a:r>
              <a:rPr lang="en-US" dirty="0" smtClean="0"/>
              <a:t>&lt;2, but it is quite different for the range 1&lt;</a:t>
            </a:r>
            <a:r>
              <a:rPr lang="en-US" dirty="0">
                <a:latin typeface="Symbol" charset="2"/>
                <a:cs typeface="Symbol" charset="2"/>
              </a:rPr>
              <a:t>a</a:t>
            </a:r>
            <a:r>
              <a:rPr lang="en-US" dirty="0"/>
              <a:t>&lt;</a:t>
            </a:r>
            <a:r>
              <a:rPr lang="en-US" dirty="0" smtClean="0"/>
              <a:t>2 and 0&lt;</a:t>
            </a:r>
            <a:r>
              <a:rPr lang="en-US" dirty="0" smtClean="0">
                <a:latin typeface="Symbol" charset="2"/>
                <a:cs typeface="Symbol" charset="2"/>
              </a:rPr>
              <a:t>a</a:t>
            </a:r>
            <a:r>
              <a:rPr lang="en-US" dirty="0" smtClean="0"/>
              <a:t>&lt;1.</a:t>
            </a:r>
          </a:p>
          <a:p>
            <a:r>
              <a:rPr lang="en-US" dirty="0" smtClean="0"/>
              <a:t>Can you explain these differences?</a:t>
            </a:r>
            <a:endParaRPr lang="en-US" dirty="0"/>
          </a:p>
        </p:txBody>
      </p:sp>
    </p:spTree>
    <p:extLst>
      <p:ext uri="{BB962C8B-B14F-4D97-AF65-F5344CB8AC3E}">
        <p14:creationId xmlns:p14="http://schemas.microsoft.com/office/powerpoint/2010/main" val="1798765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Let’s take a step back and make sure we understand random walks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Basic idea – random walks track a particle’s location in space and time.</a:t>
            </a:r>
          </a:p>
          <a:p>
            <a:r>
              <a:rPr lang="en-US" dirty="0" smtClean="0"/>
              <a:t>In 1-d we can represent this on a 2d plot so let’s do that and compare the different random walks as well as variants of CTRW we have considered so far.</a:t>
            </a:r>
          </a:p>
          <a:p>
            <a:r>
              <a:rPr lang="en-US" dirty="0" smtClean="0"/>
              <a:t>All plots are time on x –axis and position on y-axis</a:t>
            </a:r>
            <a:endParaRPr lang="en-US" dirty="0"/>
          </a:p>
        </p:txBody>
      </p:sp>
    </p:spTree>
    <p:extLst>
      <p:ext uri="{BB962C8B-B14F-4D97-AF65-F5344CB8AC3E}">
        <p14:creationId xmlns:p14="http://schemas.microsoft.com/office/powerpoint/2010/main" val="366134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Walks	</a:t>
            </a:r>
            <a:endParaRPr lang="en-US" dirty="0"/>
          </a:p>
        </p:txBody>
      </p:sp>
      <p:sp>
        <p:nvSpPr>
          <p:cNvPr id="3" name="Content Placeholder 2"/>
          <p:cNvSpPr>
            <a:spLocks noGrp="1"/>
          </p:cNvSpPr>
          <p:nvPr>
            <p:ph idx="1"/>
          </p:nvPr>
        </p:nvSpPr>
        <p:spPr/>
        <p:txBody>
          <a:bodyPr>
            <a:normAutofit lnSpcReduction="10000"/>
          </a:bodyPr>
          <a:lstStyle/>
          <a:p>
            <a:r>
              <a:rPr lang="en-US" dirty="0" smtClean="0"/>
              <a:t>So far we have been looking at random walks with the following </a:t>
            </a:r>
            <a:r>
              <a:rPr lang="en-US" dirty="0" err="1" smtClean="0"/>
              <a:t>Langevin</a:t>
            </a:r>
            <a:r>
              <a:rPr lang="en-US" dirty="0" smtClean="0"/>
              <a:t> equation</a:t>
            </a:r>
          </a:p>
          <a:p>
            <a:endParaRPr lang="en-US" dirty="0"/>
          </a:p>
          <a:p>
            <a:endParaRPr lang="en-US" dirty="0" smtClean="0"/>
          </a:p>
          <a:p>
            <a:r>
              <a:rPr lang="en-US" dirty="0" smtClean="0">
                <a:latin typeface="Symbol" charset="2"/>
                <a:cs typeface="Symbol" charset="2"/>
              </a:rPr>
              <a:t>x </a:t>
            </a:r>
            <a:r>
              <a:rPr lang="en-US" dirty="0" smtClean="0">
                <a:cs typeface="Symbol" charset="2"/>
              </a:rPr>
              <a:t>is a random spatial jump, which can have finite mean and variance (diffusion) or infinite variance (fractional dispersion)</a:t>
            </a:r>
            <a:endParaRPr lang="en-US" dirty="0">
              <a:cs typeface="Symbol" charset="2"/>
            </a:endParaRPr>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743" y="4006548"/>
            <a:ext cx="2844800" cy="3810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150" y="4582583"/>
            <a:ext cx="1917700" cy="317500"/>
          </a:xfrm>
          <a:prstGeom prst="rect">
            <a:avLst/>
          </a:prstGeom>
        </p:spPr>
      </p:pic>
    </p:spTree>
    <p:extLst>
      <p:ext uri="{BB962C8B-B14F-4D97-AF65-F5344CB8AC3E}">
        <p14:creationId xmlns:p14="http://schemas.microsoft.com/office/powerpoint/2010/main" val="2261507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Brownian Particle</a:t>
            </a:r>
            <a:endParaRPr lang="en-US" dirty="0"/>
          </a:p>
        </p:txBody>
      </p:sp>
      <p:pic>
        <p:nvPicPr>
          <p:cNvPr id="4" name="Picture 3" descr="Screen Shot 2015-04-09 at 10.52.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586" y="2819400"/>
            <a:ext cx="4944022" cy="3858508"/>
          </a:xfrm>
          <a:prstGeom prst="rect">
            <a:avLst/>
          </a:prstGeom>
        </p:spPr>
      </p:pic>
    </p:spTree>
    <p:extLst>
      <p:ext uri="{BB962C8B-B14F-4D97-AF65-F5344CB8AC3E}">
        <p14:creationId xmlns:p14="http://schemas.microsoft.com/office/powerpoint/2010/main" val="182419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Brownian Particles</a:t>
            </a:r>
            <a:endParaRPr lang="en-US" dirty="0"/>
          </a:p>
        </p:txBody>
      </p:sp>
      <p:pic>
        <p:nvPicPr>
          <p:cNvPr id="4" name="Picture 3" descr="Screen Shot 2015-04-09 at 10.53.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817" y="2908168"/>
            <a:ext cx="4960500" cy="3859250"/>
          </a:xfrm>
          <a:prstGeom prst="rect">
            <a:avLst/>
          </a:prstGeom>
        </p:spPr>
      </p:pic>
      <p:sp>
        <p:nvSpPr>
          <p:cNvPr id="5" name="TextBox 4"/>
          <p:cNvSpPr txBox="1"/>
          <p:nvPr/>
        </p:nvSpPr>
        <p:spPr>
          <a:xfrm>
            <a:off x="6269518" y="3581321"/>
            <a:ext cx="2505519" cy="2031325"/>
          </a:xfrm>
          <a:prstGeom prst="rect">
            <a:avLst/>
          </a:prstGeom>
          <a:noFill/>
        </p:spPr>
        <p:txBody>
          <a:bodyPr wrap="square" rtlCol="0">
            <a:spAutoFit/>
          </a:bodyPr>
          <a:lstStyle/>
          <a:p>
            <a:r>
              <a:rPr lang="en-US" dirty="0" smtClean="0"/>
              <a:t>If I take a transect at a fixed time say t=50, the distribution of particles will be Gaussian (as the solution of the diffusion equation)</a:t>
            </a:r>
            <a:endParaRPr lang="en-US" dirty="0"/>
          </a:p>
        </p:txBody>
      </p:sp>
    </p:spTree>
    <p:extLst>
      <p:ext uri="{BB962C8B-B14F-4D97-AF65-F5344CB8AC3E}">
        <p14:creationId xmlns:p14="http://schemas.microsoft.com/office/powerpoint/2010/main" val="307175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Levy Flight - Single</a:t>
            </a:r>
            <a:endParaRPr lang="en-US" dirty="0"/>
          </a:p>
        </p:txBody>
      </p:sp>
      <p:pic>
        <p:nvPicPr>
          <p:cNvPr id="4" name="Picture 3" descr="Screen Shot 2015-04-09 at 10.55.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126" y="2819400"/>
            <a:ext cx="5223637" cy="3989707"/>
          </a:xfrm>
          <a:prstGeom prst="rect">
            <a:avLst/>
          </a:prstGeom>
        </p:spPr>
      </p:pic>
    </p:spTree>
    <p:extLst>
      <p:ext uri="{BB962C8B-B14F-4D97-AF65-F5344CB8AC3E}">
        <p14:creationId xmlns:p14="http://schemas.microsoft.com/office/powerpoint/2010/main" val="88887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Levy</a:t>
            </a:r>
            <a:endParaRPr lang="en-US" dirty="0"/>
          </a:p>
        </p:txBody>
      </p:sp>
      <p:pic>
        <p:nvPicPr>
          <p:cNvPr id="4" name="Picture 3" descr="Screen Shot 2015-04-09 at 10.53.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739" y="3501226"/>
            <a:ext cx="3874658" cy="3014469"/>
          </a:xfrm>
          <a:prstGeom prst="rect">
            <a:avLst/>
          </a:prstGeom>
        </p:spPr>
      </p:pic>
      <p:pic>
        <p:nvPicPr>
          <p:cNvPr id="5" name="Picture 4" descr="Screen Shot 2015-04-09 at 10.56.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4" y="2861515"/>
            <a:ext cx="4708804" cy="3654180"/>
          </a:xfrm>
          <a:prstGeom prst="rect">
            <a:avLst/>
          </a:prstGeom>
        </p:spPr>
      </p:pic>
      <p:sp>
        <p:nvSpPr>
          <p:cNvPr id="6" name="TextBox 5"/>
          <p:cNvSpPr txBox="1"/>
          <p:nvPr/>
        </p:nvSpPr>
        <p:spPr>
          <a:xfrm>
            <a:off x="6166551" y="3043551"/>
            <a:ext cx="1590287" cy="369332"/>
          </a:xfrm>
          <a:prstGeom prst="rect">
            <a:avLst/>
          </a:prstGeom>
          <a:noFill/>
        </p:spPr>
        <p:txBody>
          <a:bodyPr wrap="none" rtlCol="0">
            <a:spAutoFit/>
          </a:bodyPr>
          <a:lstStyle/>
          <a:p>
            <a:r>
              <a:rPr lang="en-US" dirty="0" err="1" smtClean="0"/>
              <a:t>Vs</a:t>
            </a:r>
            <a:r>
              <a:rPr lang="en-US" dirty="0" smtClean="0"/>
              <a:t> Brownian</a:t>
            </a:r>
            <a:endParaRPr lang="en-US" dirty="0"/>
          </a:p>
        </p:txBody>
      </p:sp>
      <p:sp>
        <p:nvSpPr>
          <p:cNvPr id="7" name="TextBox 6"/>
          <p:cNvSpPr txBox="1"/>
          <p:nvPr/>
        </p:nvSpPr>
        <p:spPr>
          <a:xfrm>
            <a:off x="2562723" y="6515695"/>
            <a:ext cx="3223959" cy="369332"/>
          </a:xfrm>
          <a:prstGeom prst="rect">
            <a:avLst/>
          </a:prstGeom>
          <a:noFill/>
        </p:spPr>
        <p:txBody>
          <a:bodyPr wrap="none" rtlCol="0">
            <a:spAutoFit/>
          </a:bodyPr>
          <a:lstStyle/>
          <a:p>
            <a:r>
              <a:rPr lang="en-US" dirty="0" smtClean="0"/>
              <a:t>Clearly heavy tails in space</a:t>
            </a:r>
            <a:endParaRPr lang="en-US" dirty="0"/>
          </a:p>
        </p:txBody>
      </p:sp>
    </p:spTree>
    <p:extLst>
      <p:ext uri="{BB962C8B-B14F-4D97-AF65-F5344CB8AC3E}">
        <p14:creationId xmlns:p14="http://schemas.microsoft.com/office/powerpoint/2010/main" val="38223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CTRW – Exponential p(</a:t>
            </a:r>
            <a:r>
              <a:rPr lang="en-US" dirty="0" smtClean="0">
                <a:latin typeface="Symbol" charset="2"/>
                <a:cs typeface="Symbol" charset="2"/>
              </a:rPr>
              <a:t>t</a:t>
            </a:r>
            <a:r>
              <a:rPr lang="en-US" dirty="0" smtClean="0"/>
              <a:t>), Symmetric no drift</a:t>
            </a:r>
            <a:endParaRPr lang="en-US" dirty="0"/>
          </a:p>
        </p:txBody>
      </p:sp>
      <p:pic>
        <p:nvPicPr>
          <p:cNvPr id="4" name="Picture 3" descr="Screen Shot 2015-04-09 at 10.57.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207" y="2974899"/>
            <a:ext cx="4789042" cy="3780822"/>
          </a:xfrm>
          <a:prstGeom prst="rect">
            <a:avLst/>
          </a:prstGeom>
        </p:spPr>
      </p:pic>
    </p:spTree>
    <p:extLst>
      <p:ext uri="{BB962C8B-B14F-4D97-AF65-F5344CB8AC3E}">
        <p14:creationId xmlns:p14="http://schemas.microsoft.com/office/powerpoint/2010/main" val="374832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a:t>
            </a:r>
            <a:endParaRPr lang="en-US" dirty="0"/>
          </a:p>
        </p:txBody>
      </p:sp>
      <p:pic>
        <p:nvPicPr>
          <p:cNvPr id="4" name="Picture 3" descr="Screen Shot 2015-04-09 at 10.58.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85" y="2697582"/>
            <a:ext cx="4686030" cy="3758387"/>
          </a:xfrm>
          <a:prstGeom prst="rect">
            <a:avLst/>
          </a:prstGeom>
        </p:spPr>
      </p:pic>
      <p:pic>
        <p:nvPicPr>
          <p:cNvPr id="5" name="Picture 4" descr="Screen Shot 2015-04-09 at 10.53.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342" y="3283829"/>
            <a:ext cx="3874658" cy="3014469"/>
          </a:xfrm>
          <a:prstGeom prst="rect">
            <a:avLst/>
          </a:prstGeom>
        </p:spPr>
      </p:pic>
      <p:sp>
        <p:nvSpPr>
          <p:cNvPr id="6" name="TextBox 5"/>
          <p:cNvSpPr txBox="1"/>
          <p:nvPr/>
        </p:nvSpPr>
        <p:spPr>
          <a:xfrm>
            <a:off x="6166551" y="2937381"/>
            <a:ext cx="1590287" cy="369332"/>
          </a:xfrm>
          <a:prstGeom prst="rect">
            <a:avLst/>
          </a:prstGeom>
          <a:noFill/>
        </p:spPr>
        <p:txBody>
          <a:bodyPr wrap="none" rtlCol="0">
            <a:spAutoFit/>
          </a:bodyPr>
          <a:lstStyle/>
          <a:p>
            <a:r>
              <a:rPr lang="en-US" dirty="0" err="1" smtClean="0"/>
              <a:t>Vs</a:t>
            </a:r>
            <a:r>
              <a:rPr lang="en-US" dirty="0" smtClean="0"/>
              <a:t> Brownian</a:t>
            </a:r>
            <a:endParaRPr lang="en-US" dirty="0"/>
          </a:p>
        </p:txBody>
      </p:sp>
      <p:sp>
        <p:nvSpPr>
          <p:cNvPr id="7" name="TextBox 6"/>
          <p:cNvSpPr txBox="1"/>
          <p:nvPr/>
        </p:nvSpPr>
        <p:spPr>
          <a:xfrm>
            <a:off x="4221628" y="6522994"/>
            <a:ext cx="3159839" cy="369332"/>
          </a:xfrm>
          <a:prstGeom prst="rect">
            <a:avLst/>
          </a:prstGeom>
          <a:noFill/>
        </p:spPr>
        <p:txBody>
          <a:bodyPr wrap="none" rtlCol="0">
            <a:spAutoFit/>
          </a:bodyPr>
          <a:lstStyle/>
          <a:p>
            <a:r>
              <a:rPr lang="en-US" dirty="0" smtClean="0"/>
              <a:t>Look similar at a fixed time</a:t>
            </a:r>
            <a:endParaRPr lang="en-US" dirty="0"/>
          </a:p>
        </p:txBody>
      </p:sp>
    </p:spTree>
    <p:extLst>
      <p:ext uri="{BB962C8B-B14F-4D97-AF65-F5344CB8AC3E}">
        <p14:creationId xmlns:p14="http://schemas.microsoft.com/office/powerpoint/2010/main" val="4318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CTRW – </a:t>
            </a:r>
            <a:r>
              <a:rPr lang="en-US" dirty="0" err="1" smtClean="0"/>
              <a:t>Inf</a:t>
            </a:r>
            <a:r>
              <a:rPr lang="en-US" dirty="0" smtClean="0"/>
              <a:t> variance p(</a:t>
            </a:r>
            <a:r>
              <a:rPr lang="en-US" dirty="0" smtClean="0">
                <a:latin typeface="Symbol" charset="2"/>
                <a:cs typeface="Symbol" charset="2"/>
              </a:rPr>
              <a:t>t</a:t>
            </a:r>
            <a:r>
              <a:rPr lang="en-US" dirty="0" smtClean="0"/>
              <a:t>), Symmetric no drift</a:t>
            </a:r>
            <a:endParaRPr lang="en-US" dirty="0"/>
          </a:p>
        </p:txBody>
      </p:sp>
      <p:pic>
        <p:nvPicPr>
          <p:cNvPr id="3" name="Picture 2" descr="Screen Shot 2015-04-09 at 11.01.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14" y="3007357"/>
            <a:ext cx="4857735" cy="3850643"/>
          </a:xfrm>
          <a:prstGeom prst="rect">
            <a:avLst/>
          </a:prstGeom>
        </p:spPr>
      </p:pic>
      <p:sp>
        <p:nvSpPr>
          <p:cNvPr id="5" name="TextBox 4"/>
          <p:cNvSpPr txBox="1"/>
          <p:nvPr/>
        </p:nvSpPr>
        <p:spPr>
          <a:xfrm>
            <a:off x="6061394" y="3750157"/>
            <a:ext cx="2368231" cy="923330"/>
          </a:xfrm>
          <a:prstGeom prst="rect">
            <a:avLst/>
          </a:prstGeom>
          <a:noFill/>
        </p:spPr>
        <p:txBody>
          <a:bodyPr wrap="square" rtlCol="0">
            <a:spAutoFit/>
          </a:bodyPr>
          <a:lstStyle/>
          <a:p>
            <a:r>
              <a:rPr lang="en-US" dirty="0" smtClean="0"/>
              <a:t>You can see long time jumps relative to exponential</a:t>
            </a:r>
            <a:endParaRPr lang="en-US" dirty="0"/>
          </a:p>
        </p:txBody>
      </p:sp>
    </p:spTree>
    <p:extLst>
      <p:ext uri="{BB962C8B-B14F-4D97-AF65-F5344CB8AC3E}">
        <p14:creationId xmlns:p14="http://schemas.microsoft.com/office/powerpoint/2010/main" val="392522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a:t>
            </a:r>
            <a:endParaRPr lang="en-US" dirty="0"/>
          </a:p>
        </p:txBody>
      </p:sp>
      <p:pic>
        <p:nvPicPr>
          <p:cNvPr id="5" name="Picture 4" descr="Screen Shot 2015-04-09 at 10.53.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342" y="3283829"/>
            <a:ext cx="3874658" cy="3014469"/>
          </a:xfrm>
          <a:prstGeom prst="rect">
            <a:avLst/>
          </a:prstGeom>
        </p:spPr>
      </p:pic>
      <p:sp>
        <p:nvSpPr>
          <p:cNvPr id="6" name="TextBox 5"/>
          <p:cNvSpPr txBox="1"/>
          <p:nvPr/>
        </p:nvSpPr>
        <p:spPr>
          <a:xfrm>
            <a:off x="6166551" y="2937381"/>
            <a:ext cx="1590287" cy="369332"/>
          </a:xfrm>
          <a:prstGeom prst="rect">
            <a:avLst/>
          </a:prstGeom>
          <a:noFill/>
        </p:spPr>
        <p:txBody>
          <a:bodyPr wrap="none" rtlCol="0">
            <a:spAutoFit/>
          </a:bodyPr>
          <a:lstStyle/>
          <a:p>
            <a:r>
              <a:rPr lang="en-US" dirty="0" err="1" smtClean="0"/>
              <a:t>Vs</a:t>
            </a:r>
            <a:r>
              <a:rPr lang="en-US" dirty="0" smtClean="0"/>
              <a:t> Brownian</a:t>
            </a:r>
            <a:endParaRPr lang="en-US" dirty="0"/>
          </a:p>
        </p:txBody>
      </p:sp>
      <p:sp>
        <p:nvSpPr>
          <p:cNvPr id="7" name="TextBox 6"/>
          <p:cNvSpPr txBox="1"/>
          <p:nvPr/>
        </p:nvSpPr>
        <p:spPr>
          <a:xfrm>
            <a:off x="4221628" y="6522994"/>
            <a:ext cx="3159839" cy="369332"/>
          </a:xfrm>
          <a:prstGeom prst="rect">
            <a:avLst/>
          </a:prstGeom>
          <a:noFill/>
        </p:spPr>
        <p:txBody>
          <a:bodyPr wrap="none" rtlCol="0">
            <a:spAutoFit/>
          </a:bodyPr>
          <a:lstStyle/>
          <a:p>
            <a:r>
              <a:rPr lang="en-US" dirty="0" smtClean="0"/>
              <a:t>Look similar at a fixed time</a:t>
            </a:r>
            <a:endParaRPr lang="en-US" dirty="0"/>
          </a:p>
        </p:txBody>
      </p:sp>
      <p:pic>
        <p:nvPicPr>
          <p:cNvPr id="3" name="Picture 2" descr="Screen Shot 2015-04-09 at 11.0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21" y="2921251"/>
            <a:ext cx="4743984" cy="3601743"/>
          </a:xfrm>
          <a:prstGeom prst="rect">
            <a:avLst/>
          </a:prstGeom>
        </p:spPr>
      </p:pic>
    </p:spTree>
    <p:extLst>
      <p:ext uri="{BB962C8B-B14F-4D97-AF65-F5344CB8AC3E}">
        <p14:creationId xmlns:p14="http://schemas.microsoft.com/office/powerpoint/2010/main" val="2707177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CTRW – </a:t>
            </a:r>
            <a:r>
              <a:rPr lang="en-US" dirty="0" err="1" smtClean="0"/>
              <a:t>Inf</a:t>
            </a:r>
            <a:r>
              <a:rPr lang="en-US" dirty="0" smtClean="0"/>
              <a:t> mean p(</a:t>
            </a:r>
            <a:r>
              <a:rPr lang="en-US" dirty="0" smtClean="0">
                <a:latin typeface="Symbol" charset="2"/>
                <a:cs typeface="Symbol" charset="2"/>
              </a:rPr>
              <a:t>t</a:t>
            </a:r>
            <a:r>
              <a:rPr lang="en-US" dirty="0" smtClean="0"/>
              <a:t>), Symmetric no drift</a:t>
            </a:r>
            <a:endParaRPr lang="en-US" dirty="0"/>
          </a:p>
        </p:txBody>
      </p:sp>
      <p:sp>
        <p:nvSpPr>
          <p:cNvPr id="5" name="TextBox 4"/>
          <p:cNvSpPr txBox="1"/>
          <p:nvPr/>
        </p:nvSpPr>
        <p:spPr>
          <a:xfrm>
            <a:off x="6061394" y="3750157"/>
            <a:ext cx="2368231" cy="1477328"/>
          </a:xfrm>
          <a:prstGeom prst="rect">
            <a:avLst/>
          </a:prstGeom>
          <a:noFill/>
        </p:spPr>
        <p:txBody>
          <a:bodyPr wrap="square" rtlCol="0">
            <a:spAutoFit/>
          </a:bodyPr>
          <a:lstStyle/>
          <a:p>
            <a:r>
              <a:rPr lang="en-US" dirty="0" smtClean="0"/>
              <a:t>You can see even  longer time jumps relative to exponential or infinite variance</a:t>
            </a:r>
            <a:endParaRPr lang="en-US" dirty="0"/>
          </a:p>
        </p:txBody>
      </p:sp>
      <p:pic>
        <p:nvPicPr>
          <p:cNvPr id="4" name="Picture 3" descr="Screen Shot 2015-04-09 at 11.03.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42" y="2819400"/>
            <a:ext cx="4829575" cy="3845955"/>
          </a:xfrm>
          <a:prstGeom prst="rect">
            <a:avLst/>
          </a:prstGeom>
        </p:spPr>
      </p:pic>
    </p:spTree>
    <p:extLst>
      <p:ext uri="{BB962C8B-B14F-4D97-AF65-F5344CB8AC3E}">
        <p14:creationId xmlns:p14="http://schemas.microsoft.com/office/powerpoint/2010/main" val="37891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a:t>
            </a:r>
            <a:endParaRPr lang="en-US" dirty="0"/>
          </a:p>
        </p:txBody>
      </p:sp>
      <p:pic>
        <p:nvPicPr>
          <p:cNvPr id="5" name="Picture 4" descr="Screen Shot 2015-04-09 at 10.53.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342" y="3283829"/>
            <a:ext cx="3874658" cy="3014469"/>
          </a:xfrm>
          <a:prstGeom prst="rect">
            <a:avLst/>
          </a:prstGeom>
        </p:spPr>
      </p:pic>
      <p:sp>
        <p:nvSpPr>
          <p:cNvPr id="6" name="TextBox 5"/>
          <p:cNvSpPr txBox="1"/>
          <p:nvPr/>
        </p:nvSpPr>
        <p:spPr>
          <a:xfrm>
            <a:off x="6166551" y="2937381"/>
            <a:ext cx="1590287" cy="369332"/>
          </a:xfrm>
          <a:prstGeom prst="rect">
            <a:avLst/>
          </a:prstGeom>
          <a:noFill/>
        </p:spPr>
        <p:txBody>
          <a:bodyPr wrap="none" rtlCol="0">
            <a:spAutoFit/>
          </a:bodyPr>
          <a:lstStyle/>
          <a:p>
            <a:r>
              <a:rPr lang="en-US" dirty="0" err="1" smtClean="0"/>
              <a:t>Vs</a:t>
            </a:r>
            <a:r>
              <a:rPr lang="en-US" dirty="0" smtClean="0"/>
              <a:t> Brownian</a:t>
            </a:r>
            <a:endParaRPr lang="en-US" dirty="0"/>
          </a:p>
        </p:txBody>
      </p:sp>
      <p:sp>
        <p:nvSpPr>
          <p:cNvPr id="7" name="TextBox 6"/>
          <p:cNvSpPr txBox="1"/>
          <p:nvPr/>
        </p:nvSpPr>
        <p:spPr>
          <a:xfrm>
            <a:off x="3146200" y="6338328"/>
            <a:ext cx="5485246" cy="369332"/>
          </a:xfrm>
          <a:prstGeom prst="rect">
            <a:avLst/>
          </a:prstGeom>
          <a:noFill/>
        </p:spPr>
        <p:txBody>
          <a:bodyPr wrap="none" rtlCol="0">
            <a:spAutoFit/>
          </a:bodyPr>
          <a:lstStyle/>
          <a:p>
            <a:r>
              <a:rPr lang="en-US" dirty="0" smtClean="0"/>
              <a:t>Look different with more mass held close to x=0</a:t>
            </a:r>
            <a:endParaRPr lang="en-US" dirty="0"/>
          </a:p>
        </p:txBody>
      </p:sp>
      <p:pic>
        <p:nvPicPr>
          <p:cNvPr id="4" name="Picture 3" descr="Screen Shot 2015-04-09 at 11.03.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59" y="2791664"/>
            <a:ext cx="4347476" cy="3373778"/>
          </a:xfrm>
          <a:prstGeom prst="rect">
            <a:avLst/>
          </a:prstGeom>
        </p:spPr>
      </p:pic>
    </p:spTree>
    <p:extLst>
      <p:ext uri="{BB962C8B-B14F-4D97-AF65-F5344CB8AC3E}">
        <p14:creationId xmlns:p14="http://schemas.microsoft.com/office/powerpoint/2010/main" val="33622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is this the only thing that can be random?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Might be less intuitive, but why not say that time is random, instead of the spatial jump</a:t>
            </a:r>
          </a:p>
          <a:p>
            <a:endParaRPr lang="en-US" dirty="0"/>
          </a:p>
          <a:p>
            <a:endParaRPr lang="en-US" dirty="0" smtClean="0"/>
          </a:p>
          <a:p>
            <a:r>
              <a:rPr lang="en-US" dirty="0" smtClean="0">
                <a:latin typeface="Symbol" charset="2"/>
                <a:cs typeface="Symbol" charset="2"/>
              </a:rPr>
              <a:t>t</a:t>
            </a:r>
            <a:r>
              <a:rPr lang="en-US" dirty="0" smtClean="0"/>
              <a:t> is now the random number, while </a:t>
            </a:r>
            <a:r>
              <a:rPr lang="en-US" dirty="0" err="1" smtClean="0">
                <a:latin typeface="Symbol" charset="2"/>
                <a:cs typeface="Symbol" charset="2"/>
              </a:rPr>
              <a:t>D</a:t>
            </a:r>
            <a:r>
              <a:rPr lang="en-US" dirty="0" err="1" smtClean="0"/>
              <a:t>x</a:t>
            </a:r>
            <a:r>
              <a:rPr lang="en-US" dirty="0" smtClean="0"/>
              <a:t> is fixed, (which could also be random, but let’s keep it simple for now).</a:t>
            </a:r>
          </a:p>
          <a:p>
            <a:r>
              <a:rPr lang="en-US" dirty="0" smtClean="0"/>
              <a:t>Why would you want to do this and can you think of a context where it might make sense?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186" y="3879548"/>
            <a:ext cx="2108200" cy="3175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321" y="4351867"/>
            <a:ext cx="1714500" cy="292100"/>
          </a:xfrm>
          <a:prstGeom prst="rect">
            <a:avLst/>
          </a:prstGeom>
        </p:spPr>
      </p:pic>
    </p:spTree>
    <p:extLst>
      <p:ext uri="{BB962C8B-B14F-4D97-AF65-F5344CB8AC3E}">
        <p14:creationId xmlns:p14="http://schemas.microsoft.com/office/powerpoint/2010/main" val="394317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with fixed </a:t>
            </a:r>
            <a:r>
              <a:rPr lang="en-US" dirty="0" err="1" smtClean="0">
                <a:latin typeface="Symbol" charset="2"/>
                <a:cs typeface="Symbol" charset="2"/>
              </a:rPr>
              <a:t>D</a:t>
            </a:r>
            <a:r>
              <a:rPr lang="en-US" dirty="0" err="1" smtClean="0"/>
              <a:t>x</a:t>
            </a:r>
            <a:endParaRPr lang="en-US" dirty="0"/>
          </a:p>
        </p:txBody>
      </p:sp>
      <p:sp>
        <p:nvSpPr>
          <p:cNvPr id="3" name="Content Placeholder 2"/>
          <p:cNvSpPr>
            <a:spLocks noGrp="1"/>
          </p:cNvSpPr>
          <p:nvPr>
            <p:ph idx="1"/>
          </p:nvPr>
        </p:nvSpPr>
        <p:spPr/>
        <p:txBody>
          <a:bodyPr/>
          <a:lstStyle/>
          <a:p>
            <a:r>
              <a:rPr lang="en-US" dirty="0" smtClean="0"/>
              <a:t>We can do the exact same thing including a fixed spatial jump during each step</a:t>
            </a:r>
          </a:p>
        </p:txBody>
      </p:sp>
    </p:spTree>
    <p:extLst>
      <p:ext uri="{BB962C8B-B14F-4D97-AF65-F5344CB8AC3E}">
        <p14:creationId xmlns:p14="http://schemas.microsoft.com/office/powerpoint/2010/main" val="249482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Brownian Particle</a:t>
            </a:r>
            <a:endParaRPr lang="en-US" dirty="0"/>
          </a:p>
        </p:txBody>
      </p:sp>
      <p:pic>
        <p:nvPicPr>
          <p:cNvPr id="3" name="Picture 2" descr="Screen Shot 2015-04-09 at 11.07.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500" y="2686750"/>
            <a:ext cx="5111855" cy="3994283"/>
          </a:xfrm>
          <a:prstGeom prst="rect">
            <a:avLst/>
          </a:prstGeom>
        </p:spPr>
      </p:pic>
    </p:spTree>
    <p:extLst>
      <p:ext uri="{BB962C8B-B14F-4D97-AF65-F5344CB8AC3E}">
        <p14:creationId xmlns:p14="http://schemas.microsoft.com/office/powerpoint/2010/main" val="869110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Brownian Particles</a:t>
            </a:r>
            <a:endParaRPr lang="en-US" dirty="0"/>
          </a:p>
        </p:txBody>
      </p:sp>
      <p:sp>
        <p:nvSpPr>
          <p:cNvPr id="5" name="TextBox 4"/>
          <p:cNvSpPr txBox="1"/>
          <p:nvPr/>
        </p:nvSpPr>
        <p:spPr>
          <a:xfrm>
            <a:off x="6269518" y="3581321"/>
            <a:ext cx="2505519" cy="3139321"/>
          </a:xfrm>
          <a:prstGeom prst="rect">
            <a:avLst/>
          </a:prstGeom>
          <a:noFill/>
        </p:spPr>
        <p:txBody>
          <a:bodyPr wrap="square" rtlCol="0">
            <a:spAutoFit/>
          </a:bodyPr>
          <a:lstStyle/>
          <a:p>
            <a:r>
              <a:rPr lang="en-US" dirty="0" smtClean="0"/>
              <a:t>If I take a transect at a fixed time say t=50, the distribution of particles will be Gaussian (as the solution of the advection diffusion equation)</a:t>
            </a:r>
          </a:p>
          <a:p>
            <a:endParaRPr lang="en-US" dirty="0"/>
          </a:p>
          <a:p>
            <a:r>
              <a:rPr lang="en-US" dirty="0" smtClean="0"/>
              <a:t>i.e. the mean is just shifted over time</a:t>
            </a:r>
            <a:endParaRPr lang="en-US" dirty="0"/>
          </a:p>
        </p:txBody>
      </p:sp>
      <p:pic>
        <p:nvPicPr>
          <p:cNvPr id="3" name="Picture 2" descr="Screen Shot 2015-04-09 at 11.07.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79" y="2819400"/>
            <a:ext cx="4792772" cy="3767119"/>
          </a:xfrm>
          <a:prstGeom prst="rect">
            <a:avLst/>
          </a:prstGeom>
        </p:spPr>
      </p:pic>
    </p:spTree>
    <p:extLst>
      <p:ext uri="{BB962C8B-B14F-4D97-AF65-F5344CB8AC3E}">
        <p14:creationId xmlns:p14="http://schemas.microsoft.com/office/powerpoint/2010/main" val="3704879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Levy Flight - Single</a:t>
            </a:r>
            <a:endParaRPr lang="en-US" dirty="0"/>
          </a:p>
        </p:txBody>
      </p:sp>
      <p:pic>
        <p:nvPicPr>
          <p:cNvPr id="3" name="Picture 2" descr="Screen Shot 2015-04-09 at 11.09.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670" y="2819400"/>
            <a:ext cx="4721611" cy="3809918"/>
          </a:xfrm>
          <a:prstGeom prst="rect">
            <a:avLst/>
          </a:prstGeom>
        </p:spPr>
      </p:pic>
    </p:spTree>
    <p:extLst>
      <p:ext uri="{BB962C8B-B14F-4D97-AF65-F5344CB8AC3E}">
        <p14:creationId xmlns:p14="http://schemas.microsoft.com/office/powerpoint/2010/main" val="3562709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Levy</a:t>
            </a:r>
            <a:endParaRPr lang="en-US" dirty="0"/>
          </a:p>
        </p:txBody>
      </p:sp>
      <p:sp>
        <p:nvSpPr>
          <p:cNvPr id="6" name="TextBox 5"/>
          <p:cNvSpPr txBox="1"/>
          <p:nvPr/>
        </p:nvSpPr>
        <p:spPr>
          <a:xfrm>
            <a:off x="6166551" y="3043551"/>
            <a:ext cx="1590287" cy="369332"/>
          </a:xfrm>
          <a:prstGeom prst="rect">
            <a:avLst/>
          </a:prstGeom>
          <a:noFill/>
        </p:spPr>
        <p:txBody>
          <a:bodyPr wrap="none" rtlCol="0">
            <a:spAutoFit/>
          </a:bodyPr>
          <a:lstStyle/>
          <a:p>
            <a:r>
              <a:rPr lang="en-US" dirty="0" err="1" smtClean="0"/>
              <a:t>Vs</a:t>
            </a:r>
            <a:r>
              <a:rPr lang="en-US" dirty="0" smtClean="0"/>
              <a:t> Brownian</a:t>
            </a:r>
            <a:endParaRPr lang="en-US" dirty="0"/>
          </a:p>
        </p:txBody>
      </p:sp>
      <p:sp>
        <p:nvSpPr>
          <p:cNvPr id="7" name="TextBox 6"/>
          <p:cNvSpPr txBox="1"/>
          <p:nvPr/>
        </p:nvSpPr>
        <p:spPr>
          <a:xfrm>
            <a:off x="2562723" y="6515695"/>
            <a:ext cx="3223959" cy="369332"/>
          </a:xfrm>
          <a:prstGeom prst="rect">
            <a:avLst/>
          </a:prstGeom>
          <a:noFill/>
        </p:spPr>
        <p:txBody>
          <a:bodyPr wrap="none" rtlCol="0">
            <a:spAutoFit/>
          </a:bodyPr>
          <a:lstStyle/>
          <a:p>
            <a:r>
              <a:rPr lang="en-US" dirty="0" smtClean="0"/>
              <a:t>Clearly heavy tails in space</a:t>
            </a:r>
            <a:endParaRPr lang="en-US" dirty="0"/>
          </a:p>
        </p:txBody>
      </p:sp>
      <p:pic>
        <p:nvPicPr>
          <p:cNvPr id="8" name="Picture 7" descr="Screen Shot 2015-04-09 at 11.07.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341" y="3705009"/>
            <a:ext cx="3575936" cy="2810686"/>
          </a:xfrm>
          <a:prstGeom prst="rect">
            <a:avLst/>
          </a:prstGeom>
        </p:spPr>
      </p:pic>
      <p:pic>
        <p:nvPicPr>
          <p:cNvPr id="3" name="Picture 2" descr="Screen Shot 2015-04-09 at 11.09.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36" y="2819400"/>
            <a:ext cx="4572573" cy="3572607"/>
          </a:xfrm>
          <a:prstGeom prst="rect">
            <a:avLst/>
          </a:prstGeom>
        </p:spPr>
      </p:pic>
    </p:spTree>
    <p:extLst>
      <p:ext uri="{BB962C8B-B14F-4D97-AF65-F5344CB8AC3E}">
        <p14:creationId xmlns:p14="http://schemas.microsoft.com/office/powerpoint/2010/main" val="2290534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CTRW – Exponential p(</a:t>
            </a:r>
            <a:r>
              <a:rPr lang="en-US" dirty="0" smtClean="0">
                <a:latin typeface="Symbol" charset="2"/>
                <a:cs typeface="Symbol" charset="2"/>
              </a:rPr>
              <a:t>t</a:t>
            </a:r>
            <a:r>
              <a:rPr lang="en-US" dirty="0" smtClean="0"/>
              <a:t>), Symmetric no drift</a:t>
            </a:r>
            <a:endParaRPr lang="en-US" dirty="0"/>
          </a:p>
        </p:txBody>
      </p:sp>
      <p:pic>
        <p:nvPicPr>
          <p:cNvPr id="3" name="Picture 2" descr="Screen Shot 2015-04-09 at 11.10.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205" y="2953578"/>
            <a:ext cx="5039892" cy="3904422"/>
          </a:xfrm>
          <a:prstGeom prst="rect">
            <a:avLst/>
          </a:prstGeom>
        </p:spPr>
      </p:pic>
    </p:spTree>
    <p:extLst>
      <p:ext uri="{BB962C8B-B14F-4D97-AF65-F5344CB8AC3E}">
        <p14:creationId xmlns:p14="http://schemas.microsoft.com/office/powerpoint/2010/main" val="3858805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a:t>
            </a:r>
            <a:endParaRPr lang="en-US" dirty="0"/>
          </a:p>
        </p:txBody>
      </p:sp>
      <p:sp>
        <p:nvSpPr>
          <p:cNvPr id="6" name="TextBox 5"/>
          <p:cNvSpPr txBox="1"/>
          <p:nvPr/>
        </p:nvSpPr>
        <p:spPr>
          <a:xfrm>
            <a:off x="6166551" y="2937381"/>
            <a:ext cx="1590287" cy="369332"/>
          </a:xfrm>
          <a:prstGeom prst="rect">
            <a:avLst/>
          </a:prstGeom>
          <a:noFill/>
        </p:spPr>
        <p:txBody>
          <a:bodyPr wrap="none" rtlCol="0">
            <a:spAutoFit/>
          </a:bodyPr>
          <a:lstStyle/>
          <a:p>
            <a:r>
              <a:rPr lang="en-US" dirty="0" err="1" smtClean="0"/>
              <a:t>Vs</a:t>
            </a:r>
            <a:r>
              <a:rPr lang="en-US" dirty="0" smtClean="0"/>
              <a:t> Brownian</a:t>
            </a:r>
            <a:endParaRPr lang="en-US" dirty="0"/>
          </a:p>
        </p:txBody>
      </p:sp>
      <p:sp>
        <p:nvSpPr>
          <p:cNvPr id="7" name="TextBox 6"/>
          <p:cNvSpPr txBox="1"/>
          <p:nvPr/>
        </p:nvSpPr>
        <p:spPr>
          <a:xfrm>
            <a:off x="4221628" y="6522994"/>
            <a:ext cx="3159839" cy="369332"/>
          </a:xfrm>
          <a:prstGeom prst="rect">
            <a:avLst/>
          </a:prstGeom>
          <a:noFill/>
        </p:spPr>
        <p:txBody>
          <a:bodyPr wrap="none" rtlCol="0">
            <a:spAutoFit/>
          </a:bodyPr>
          <a:lstStyle/>
          <a:p>
            <a:r>
              <a:rPr lang="en-US" dirty="0" smtClean="0"/>
              <a:t>Look similar at a fixed time</a:t>
            </a:r>
            <a:endParaRPr lang="en-US" dirty="0"/>
          </a:p>
        </p:txBody>
      </p:sp>
      <p:pic>
        <p:nvPicPr>
          <p:cNvPr id="8" name="Picture 7" descr="Screen Shot 2015-04-09 at 11.07.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341" y="3705009"/>
            <a:ext cx="3575936" cy="2810686"/>
          </a:xfrm>
          <a:prstGeom prst="rect">
            <a:avLst/>
          </a:prstGeom>
        </p:spPr>
      </p:pic>
      <p:pic>
        <p:nvPicPr>
          <p:cNvPr id="9" name="Picture 8" descr="Screen Shot 2015-04-09 at 11.11.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63" y="2819400"/>
            <a:ext cx="4857508" cy="3740949"/>
          </a:xfrm>
          <a:prstGeom prst="rect">
            <a:avLst/>
          </a:prstGeom>
        </p:spPr>
      </p:pic>
    </p:spTree>
    <p:extLst>
      <p:ext uri="{BB962C8B-B14F-4D97-AF65-F5344CB8AC3E}">
        <p14:creationId xmlns:p14="http://schemas.microsoft.com/office/powerpoint/2010/main" val="2084482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CTRW – </a:t>
            </a:r>
            <a:r>
              <a:rPr lang="en-US" dirty="0" err="1" smtClean="0"/>
              <a:t>Inf</a:t>
            </a:r>
            <a:r>
              <a:rPr lang="en-US" dirty="0" smtClean="0"/>
              <a:t> variance p(</a:t>
            </a:r>
            <a:r>
              <a:rPr lang="en-US" dirty="0" smtClean="0">
                <a:latin typeface="Symbol" charset="2"/>
                <a:cs typeface="Symbol" charset="2"/>
              </a:rPr>
              <a:t>t</a:t>
            </a:r>
            <a:r>
              <a:rPr lang="en-US" dirty="0" smtClean="0"/>
              <a:t>), Symmetric no drift</a:t>
            </a:r>
            <a:endParaRPr lang="en-US" dirty="0"/>
          </a:p>
        </p:txBody>
      </p:sp>
      <p:sp>
        <p:nvSpPr>
          <p:cNvPr id="5" name="TextBox 4"/>
          <p:cNvSpPr txBox="1"/>
          <p:nvPr/>
        </p:nvSpPr>
        <p:spPr>
          <a:xfrm>
            <a:off x="6061394" y="3750157"/>
            <a:ext cx="2368231" cy="923330"/>
          </a:xfrm>
          <a:prstGeom prst="rect">
            <a:avLst/>
          </a:prstGeom>
          <a:noFill/>
        </p:spPr>
        <p:txBody>
          <a:bodyPr wrap="square" rtlCol="0">
            <a:spAutoFit/>
          </a:bodyPr>
          <a:lstStyle/>
          <a:p>
            <a:r>
              <a:rPr lang="en-US" dirty="0" smtClean="0"/>
              <a:t>You can see long time jumps relative to exponential</a:t>
            </a:r>
            <a:endParaRPr lang="en-US" dirty="0"/>
          </a:p>
        </p:txBody>
      </p:sp>
      <p:pic>
        <p:nvPicPr>
          <p:cNvPr id="4" name="Picture 3" descr="Screen Shot 2015-04-09 at 11.11.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23" y="3066434"/>
            <a:ext cx="4655592" cy="3558006"/>
          </a:xfrm>
          <a:prstGeom prst="rect">
            <a:avLst/>
          </a:prstGeom>
        </p:spPr>
      </p:pic>
    </p:spTree>
    <p:extLst>
      <p:ext uri="{BB962C8B-B14F-4D97-AF65-F5344CB8AC3E}">
        <p14:creationId xmlns:p14="http://schemas.microsoft.com/office/powerpoint/2010/main" val="1764444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a:t>
            </a:r>
            <a:endParaRPr lang="en-US" dirty="0"/>
          </a:p>
        </p:txBody>
      </p:sp>
      <p:sp>
        <p:nvSpPr>
          <p:cNvPr id="6" name="TextBox 5"/>
          <p:cNvSpPr txBox="1"/>
          <p:nvPr/>
        </p:nvSpPr>
        <p:spPr>
          <a:xfrm>
            <a:off x="6166551" y="2937381"/>
            <a:ext cx="1590287" cy="369332"/>
          </a:xfrm>
          <a:prstGeom prst="rect">
            <a:avLst/>
          </a:prstGeom>
          <a:noFill/>
        </p:spPr>
        <p:txBody>
          <a:bodyPr wrap="none" rtlCol="0">
            <a:spAutoFit/>
          </a:bodyPr>
          <a:lstStyle/>
          <a:p>
            <a:r>
              <a:rPr lang="en-US" dirty="0" err="1" smtClean="0"/>
              <a:t>Vs</a:t>
            </a:r>
            <a:r>
              <a:rPr lang="en-US" dirty="0" smtClean="0"/>
              <a:t> Brownian</a:t>
            </a:r>
            <a:endParaRPr lang="en-US" dirty="0"/>
          </a:p>
        </p:txBody>
      </p:sp>
      <p:sp>
        <p:nvSpPr>
          <p:cNvPr id="7" name="TextBox 6"/>
          <p:cNvSpPr txBox="1"/>
          <p:nvPr/>
        </p:nvSpPr>
        <p:spPr>
          <a:xfrm>
            <a:off x="260231" y="6488668"/>
            <a:ext cx="8688046" cy="369332"/>
          </a:xfrm>
          <a:prstGeom prst="rect">
            <a:avLst/>
          </a:prstGeom>
          <a:noFill/>
        </p:spPr>
        <p:txBody>
          <a:bodyPr wrap="none" rtlCol="0">
            <a:spAutoFit/>
          </a:bodyPr>
          <a:lstStyle/>
          <a:p>
            <a:r>
              <a:rPr lang="en-US" dirty="0" smtClean="0"/>
              <a:t>Clearly mass is being held back – why was there no deviation for symmetric?</a:t>
            </a:r>
            <a:endParaRPr lang="en-US" dirty="0"/>
          </a:p>
        </p:txBody>
      </p:sp>
      <p:pic>
        <p:nvPicPr>
          <p:cNvPr id="8" name="Picture 7" descr="Screen Shot 2015-04-09 at 11.07.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341" y="3705009"/>
            <a:ext cx="3575936" cy="2810686"/>
          </a:xfrm>
          <a:prstGeom prst="rect">
            <a:avLst/>
          </a:prstGeom>
        </p:spPr>
      </p:pic>
      <p:pic>
        <p:nvPicPr>
          <p:cNvPr id="4" name="Picture 3" descr="Screen Shot 2015-04-09 at 11.12.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47" y="2683362"/>
            <a:ext cx="4574141" cy="3611164"/>
          </a:xfrm>
          <a:prstGeom prst="rect">
            <a:avLst/>
          </a:prstGeom>
        </p:spPr>
      </p:pic>
    </p:spTree>
    <p:extLst>
      <p:ext uri="{BB962C8B-B14F-4D97-AF65-F5344CB8AC3E}">
        <p14:creationId xmlns:p14="http://schemas.microsoft.com/office/powerpoint/2010/main" val="2518750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CTRW – </a:t>
            </a:r>
            <a:r>
              <a:rPr lang="en-US" dirty="0" err="1" smtClean="0"/>
              <a:t>Inf</a:t>
            </a:r>
            <a:r>
              <a:rPr lang="en-US" dirty="0" smtClean="0"/>
              <a:t> mean p(</a:t>
            </a:r>
            <a:r>
              <a:rPr lang="en-US" dirty="0" smtClean="0">
                <a:latin typeface="Symbol" charset="2"/>
                <a:cs typeface="Symbol" charset="2"/>
              </a:rPr>
              <a:t>t</a:t>
            </a:r>
            <a:r>
              <a:rPr lang="en-US" dirty="0" smtClean="0"/>
              <a:t>), Symmetric no drift</a:t>
            </a:r>
            <a:endParaRPr lang="en-US" dirty="0"/>
          </a:p>
        </p:txBody>
      </p:sp>
      <p:sp>
        <p:nvSpPr>
          <p:cNvPr id="5" name="TextBox 4"/>
          <p:cNvSpPr txBox="1"/>
          <p:nvPr/>
        </p:nvSpPr>
        <p:spPr>
          <a:xfrm>
            <a:off x="6061394" y="3750157"/>
            <a:ext cx="2368231" cy="1477328"/>
          </a:xfrm>
          <a:prstGeom prst="rect">
            <a:avLst/>
          </a:prstGeom>
          <a:noFill/>
        </p:spPr>
        <p:txBody>
          <a:bodyPr wrap="square" rtlCol="0">
            <a:spAutoFit/>
          </a:bodyPr>
          <a:lstStyle/>
          <a:p>
            <a:r>
              <a:rPr lang="en-US" dirty="0" smtClean="0"/>
              <a:t>You can see even  longer time jumps relative to exponential or infinite variance</a:t>
            </a:r>
            <a:endParaRPr lang="en-US" dirty="0"/>
          </a:p>
        </p:txBody>
      </p:sp>
      <p:pic>
        <p:nvPicPr>
          <p:cNvPr id="3" name="Picture 2" descr="Screen Shot 2015-04-09 at 11.13.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13" y="2819400"/>
            <a:ext cx="5015185" cy="3942631"/>
          </a:xfrm>
          <a:prstGeom prst="rect">
            <a:avLst/>
          </a:prstGeom>
        </p:spPr>
      </p:pic>
    </p:spTree>
    <p:extLst>
      <p:ext uri="{BB962C8B-B14F-4D97-AF65-F5344CB8AC3E}">
        <p14:creationId xmlns:p14="http://schemas.microsoft.com/office/powerpoint/2010/main" val="361991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Let’s consider a symmetric case for comparison</a:t>
            </a:r>
            <a:endParaRPr lang="en-US" sz="3600" dirty="0"/>
          </a:p>
        </p:txBody>
      </p:sp>
      <p:sp>
        <p:nvSpPr>
          <p:cNvPr id="3" name="Content Placeholder 2"/>
          <p:cNvSpPr>
            <a:spLocks noGrp="1"/>
          </p:cNvSpPr>
          <p:nvPr>
            <p:ph idx="1"/>
          </p:nvPr>
        </p:nvSpPr>
        <p:spPr/>
        <p:txBody>
          <a:bodyPr/>
          <a:lstStyle/>
          <a:p>
            <a:r>
              <a:rPr lang="en-US" dirty="0" smtClean="0"/>
              <a:t>Consider Random Walk</a:t>
            </a:r>
          </a:p>
          <a:p>
            <a:endParaRPr lang="en-US" dirty="0"/>
          </a:p>
          <a:p>
            <a:endParaRPr lang="en-US" dirty="0" smtClean="0"/>
          </a:p>
          <a:p>
            <a:r>
              <a:rPr lang="en-US" dirty="0" err="1" smtClean="0">
                <a:latin typeface="Symbol" charset="2"/>
                <a:cs typeface="Symbol" charset="2"/>
              </a:rPr>
              <a:t>D</a:t>
            </a:r>
            <a:r>
              <a:rPr lang="en-US" dirty="0" err="1" smtClean="0"/>
              <a:t>x</a:t>
            </a:r>
            <a:r>
              <a:rPr lang="en-US" dirty="0" smtClean="0"/>
              <a:t> can be plus or minus 1 with equal probability</a:t>
            </a:r>
          </a:p>
          <a:p>
            <a:r>
              <a:rPr lang="en-US" dirty="0" smtClean="0">
                <a:latin typeface="Symbol" charset="2"/>
                <a:cs typeface="Symbol" charset="2"/>
              </a:rPr>
              <a:t>t</a:t>
            </a:r>
            <a:r>
              <a:rPr lang="en-US" dirty="0" smtClean="0"/>
              <a:t> is sampled from a probability density function p(</a:t>
            </a:r>
            <a:r>
              <a:rPr lang="en-US" dirty="0" smtClean="0">
                <a:latin typeface="Symbol" charset="2"/>
                <a:cs typeface="Symbol" charset="2"/>
              </a:rPr>
              <a:t>t</a:t>
            </a:r>
            <a:r>
              <a:rPr lang="en-US" dirty="0" smtClean="0"/>
              <a:t>) – let’s consider a few different ones</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621" y="3601963"/>
            <a:ext cx="2108200" cy="3175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756" y="4074282"/>
            <a:ext cx="1714500" cy="292100"/>
          </a:xfrm>
          <a:prstGeom prst="rect">
            <a:avLst/>
          </a:prstGeom>
        </p:spPr>
      </p:pic>
    </p:spTree>
    <p:extLst>
      <p:ext uri="{BB962C8B-B14F-4D97-AF65-F5344CB8AC3E}">
        <p14:creationId xmlns:p14="http://schemas.microsoft.com/office/powerpoint/2010/main" val="4241805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a:t>
            </a:r>
            <a:endParaRPr lang="en-US" dirty="0"/>
          </a:p>
        </p:txBody>
      </p:sp>
      <p:sp>
        <p:nvSpPr>
          <p:cNvPr id="6" name="TextBox 5"/>
          <p:cNvSpPr txBox="1"/>
          <p:nvPr/>
        </p:nvSpPr>
        <p:spPr>
          <a:xfrm>
            <a:off x="6166551" y="2937381"/>
            <a:ext cx="1590287" cy="369332"/>
          </a:xfrm>
          <a:prstGeom prst="rect">
            <a:avLst/>
          </a:prstGeom>
          <a:noFill/>
        </p:spPr>
        <p:txBody>
          <a:bodyPr wrap="none" rtlCol="0">
            <a:spAutoFit/>
          </a:bodyPr>
          <a:lstStyle/>
          <a:p>
            <a:r>
              <a:rPr lang="en-US" dirty="0" err="1" smtClean="0"/>
              <a:t>Vs</a:t>
            </a:r>
            <a:r>
              <a:rPr lang="en-US" dirty="0" smtClean="0"/>
              <a:t> Brownian</a:t>
            </a:r>
            <a:endParaRPr lang="en-US" dirty="0"/>
          </a:p>
        </p:txBody>
      </p:sp>
      <p:sp>
        <p:nvSpPr>
          <p:cNvPr id="7" name="TextBox 6"/>
          <p:cNvSpPr txBox="1"/>
          <p:nvPr/>
        </p:nvSpPr>
        <p:spPr>
          <a:xfrm>
            <a:off x="3146200" y="6338328"/>
            <a:ext cx="5485246" cy="369332"/>
          </a:xfrm>
          <a:prstGeom prst="rect">
            <a:avLst/>
          </a:prstGeom>
          <a:noFill/>
        </p:spPr>
        <p:txBody>
          <a:bodyPr wrap="none" rtlCol="0">
            <a:spAutoFit/>
          </a:bodyPr>
          <a:lstStyle/>
          <a:p>
            <a:r>
              <a:rPr lang="en-US" dirty="0" smtClean="0"/>
              <a:t>Look different with more mass held close to x=0</a:t>
            </a:r>
            <a:endParaRPr lang="en-US" dirty="0"/>
          </a:p>
        </p:txBody>
      </p:sp>
      <p:pic>
        <p:nvPicPr>
          <p:cNvPr id="8" name="Picture 7" descr="Screen Shot 2015-04-09 at 11.07.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341" y="3527642"/>
            <a:ext cx="3575936" cy="2810686"/>
          </a:xfrm>
          <a:prstGeom prst="rect">
            <a:avLst/>
          </a:prstGeom>
        </p:spPr>
      </p:pic>
      <p:pic>
        <p:nvPicPr>
          <p:cNvPr id="3" name="Picture 2" descr="Screen Shot 2015-04-09 at 11.15.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69" y="2790539"/>
            <a:ext cx="4330315" cy="3410982"/>
          </a:xfrm>
          <a:prstGeom prst="rect">
            <a:avLst/>
          </a:prstGeom>
        </p:spPr>
      </p:pic>
    </p:spTree>
    <p:extLst>
      <p:ext uri="{BB962C8B-B14F-4D97-AF65-F5344CB8AC3E}">
        <p14:creationId xmlns:p14="http://schemas.microsoft.com/office/powerpoint/2010/main" val="2483614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write continuum equations for these</a:t>
            </a:r>
            <a:endParaRPr lang="en-US" dirty="0"/>
          </a:p>
        </p:txBody>
      </p:sp>
      <p:sp>
        <p:nvSpPr>
          <p:cNvPr id="8" name="Content Placeholder 7"/>
          <p:cNvSpPr>
            <a:spLocks noGrp="1"/>
          </p:cNvSpPr>
          <p:nvPr>
            <p:ph idx="1"/>
          </p:nvPr>
        </p:nvSpPr>
        <p:spPr/>
        <p:txBody>
          <a:bodyPr/>
          <a:lstStyle/>
          <a:p>
            <a:r>
              <a:rPr lang="en-US" dirty="0" smtClean="0"/>
              <a:t>In the same way as we did for the last chapter where we translated Levy flights into fractional dispersion equations, can we do the same for the CTRW framework where time steps rather than spatial jumps are random?</a:t>
            </a:r>
            <a:endParaRPr lang="en-US" dirty="0"/>
          </a:p>
        </p:txBody>
      </p:sp>
    </p:spTree>
    <p:extLst>
      <p:ext uri="{BB962C8B-B14F-4D97-AF65-F5344CB8AC3E}">
        <p14:creationId xmlns:p14="http://schemas.microsoft.com/office/powerpoint/2010/main" val="2461679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write continuum equations for these</a:t>
            </a:r>
            <a:endParaRPr lang="en-US" dirty="0"/>
          </a:p>
        </p:txBody>
      </p:sp>
      <p:sp>
        <p:nvSpPr>
          <p:cNvPr id="3" name="Content Placeholder 2"/>
          <p:cNvSpPr>
            <a:spLocks noGrp="1"/>
          </p:cNvSpPr>
          <p:nvPr>
            <p:ph idx="1"/>
          </p:nvPr>
        </p:nvSpPr>
        <p:spPr/>
        <p:txBody>
          <a:bodyPr/>
          <a:lstStyle/>
          <a:p>
            <a:r>
              <a:rPr lang="en-US" dirty="0" smtClean="0"/>
              <a:t>When diffusion is symmetric and you have infinite mean waiting time distribution you get a fractional diffusion equation, but with fractional diffusion in time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691" y="4382612"/>
            <a:ext cx="3822700" cy="685800"/>
          </a:xfrm>
          <a:prstGeom prst="rect">
            <a:avLst/>
          </a:prstGeom>
        </p:spPr>
      </p:pic>
      <p:sp>
        <p:nvSpPr>
          <p:cNvPr id="5" name="TextBox 4"/>
          <p:cNvSpPr txBox="1"/>
          <p:nvPr/>
        </p:nvSpPr>
        <p:spPr>
          <a:xfrm>
            <a:off x="948091" y="5296014"/>
            <a:ext cx="7481535" cy="646331"/>
          </a:xfrm>
          <a:prstGeom prst="rect">
            <a:avLst/>
          </a:prstGeom>
          <a:noFill/>
        </p:spPr>
        <p:txBody>
          <a:bodyPr wrap="square" rtlCol="0">
            <a:spAutoFit/>
          </a:bodyPr>
          <a:lstStyle/>
          <a:p>
            <a:r>
              <a:rPr lang="en-US" dirty="0" smtClean="0"/>
              <a:t>You have to be careful how you define fractional derivative in time. In Laplace space</a:t>
            </a:r>
            <a:endParaRPr lang="en-US"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682" y="6051874"/>
            <a:ext cx="5080000" cy="711200"/>
          </a:xfrm>
          <a:prstGeom prst="rect">
            <a:avLst/>
          </a:prstGeom>
        </p:spPr>
      </p:pic>
    </p:spTree>
    <p:extLst>
      <p:ext uri="{BB962C8B-B14F-4D97-AF65-F5344CB8AC3E}">
        <p14:creationId xmlns:p14="http://schemas.microsoft.com/office/powerpoint/2010/main" val="1108448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a:t>
            </a:r>
            <a:endParaRPr lang="en-US" dirty="0"/>
          </a:p>
        </p:txBody>
      </p:sp>
      <p:sp>
        <p:nvSpPr>
          <p:cNvPr id="3" name="Content Placeholder 2"/>
          <p:cNvSpPr>
            <a:spLocks noGrp="1"/>
          </p:cNvSpPr>
          <p:nvPr>
            <p:ph idx="1"/>
          </p:nvPr>
        </p:nvSpPr>
        <p:spPr/>
        <p:txBody>
          <a:bodyPr/>
          <a:lstStyle/>
          <a:p>
            <a:r>
              <a:rPr lang="en-US" dirty="0" smtClean="0"/>
              <a:t>Recall</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099" y="3596954"/>
            <a:ext cx="2044700" cy="723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31" y="4500865"/>
            <a:ext cx="2209800" cy="7239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344" y="5507754"/>
            <a:ext cx="2349500" cy="723900"/>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6926" y="3012142"/>
            <a:ext cx="3822700" cy="685800"/>
          </a:xfrm>
          <a:prstGeom prst="rect">
            <a:avLst/>
          </a:prstGeom>
        </p:spPr>
      </p:pic>
      <p:sp>
        <p:nvSpPr>
          <p:cNvPr id="9" name="TextBox 8"/>
          <p:cNvSpPr txBox="1"/>
          <p:nvPr/>
        </p:nvSpPr>
        <p:spPr>
          <a:xfrm>
            <a:off x="4687011" y="3951522"/>
            <a:ext cx="2963897" cy="369332"/>
          </a:xfrm>
          <a:prstGeom prst="rect">
            <a:avLst/>
          </a:prstGeom>
          <a:noFill/>
        </p:spPr>
        <p:txBody>
          <a:bodyPr wrap="none" rtlCol="0">
            <a:spAutoFit/>
          </a:bodyPr>
          <a:lstStyle/>
          <a:p>
            <a:r>
              <a:rPr lang="en-US" dirty="0" smtClean="0"/>
              <a:t>Integrate above equation</a:t>
            </a:r>
            <a:endParaRPr lang="en-US" dirty="0"/>
          </a:p>
        </p:txBody>
      </p:sp>
      <p:pic>
        <p:nvPicPr>
          <p:cNvPr id="10" name="Picture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6162" y="4500865"/>
            <a:ext cx="1346200" cy="647700"/>
          </a:xfrm>
          <a:prstGeom prst="rect">
            <a:avLst/>
          </a:prstGeom>
        </p:spPr>
      </p:pic>
      <p:pic>
        <p:nvPicPr>
          <p:cNvPr id="11" name="Picture 1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6248" y="5282690"/>
            <a:ext cx="1346200" cy="647700"/>
          </a:xfrm>
          <a:prstGeom prst="rect">
            <a:avLst/>
          </a:prstGeom>
        </p:spPr>
      </p:pic>
      <p:pic>
        <p:nvPicPr>
          <p:cNvPr id="13" name="Picture 1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3420" y="6049299"/>
            <a:ext cx="1460500" cy="647700"/>
          </a:xfrm>
          <a:prstGeom prst="rect">
            <a:avLst/>
          </a:prstGeom>
        </p:spPr>
      </p:pic>
    </p:spTree>
    <p:extLst>
      <p:ext uri="{BB962C8B-B14F-4D97-AF65-F5344CB8AC3E}">
        <p14:creationId xmlns:p14="http://schemas.microsoft.com/office/powerpoint/2010/main" val="2296142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Laplace Space</a:t>
            </a:r>
            <a:endParaRPr lang="en-US" dirty="0"/>
          </a:p>
        </p:txBody>
      </p:sp>
      <p:sp>
        <p:nvSpPr>
          <p:cNvPr id="3" name="Content Placeholder 2"/>
          <p:cNvSpPr>
            <a:spLocks noGrp="1"/>
          </p:cNvSpPr>
          <p:nvPr>
            <p:ph idx="1"/>
          </p:nvPr>
        </p:nvSpPr>
        <p:spPr/>
        <p:txBody>
          <a:bodyPr/>
          <a:lstStyle/>
          <a:p>
            <a:r>
              <a:rPr lang="en-US" dirty="0" smtClean="0"/>
              <a:t>Moment Equations</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735" y="3753247"/>
            <a:ext cx="7010400" cy="5715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03" y="4531298"/>
            <a:ext cx="7023100" cy="5715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33" y="5357692"/>
            <a:ext cx="8623300" cy="635000"/>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0102" y="6313542"/>
            <a:ext cx="1435100" cy="279400"/>
          </a:xfrm>
          <a:prstGeom prst="rect">
            <a:avLst/>
          </a:prstGeom>
        </p:spPr>
      </p:pic>
      <p:sp>
        <p:nvSpPr>
          <p:cNvPr id="9" name="TextBox 8"/>
          <p:cNvSpPr txBox="1"/>
          <p:nvPr/>
        </p:nvSpPr>
        <p:spPr>
          <a:xfrm>
            <a:off x="7230540" y="6223610"/>
            <a:ext cx="1590260" cy="646331"/>
          </a:xfrm>
          <a:prstGeom prst="rect">
            <a:avLst/>
          </a:prstGeom>
          <a:noFill/>
        </p:spPr>
        <p:txBody>
          <a:bodyPr wrap="square" rtlCol="0">
            <a:spAutoFit/>
          </a:bodyPr>
          <a:lstStyle/>
          <a:p>
            <a:r>
              <a:rPr lang="en-US" dirty="0" err="1" smtClean="0"/>
              <a:t>Subdiffusion</a:t>
            </a:r>
            <a:r>
              <a:rPr lang="en-US" dirty="0" smtClean="0"/>
              <a:t> for </a:t>
            </a:r>
            <a:r>
              <a:rPr lang="en-US" dirty="0" smtClean="0">
                <a:latin typeface="Symbol" charset="2"/>
                <a:cs typeface="Symbol" charset="2"/>
              </a:rPr>
              <a:t>a</a:t>
            </a:r>
            <a:r>
              <a:rPr lang="en-US" dirty="0" smtClean="0"/>
              <a:t>&lt;1</a:t>
            </a:r>
            <a:endParaRPr lang="en-US" dirty="0"/>
          </a:p>
        </p:txBody>
      </p:sp>
    </p:spTree>
    <p:extLst>
      <p:ext uri="{BB962C8B-B14F-4D97-AF65-F5344CB8AC3E}">
        <p14:creationId xmlns:p14="http://schemas.microsoft.com/office/powerpoint/2010/main" val="490069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other case with fixed </a:t>
            </a:r>
            <a:r>
              <a:rPr lang="en-US" dirty="0" err="1" smtClean="0">
                <a:latin typeface="Symbol" charset="2"/>
                <a:cs typeface="Symbol" charset="2"/>
              </a:rPr>
              <a:t>D</a:t>
            </a:r>
            <a:r>
              <a:rPr lang="en-US" dirty="0" err="1" smtClean="0"/>
              <a:t>x</a:t>
            </a:r>
            <a:endParaRPr lang="en-US" dirty="0"/>
          </a:p>
        </p:txBody>
      </p:sp>
      <p:sp>
        <p:nvSpPr>
          <p:cNvPr id="3" name="Content Placeholder 2"/>
          <p:cNvSpPr>
            <a:spLocks noGrp="1"/>
          </p:cNvSpPr>
          <p:nvPr>
            <p:ph idx="1"/>
          </p:nvPr>
        </p:nvSpPr>
        <p:spPr/>
        <p:txBody>
          <a:bodyPr/>
          <a:lstStyle/>
          <a:p>
            <a:r>
              <a:rPr lang="en-US" dirty="0" smtClean="0"/>
              <a:t>Complicated, but yes</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653" y="3783858"/>
            <a:ext cx="7340600" cy="7620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209" y="5575300"/>
            <a:ext cx="2514600" cy="825500"/>
          </a:xfrm>
          <a:prstGeom prst="rect">
            <a:avLst/>
          </a:prstGeom>
        </p:spPr>
      </p:pic>
      <p:sp>
        <p:nvSpPr>
          <p:cNvPr id="6" name="TextBox 5"/>
          <p:cNvSpPr txBox="1"/>
          <p:nvPr/>
        </p:nvSpPr>
        <p:spPr>
          <a:xfrm>
            <a:off x="1407209" y="4918430"/>
            <a:ext cx="5929828" cy="369332"/>
          </a:xfrm>
          <a:prstGeom prst="rect">
            <a:avLst/>
          </a:prstGeom>
          <a:noFill/>
        </p:spPr>
        <p:txBody>
          <a:bodyPr wrap="none" rtlCol="0">
            <a:spAutoFit/>
          </a:bodyPr>
          <a:lstStyle/>
          <a:p>
            <a:r>
              <a:rPr lang="en-US" dirty="0" smtClean="0"/>
              <a:t>M is called a memory function and in Laplace space</a:t>
            </a:r>
            <a:endParaRPr lang="en-US" dirty="0"/>
          </a:p>
        </p:txBody>
      </p:sp>
      <p:sp>
        <p:nvSpPr>
          <p:cNvPr id="7" name="TextBox 6"/>
          <p:cNvSpPr txBox="1"/>
          <p:nvPr/>
        </p:nvSpPr>
        <p:spPr>
          <a:xfrm>
            <a:off x="4439002" y="5856667"/>
            <a:ext cx="4539937" cy="369332"/>
          </a:xfrm>
          <a:prstGeom prst="rect">
            <a:avLst/>
          </a:prstGeom>
          <a:noFill/>
        </p:spPr>
        <p:txBody>
          <a:bodyPr wrap="none" rtlCol="0">
            <a:spAutoFit/>
          </a:bodyPr>
          <a:lstStyle/>
          <a:p>
            <a:r>
              <a:rPr lang="en-US" dirty="0" smtClean="0"/>
              <a:t>Where </a:t>
            </a:r>
            <a:r>
              <a:rPr lang="en-US" dirty="0" smtClean="0">
                <a:latin typeface="Symbol" charset="2"/>
                <a:cs typeface="Symbol" charset="2"/>
              </a:rPr>
              <a:t>y </a:t>
            </a:r>
            <a:r>
              <a:rPr lang="en-US" dirty="0" smtClean="0">
                <a:cs typeface="Symbol" charset="2"/>
              </a:rPr>
              <a:t>is the waiting time distribution</a:t>
            </a:r>
            <a:endParaRPr lang="en-US" dirty="0">
              <a:cs typeface="Symbol" charset="2"/>
            </a:endParaRPr>
          </a:p>
        </p:txBody>
      </p:sp>
    </p:spTree>
    <p:extLst>
      <p:ext uri="{BB962C8B-B14F-4D97-AF65-F5344CB8AC3E}">
        <p14:creationId xmlns:p14="http://schemas.microsoft.com/office/powerpoint/2010/main" val="1145135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1&lt;</a:t>
            </a:r>
            <a:r>
              <a:rPr lang="en-US" dirty="0" smtClean="0">
                <a:latin typeface="Symbol" charset="2"/>
                <a:cs typeface="Symbol" charset="2"/>
              </a:rPr>
              <a:t>a</a:t>
            </a:r>
            <a:r>
              <a:rPr lang="en-US" dirty="0" smtClean="0"/>
              <a:t>&lt;2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Moments</a:t>
            </a:r>
          </a:p>
          <a:p>
            <a:endParaRPr lang="en-US" dirty="0"/>
          </a:p>
          <a:p>
            <a:endParaRPr lang="en-US" dirty="0" smtClean="0"/>
          </a:p>
          <a:p>
            <a:endParaRPr lang="en-US" dirty="0"/>
          </a:p>
          <a:p>
            <a:r>
              <a:rPr lang="en-US" dirty="0" smtClean="0"/>
              <a:t>This is much harder to show than one would think – if you are interested see paper by </a:t>
            </a:r>
            <a:r>
              <a:rPr lang="en-US" dirty="0" err="1" smtClean="0"/>
              <a:t>Margolin</a:t>
            </a:r>
            <a:r>
              <a:rPr lang="en-US" dirty="0" smtClean="0"/>
              <a:t> &amp; Berkowitz, PRE 2002 (appendix B)</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722" y="3665367"/>
            <a:ext cx="939800" cy="2667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094" y="4192953"/>
            <a:ext cx="901700" cy="2413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496" y="4646856"/>
            <a:ext cx="1397000" cy="317500"/>
          </a:xfrm>
          <a:prstGeom prst="rect">
            <a:avLst/>
          </a:prstGeom>
        </p:spPr>
      </p:pic>
    </p:spTree>
    <p:extLst>
      <p:ext uri="{BB962C8B-B14F-4D97-AF65-F5344CB8AC3E}">
        <p14:creationId xmlns:p14="http://schemas.microsoft.com/office/powerpoint/2010/main" val="1105081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0&lt;</a:t>
            </a:r>
            <a:r>
              <a:rPr lang="en-US" dirty="0" smtClean="0">
                <a:latin typeface="Symbol" charset="2"/>
                <a:cs typeface="Symbol" charset="2"/>
              </a:rPr>
              <a:t>a</a:t>
            </a:r>
            <a:r>
              <a:rPr lang="en-US" dirty="0" smtClean="0"/>
              <a:t>&lt;1</a:t>
            </a:r>
            <a:endParaRPr lang="en-US" dirty="0"/>
          </a:p>
        </p:txBody>
      </p:sp>
      <p:sp>
        <p:nvSpPr>
          <p:cNvPr id="3" name="Content Placeholder 2"/>
          <p:cNvSpPr>
            <a:spLocks noGrp="1"/>
          </p:cNvSpPr>
          <p:nvPr>
            <p:ph idx="1"/>
          </p:nvPr>
        </p:nvSpPr>
        <p:spPr/>
        <p:txBody>
          <a:bodyPr/>
          <a:lstStyle/>
          <a:p>
            <a:r>
              <a:rPr lang="en-US" dirty="0" smtClean="0"/>
              <a:t>Moments</a:t>
            </a:r>
          </a:p>
          <a:p>
            <a:endParaRPr lang="en-US" dirty="0"/>
          </a:p>
          <a:p>
            <a:endParaRPr lang="en-US" dirty="0" smtClean="0"/>
          </a:p>
          <a:p>
            <a:endParaRPr lang="en-US" dirty="0"/>
          </a:p>
          <a:p>
            <a:r>
              <a:rPr lang="en-US" dirty="0" smtClean="0"/>
              <a:t>For this case you can actually use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722" y="3665367"/>
            <a:ext cx="939800" cy="2667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104" y="4139578"/>
            <a:ext cx="1066800" cy="279400"/>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898" y="4661171"/>
            <a:ext cx="1206500" cy="317500"/>
          </a:xfrm>
          <a:prstGeom prst="rect">
            <a:avLst/>
          </a:prstGeom>
        </p:spPr>
      </p:pic>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858" y="5961597"/>
            <a:ext cx="5092700" cy="685800"/>
          </a:xfrm>
          <a:prstGeom prst="rect">
            <a:avLst/>
          </a:prstGeom>
        </p:spPr>
      </p:pic>
      <p:sp>
        <p:nvSpPr>
          <p:cNvPr id="12" name="TextBox 11"/>
          <p:cNvSpPr txBox="1"/>
          <p:nvPr/>
        </p:nvSpPr>
        <p:spPr>
          <a:xfrm>
            <a:off x="4622053" y="3932067"/>
            <a:ext cx="3826689" cy="646331"/>
          </a:xfrm>
          <a:prstGeom prst="rect">
            <a:avLst/>
          </a:prstGeom>
          <a:noFill/>
        </p:spPr>
        <p:txBody>
          <a:bodyPr wrap="none" rtlCol="0">
            <a:spAutoFit/>
          </a:bodyPr>
          <a:lstStyle/>
          <a:p>
            <a:r>
              <a:rPr lang="en-US" dirty="0" smtClean="0"/>
              <a:t>Note that even your first moment </a:t>
            </a:r>
          </a:p>
          <a:p>
            <a:r>
              <a:rPr lang="en-US" dirty="0"/>
              <a:t>d</a:t>
            </a:r>
            <a:r>
              <a:rPr lang="en-US" dirty="0" smtClean="0"/>
              <a:t>oes not grow linearly in time</a:t>
            </a:r>
            <a:endParaRPr lang="en-US" dirty="0"/>
          </a:p>
        </p:txBody>
      </p:sp>
    </p:spTree>
    <p:extLst>
      <p:ext uri="{BB962C8B-B14F-4D97-AF65-F5344CB8AC3E}">
        <p14:creationId xmlns:p14="http://schemas.microsoft.com/office/powerpoint/2010/main" val="4262935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 so how might you apply this to real data?</a:t>
            </a:r>
            <a:endParaRPr lang="en-US" dirty="0"/>
          </a:p>
        </p:txBody>
      </p:sp>
      <p:sp>
        <p:nvSpPr>
          <p:cNvPr id="3" name="Content Placeholder 2"/>
          <p:cNvSpPr>
            <a:spLocks noGrp="1"/>
          </p:cNvSpPr>
          <p:nvPr>
            <p:ph idx="1"/>
          </p:nvPr>
        </p:nvSpPr>
        <p:spPr/>
        <p:txBody>
          <a:bodyPr/>
          <a:lstStyle/>
          <a:p>
            <a:r>
              <a:rPr lang="en-US" dirty="0" smtClean="0"/>
              <a:t>Well – usually we solve in Laplace space and do the same kinds of things we did for the Mobile-Immobile Model</a:t>
            </a:r>
          </a:p>
          <a:p>
            <a:r>
              <a:rPr lang="en-US" dirty="0" smtClean="0"/>
              <a:t>However, Andrea </a:t>
            </a:r>
            <a:r>
              <a:rPr lang="en-US" dirty="0" err="1" smtClean="0"/>
              <a:t>Cortis</a:t>
            </a:r>
            <a:r>
              <a:rPr lang="en-US" dirty="0" smtClean="0"/>
              <a:t> and Brian Berkowitz were kind enough to write software that does it for us called the CTRW Toolbox, written in </a:t>
            </a:r>
            <a:r>
              <a:rPr lang="en-US" dirty="0" err="1" smtClean="0"/>
              <a:t>Matlab</a:t>
            </a:r>
            <a:r>
              <a:rPr lang="en-US" dirty="0" smtClean="0"/>
              <a:t>. We’ll run through a few examples now..</a:t>
            </a:r>
            <a:endParaRPr lang="en-US" dirty="0"/>
          </a:p>
        </p:txBody>
      </p:sp>
    </p:spTree>
    <p:extLst>
      <p:ext uri="{BB962C8B-B14F-4D97-AF65-F5344CB8AC3E}">
        <p14:creationId xmlns:p14="http://schemas.microsoft.com/office/powerpoint/2010/main" val="1146969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Before we do this, note the types of travel time distributions allowed</a:t>
            </a:r>
            <a:endParaRPr lang="en-US" sz="3200" dirty="0"/>
          </a:p>
        </p:txBody>
      </p:sp>
      <p:sp>
        <p:nvSpPr>
          <p:cNvPr id="3" name="Content Placeholder 2"/>
          <p:cNvSpPr>
            <a:spLocks noGrp="1"/>
          </p:cNvSpPr>
          <p:nvPr>
            <p:ph idx="1"/>
          </p:nvPr>
        </p:nvSpPr>
        <p:spPr/>
        <p:txBody>
          <a:bodyPr/>
          <a:lstStyle/>
          <a:p>
            <a:r>
              <a:rPr lang="en-US" dirty="0" smtClean="0"/>
              <a:t>ADE</a:t>
            </a:r>
          </a:p>
          <a:p>
            <a:r>
              <a:rPr lang="en-US" dirty="0"/>
              <a:t>Modified Exponential</a:t>
            </a:r>
          </a:p>
          <a:p>
            <a:r>
              <a:rPr lang="en-US" dirty="0" smtClean="0"/>
              <a:t>Truncated </a:t>
            </a:r>
            <a:r>
              <a:rPr lang="en-US" dirty="0"/>
              <a:t>Power Law</a:t>
            </a:r>
          </a:p>
          <a:p>
            <a:r>
              <a:rPr lang="en-US" dirty="0" smtClean="0"/>
              <a:t>You can also define your own, but the above are fairly flexible.</a:t>
            </a:r>
            <a:endParaRPr lang="en-US" dirty="0"/>
          </a:p>
        </p:txBody>
      </p:sp>
    </p:spTree>
    <p:extLst>
      <p:ext uri="{BB962C8B-B14F-4D97-AF65-F5344CB8AC3E}">
        <p14:creationId xmlns:p14="http://schemas.microsoft.com/office/powerpoint/2010/main" val="410875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consider a few different p(</a:t>
            </a:r>
            <a:r>
              <a:rPr lang="en-US" dirty="0" smtClean="0">
                <a:latin typeface="Symbol" charset="2"/>
                <a:cs typeface="Symbol" charset="2"/>
              </a:rPr>
              <a:t>t</a:t>
            </a:r>
            <a:r>
              <a:rPr lang="en-US" dirty="0" smtClean="0"/>
              <a:t>)</a:t>
            </a:r>
            <a:endParaRPr lang="en-US" dirty="0"/>
          </a:p>
        </p:txBody>
      </p:sp>
      <p:sp>
        <p:nvSpPr>
          <p:cNvPr id="3" name="Content Placeholder 2"/>
          <p:cNvSpPr>
            <a:spLocks noGrp="1"/>
          </p:cNvSpPr>
          <p:nvPr>
            <p:ph idx="1"/>
          </p:nvPr>
        </p:nvSpPr>
        <p:spPr/>
        <p:txBody>
          <a:bodyPr/>
          <a:lstStyle/>
          <a:p>
            <a:r>
              <a:rPr lang="en-US" dirty="0" smtClean="0"/>
              <a:t>Exponential</a:t>
            </a:r>
          </a:p>
          <a:p>
            <a:endParaRPr lang="en-US" dirty="0"/>
          </a:p>
          <a:p>
            <a:r>
              <a:rPr lang="en-US" dirty="0" smtClean="0"/>
              <a:t>Power Law  </a:t>
            </a:r>
            <a:endParaRPr lang="en-US" dirty="0"/>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351" y="5451715"/>
            <a:ext cx="1270000" cy="228600"/>
          </a:xfrm>
          <a:prstGeom prst="rect">
            <a:avLst/>
          </a:prstGeom>
        </p:spPr>
      </p:pic>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351" y="5915781"/>
            <a:ext cx="1282700" cy="228600"/>
          </a:xfrm>
          <a:prstGeom prst="rect">
            <a:avLst/>
          </a:prstGeom>
        </p:spPr>
      </p:pic>
      <p:sp>
        <p:nvSpPr>
          <p:cNvPr id="10" name="TextBox 9"/>
          <p:cNvSpPr txBox="1"/>
          <p:nvPr/>
        </p:nvSpPr>
        <p:spPr>
          <a:xfrm>
            <a:off x="5793053" y="5377003"/>
            <a:ext cx="3350947" cy="369332"/>
          </a:xfrm>
          <a:prstGeom prst="rect">
            <a:avLst/>
          </a:prstGeom>
          <a:noFill/>
        </p:spPr>
        <p:txBody>
          <a:bodyPr wrap="none" rtlCol="0">
            <a:spAutoFit/>
          </a:bodyPr>
          <a:lstStyle/>
          <a:p>
            <a:r>
              <a:rPr lang="en-US" dirty="0" smtClean="0"/>
              <a:t>Infinite variance, finite mean</a:t>
            </a:r>
            <a:endParaRPr lang="en-US" dirty="0"/>
          </a:p>
        </p:txBody>
      </p:sp>
      <p:sp>
        <p:nvSpPr>
          <p:cNvPr id="11" name="TextBox 10"/>
          <p:cNvSpPr txBox="1"/>
          <p:nvPr/>
        </p:nvSpPr>
        <p:spPr>
          <a:xfrm>
            <a:off x="5883198" y="5808006"/>
            <a:ext cx="1635146" cy="369332"/>
          </a:xfrm>
          <a:prstGeom prst="rect">
            <a:avLst/>
          </a:prstGeom>
          <a:noFill/>
        </p:spPr>
        <p:txBody>
          <a:bodyPr wrap="none" rtlCol="0">
            <a:spAutoFit/>
          </a:bodyPr>
          <a:lstStyle/>
          <a:p>
            <a:r>
              <a:rPr lang="en-US" dirty="0" smtClean="0"/>
              <a:t>Infinite mean</a:t>
            </a:r>
            <a:endParaRPr lang="en-US" dirty="0"/>
          </a:p>
        </p:txBody>
      </p:sp>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542" y="3551483"/>
            <a:ext cx="1765300" cy="368300"/>
          </a:xfrm>
          <a:prstGeom prst="rect">
            <a:avLst/>
          </a:prstGeom>
        </p:spPr>
      </p:pic>
      <p:pic>
        <p:nvPicPr>
          <p:cNvPr id="14" name="Picture 1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992" y="4803044"/>
            <a:ext cx="3492500" cy="355600"/>
          </a:xfrm>
          <a:prstGeom prst="rect">
            <a:avLst/>
          </a:prstGeom>
        </p:spPr>
      </p:pic>
    </p:spTree>
    <p:extLst>
      <p:ext uri="{BB962C8B-B14F-4D97-AF65-F5344CB8AC3E}">
        <p14:creationId xmlns:p14="http://schemas.microsoft.com/office/powerpoint/2010/main" val="764867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some examples</a:t>
            </a:r>
            <a:endParaRPr lang="en-US" dirty="0"/>
          </a:p>
        </p:txBody>
      </p:sp>
      <p:sp>
        <p:nvSpPr>
          <p:cNvPr id="3" name="Content Placeholder 2"/>
          <p:cNvSpPr>
            <a:spLocks noGrp="1"/>
          </p:cNvSpPr>
          <p:nvPr>
            <p:ph idx="1"/>
          </p:nvPr>
        </p:nvSpPr>
        <p:spPr>
          <a:xfrm>
            <a:off x="712788" y="3012142"/>
            <a:ext cx="3108585" cy="3388658"/>
          </a:xfrm>
        </p:spPr>
        <p:txBody>
          <a:bodyPr/>
          <a:lstStyle/>
          <a:p>
            <a:r>
              <a:rPr lang="en-US" dirty="0" smtClean="0"/>
              <a:t>ADE</a:t>
            </a:r>
            <a:endParaRPr lang="en-US" dirty="0"/>
          </a:p>
        </p:txBody>
      </p:sp>
      <p:pic>
        <p:nvPicPr>
          <p:cNvPr id="4" name="Picture 3" descr="Screen Shot 2015-04-14 at 8.22.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05" y="3486323"/>
            <a:ext cx="4033860" cy="2758518"/>
          </a:xfrm>
          <a:prstGeom prst="rect">
            <a:avLst/>
          </a:prstGeom>
        </p:spPr>
      </p:pic>
      <p:pic>
        <p:nvPicPr>
          <p:cNvPr id="5" name="Picture 4" descr="Screen Shot 2015-04-14 at 8.22.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888" y="2919052"/>
            <a:ext cx="4858335" cy="3787359"/>
          </a:xfrm>
          <a:prstGeom prst="rect">
            <a:avLst/>
          </a:prstGeom>
        </p:spPr>
      </p:pic>
      <p:sp>
        <p:nvSpPr>
          <p:cNvPr id="6" name="TextBox 5"/>
          <p:cNvSpPr txBox="1"/>
          <p:nvPr/>
        </p:nvSpPr>
        <p:spPr>
          <a:xfrm>
            <a:off x="712788" y="6365594"/>
            <a:ext cx="2480166" cy="369332"/>
          </a:xfrm>
          <a:prstGeom prst="rect">
            <a:avLst/>
          </a:prstGeom>
          <a:noFill/>
        </p:spPr>
        <p:txBody>
          <a:bodyPr wrap="none" rtlCol="0">
            <a:spAutoFit/>
          </a:bodyPr>
          <a:lstStyle/>
          <a:p>
            <a:r>
              <a:rPr lang="en-US" dirty="0" smtClean="0"/>
              <a:t>As you would expect</a:t>
            </a:r>
            <a:endParaRPr lang="en-US" dirty="0"/>
          </a:p>
        </p:txBody>
      </p:sp>
    </p:spTree>
    <p:extLst>
      <p:ext uri="{BB962C8B-B14F-4D97-AF65-F5344CB8AC3E}">
        <p14:creationId xmlns:p14="http://schemas.microsoft.com/office/powerpoint/2010/main" val="478141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Exponential</a:t>
            </a:r>
            <a:endParaRPr lang="en-US" dirty="0"/>
          </a:p>
        </p:txBody>
      </p:sp>
      <p:pic>
        <p:nvPicPr>
          <p:cNvPr id="4" name="Picture 3" descr="Screen Shot 2015-04-14 at 10.08.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60" y="3004662"/>
            <a:ext cx="4242063" cy="3333050"/>
          </a:xfrm>
          <a:prstGeom prst="rect">
            <a:avLst/>
          </a:prstGeom>
        </p:spPr>
      </p:pic>
      <p:pic>
        <p:nvPicPr>
          <p:cNvPr id="5" name="Picture 4" descr="Screen Shot 2015-04-14 at 10.08.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023" y="2819400"/>
            <a:ext cx="4718863" cy="3660694"/>
          </a:xfrm>
          <a:prstGeom prst="rect">
            <a:avLst/>
          </a:prstGeom>
        </p:spPr>
      </p:pic>
      <p:sp>
        <p:nvSpPr>
          <p:cNvPr id="6" name="TextBox 5"/>
          <p:cNvSpPr txBox="1"/>
          <p:nvPr/>
        </p:nvSpPr>
        <p:spPr>
          <a:xfrm>
            <a:off x="712788" y="6480094"/>
            <a:ext cx="4737194" cy="369332"/>
          </a:xfrm>
          <a:prstGeom prst="rect">
            <a:avLst/>
          </a:prstGeom>
          <a:noFill/>
        </p:spPr>
        <p:txBody>
          <a:bodyPr wrap="none" rtlCol="0">
            <a:spAutoFit/>
          </a:bodyPr>
          <a:lstStyle/>
          <a:p>
            <a:r>
              <a:rPr lang="en-US" dirty="0" smtClean="0"/>
              <a:t>Would not worry too much about this one</a:t>
            </a:r>
            <a:endParaRPr lang="en-US" dirty="0"/>
          </a:p>
        </p:txBody>
      </p:sp>
    </p:spTree>
    <p:extLst>
      <p:ext uri="{BB962C8B-B14F-4D97-AF65-F5344CB8AC3E}">
        <p14:creationId xmlns:p14="http://schemas.microsoft.com/office/powerpoint/2010/main" val="2831070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Let’s focus on this one</a:t>
            </a:r>
            <a:endParaRPr lang="en-US" sz="3200" dirty="0"/>
          </a:p>
        </p:txBody>
      </p:sp>
      <p:sp>
        <p:nvSpPr>
          <p:cNvPr id="3" name="Content Placeholder 2"/>
          <p:cNvSpPr>
            <a:spLocks noGrp="1"/>
          </p:cNvSpPr>
          <p:nvPr>
            <p:ph idx="1"/>
          </p:nvPr>
        </p:nvSpPr>
        <p:spPr/>
        <p:txBody>
          <a:bodyPr/>
          <a:lstStyle/>
          <a:p>
            <a:r>
              <a:rPr lang="en-US" dirty="0" smtClean="0"/>
              <a:t>Truncated Power Law</a:t>
            </a:r>
            <a:endParaRPr lang="en-US" dirty="0"/>
          </a:p>
        </p:txBody>
      </p:sp>
      <p:pic>
        <p:nvPicPr>
          <p:cNvPr id="5" name="Picture 4" descr="Screen Shot 2015-04-13 at 10.53.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16" y="3628836"/>
            <a:ext cx="6539784" cy="518180"/>
          </a:xfrm>
          <a:prstGeom prst="rect">
            <a:avLst/>
          </a:prstGeom>
        </p:spPr>
      </p:pic>
      <p:pic>
        <p:nvPicPr>
          <p:cNvPr id="6" name="Picture 5" descr="Screen Shot 2015-04-13 at 10.53.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887" y="4336349"/>
            <a:ext cx="1876738" cy="363239"/>
          </a:xfrm>
          <a:prstGeom prst="rect">
            <a:avLst/>
          </a:prstGeom>
        </p:spPr>
      </p:pic>
      <p:pic>
        <p:nvPicPr>
          <p:cNvPr id="7" name="Picture 6" descr="Screen Shot 2015-04-13 at 10.55.1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44" y="4904399"/>
            <a:ext cx="8776346" cy="1735436"/>
          </a:xfrm>
          <a:prstGeom prst="rect">
            <a:avLst/>
          </a:prstGeom>
        </p:spPr>
      </p:pic>
    </p:spTree>
    <p:extLst>
      <p:ext uri="{BB962C8B-B14F-4D97-AF65-F5344CB8AC3E}">
        <p14:creationId xmlns:p14="http://schemas.microsoft.com/office/powerpoint/2010/main" val="1828485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truncated power law	</a:t>
            </a:r>
            <a:endParaRPr lang="en-US" dirty="0"/>
          </a:p>
        </p:txBody>
      </p:sp>
      <p:sp>
        <p:nvSpPr>
          <p:cNvPr id="3" name="Content Placeholder 2"/>
          <p:cNvSpPr>
            <a:spLocks noGrp="1"/>
          </p:cNvSpPr>
          <p:nvPr>
            <p:ph idx="1"/>
          </p:nvPr>
        </p:nvSpPr>
        <p:spPr/>
        <p:txBody>
          <a:bodyPr>
            <a:normAutofit fontScale="92500"/>
          </a:bodyPr>
          <a:lstStyle/>
          <a:p>
            <a:r>
              <a:rPr lang="en-US" dirty="0" smtClean="0"/>
              <a:t>Recognizes that infinite mean and variances likely do not exist, because at some finite scale it will be cutoff (and so have finite mean and variance)</a:t>
            </a:r>
          </a:p>
          <a:p>
            <a:r>
              <a:rPr lang="en-US" dirty="0" smtClean="0"/>
              <a:t>If that cutoff is really really big it behaves as if it had infinite mean or variance</a:t>
            </a:r>
          </a:p>
          <a:p>
            <a:r>
              <a:rPr lang="en-US" dirty="0" smtClean="0"/>
              <a:t>After the cutoff the central limit theorem holds and you revert to standard diffusion system (Brownian)</a:t>
            </a:r>
            <a:endParaRPr lang="en-US" dirty="0"/>
          </a:p>
        </p:txBody>
      </p:sp>
    </p:spTree>
    <p:extLst>
      <p:ext uri="{BB962C8B-B14F-4D97-AF65-F5344CB8AC3E}">
        <p14:creationId xmlns:p14="http://schemas.microsoft.com/office/powerpoint/2010/main" val="881267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70822"/>
            <a:ext cx="7716837" cy="1447800"/>
          </a:xfrm>
        </p:spPr>
        <p:txBody>
          <a:bodyPr/>
          <a:lstStyle/>
          <a:p>
            <a:r>
              <a:rPr lang="en-US" sz="3600" dirty="0" smtClean="0"/>
              <a:t>Examples – beta=1.5; t_1=1</a:t>
            </a:r>
            <a:br>
              <a:rPr lang="en-US" sz="3600" dirty="0" smtClean="0"/>
            </a:br>
            <a:endParaRPr lang="en-US" sz="3600" dirty="0"/>
          </a:p>
        </p:txBody>
      </p:sp>
      <p:pic>
        <p:nvPicPr>
          <p:cNvPr id="5" name="Picture 4" descr="Screen Shot 2015-04-14 at 10.57.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680" y="2619705"/>
            <a:ext cx="4941019" cy="4025651"/>
          </a:xfrm>
          <a:prstGeom prst="rect">
            <a:avLst/>
          </a:prstGeom>
        </p:spPr>
      </p:pic>
    </p:spTree>
    <p:extLst>
      <p:ext uri="{BB962C8B-B14F-4D97-AF65-F5344CB8AC3E}">
        <p14:creationId xmlns:p14="http://schemas.microsoft.com/office/powerpoint/2010/main" val="3443447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70822"/>
            <a:ext cx="7716837" cy="1447800"/>
          </a:xfrm>
        </p:spPr>
        <p:txBody>
          <a:bodyPr/>
          <a:lstStyle/>
          <a:p>
            <a:r>
              <a:rPr lang="en-US" sz="3600" dirty="0" smtClean="0"/>
              <a:t>Change t_1=1e-4;</a:t>
            </a:r>
            <a:endParaRPr lang="en-US" sz="3600" dirty="0"/>
          </a:p>
        </p:txBody>
      </p:sp>
      <p:pic>
        <p:nvPicPr>
          <p:cNvPr id="5" name="Picture 4" descr="Screen Shot 2015-04-14 at 10.57.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20" y="2619705"/>
            <a:ext cx="4263709" cy="3473819"/>
          </a:xfrm>
          <a:prstGeom prst="rect">
            <a:avLst/>
          </a:prstGeom>
        </p:spPr>
      </p:pic>
      <p:pic>
        <p:nvPicPr>
          <p:cNvPr id="3" name="Picture 2" descr="Screen Shot 2015-04-14 at 10.56.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365" y="2632512"/>
            <a:ext cx="4319949" cy="3461012"/>
          </a:xfrm>
          <a:prstGeom prst="rect">
            <a:avLst/>
          </a:prstGeom>
        </p:spPr>
      </p:pic>
    </p:spTree>
    <p:extLst>
      <p:ext uri="{BB962C8B-B14F-4D97-AF65-F5344CB8AC3E}">
        <p14:creationId xmlns:p14="http://schemas.microsoft.com/office/powerpoint/2010/main" val="1968967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things to note about CTRW toolbox	</a:t>
            </a:r>
            <a:endParaRPr lang="en-US" dirty="0"/>
          </a:p>
        </p:txBody>
      </p:sp>
      <p:sp>
        <p:nvSpPr>
          <p:cNvPr id="3" name="Content Placeholder 2"/>
          <p:cNvSpPr>
            <a:spLocks noGrp="1"/>
          </p:cNvSpPr>
          <p:nvPr>
            <p:ph idx="1"/>
          </p:nvPr>
        </p:nvSpPr>
        <p:spPr/>
        <p:txBody>
          <a:bodyPr>
            <a:normAutofit/>
          </a:bodyPr>
          <a:lstStyle/>
          <a:p>
            <a:r>
              <a:rPr lang="en-US" dirty="0" smtClean="0"/>
              <a:t>It always assumes that the distance of the total domain is 1. So if you have a problem where you measure a breakthrough curve at distance 40, you have to rescale. Velocities and Dispersion coefficients scale as L and L^2 also.</a:t>
            </a:r>
          </a:p>
          <a:p>
            <a:r>
              <a:rPr lang="en-US" dirty="0" smtClean="0"/>
              <a:t>You want your concentration normalized also</a:t>
            </a:r>
          </a:p>
        </p:txBody>
      </p:sp>
    </p:spTree>
    <p:extLst>
      <p:ext uri="{BB962C8B-B14F-4D97-AF65-F5344CB8AC3E}">
        <p14:creationId xmlns:p14="http://schemas.microsoft.com/office/powerpoint/2010/main" val="1002792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and p</a:t>
            </a:r>
            <a:endParaRPr lang="en-US" dirty="0"/>
          </a:p>
        </p:txBody>
      </p:sp>
      <p:pic>
        <p:nvPicPr>
          <p:cNvPr id="4" name="Picture 3" descr="Screen Shot 2015-04-14 at 11.05.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94" y="3111229"/>
            <a:ext cx="5148831" cy="2984500"/>
          </a:xfrm>
          <a:prstGeom prst="rect">
            <a:avLst/>
          </a:prstGeom>
        </p:spPr>
      </p:pic>
      <p:sp>
        <p:nvSpPr>
          <p:cNvPr id="5" name="TextBox 4"/>
          <p:cNvSpPr txBox="1"/>
          <p:nvPr/>
        </p:nvSpPr>
        <p:spPr>
          <a:xfrm>
            <a:off x="6439515" y="4066063"/>
            <a:ext cx="2070774" cy="646331"/>
          </a:xfrm>
          <a:prstGeom prst="rect">
            <a:avLst/>
          </a:prstGeom>
          <a:noFill/>
        </p:spPr>
        <p:txBody>
          <a:bodyPr wrap="none" rtlCol="0">
            <a:spAutoFit/>
          </a:bodyPr>
          <a:lstStyle/>
          <a:p>
            <a:r>
              <a:rPr lang="en-US" dirty="0" smtClean="0"/>
              <a:t>What are options</a:t>
            </a:r>
          </a:p>
          <a:p>
            <a:r>
              <a:rPr lang="en-US" dirty="0"/>
              <a:t>a</a:t>
            </a:r>
            <a:r>
              <a:rPr lang="en-US" dirty="0" smtClean="0"/>
              <a:t>nd p?</a:t>
            </a:r>
            <a:endParaRPr lang="en-US" dirty="0"/>
          </a:p>
        </p:txBody>
      </p:sp>
    </p:spTree>
    <p:extLst>
      <p:ext uri="{BB962C8B-B14F-4D97-AF65-F5344CB8AC3E}">
        <p14:creationId xmlns:p14="http://schemas.microsoft.com/office/powerpoint/2010/main" val="3475307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pic>
        <p:nvPicPr>
          <p:cNvPr id="4" name="Picture 3" descr="Screen Shot 2015-04-14 at 11.05.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87" y="3034106"/>
            <a:ext cx="7060627" cy="2874484"/>
          </a:xfrm>
          <a:prstGeom prst="rect">
            <a:avLst/>
          </a:prstGeom>
        </p:spPr>
      </p:pic>
    </p:spTree>
    <p:extLst>
      <p:ext uri="{BB962C8B-B14F-4D97-AF65-F5344CB8AC3E}">
        <p14:creationId xmlns:p14="http://schemas.microsoft.com/office/powerpoint/2010/main" val="1684540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endParaRPr lang="en-US" dirty="0"/>
          </a:p>
        </p:txBody>
      </p:sp>
      <p:pic>
        <p:nvPicPr>
          <p:cNvPr id="4" name="Picture 3" descr="Screen Shot 2015-04-14 at 11.07.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728" y="3055092"/>
            <a:ext cx="6908800" cy="2628900"/>
          </a:xfrm>
          <a:prstGeom prst="rect">
            <a:avLst/>
          </a:prstGeom>
        </p:spPr>
      </p:pic>
    </p:spTree>
    <p:extLst>
      <p:ext uri="{BB962C8B-B14F-4D97-AF65-F5344CB8AC3E}">
        <p14:creationId xmlns:p14="http://schemas.microsoft.com/office/powerpoint/2010/main" val="408849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712894"/>
            <a:ext cx="7716837" cy="1447800"/>
          </a:xfrm>
        </p:spPr>
        <p:txBody>
          <a:bodyPr/>
          <a:lstStyle/>
          <a:p>
            <a:r>
              <a:rPr lang="en-US" dirty="0" err="1" smtClean="0"/>
              <a:t>Ctrw_exponential.m</a:t>
            </a:r>
            <a:endParaRPr lang="en-US" dirty="0"/>
          </a:p>
        </p:txBody>
      </p:sp>
      <p:sp>
        <p:nvSpPr>
          <p:cNvPr id="3" name="Content Placeholder 2"/>
          <p:cNvSpPr>
            <a:spLocks noGrp="1"/>
          </p:cNvSpPr>
          <p:nvPr>
            <p:ph idx="1"/>
          </p:nvPr>
        </p:nvSpPr>
        <p:spPr>
          <a:xfrm>
            <a:off x="712788" y="3012142"/>
            <a:ext cx="3051211" cy="3388658"/>
          </a:xfrm>
        </p:spPr>
        <p:txBody>
          <a:bodyPr/>
          <a:lstStyle/>
          <a:p>
            <a:r>
              <a:rPr lang="en-US" dirty="0" smtClean="0"/>
              <a:t>Solution with </a:t>
            </a:r>
            <a:r>
              <a:rPr lang="en-US" dirty="0" smtClean="0">
                <a:latin typeface="Symbol" charset="2"/>
                <a:cs typeface="Symbol" charset="2"/>
              </a:rPr>
              <a:t>l</a:t>
            </a:r>
            <a:r>
              <a:rPr lang="en-US" dirty="0" smtClean="0"/>
              <a:t>=1 at t=10</a:t>
            </a:r>
          </a:p>
          <a:p>
            <a:r>
              <a:rPr lang="en-US" dirty="0" smtClean="0"/>
              <a:t>Looks just like a diffusion equation solution with D=0.5</a:t>
            </a:r>
            <a:endParaRPr lang="en-US" dirty="0"/>
          </a:p>
        </p:txBody>
      </p:sp>
      <p:pic>
        <p:nvPicPr>
          <p:cNvPr id="4" name="Picture 3" descr="ctrw_exponenti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991" y="2665968"/>
            <a:ext cx="4593246" cy="3942096"/>
          </a:xfrm>
          <a:prstGeom prst="rect">
            <a:avLst/>
          </a:prstGeom>
        </p:spPr>
      </p:pic>
    </p:spTree>
    <p:extLst>
      <p:ext uri="{BB962C8B-B14F-4D97-AF65-F5344CB8AC3E}">
        <p14:creationId xmlns:p14="http://schemas.microsoft.com/office/powerpoint/2010/main" val="3289252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 real winner 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Being able to plot these things is great, but the strength of the toolbox is in matching data. Let’s look at </a:t>
            </a:r>
            <a:r>
              <a:rPr lang="en-US" dirty="0" smtClean="0"/>
              <a:t>an example.</a:t>
            </a:r>
          </a:p>
          <a:p>
            <a:r>
              <a:rPr lang="en-US" dirty="0" smtClean="0"/>
              <a:t>You are provided with the data on the following page and asked to match it with a model. Use the CTRW toolbox to get the best fit with an ADE and  TPL model. The data is from a porous column that is 40 cm long where the concentration is monitored and you use a step input of concentration. to observe transport.</a:t>
            </a:r>
            <a:endParaRPr lang="en-US" dirty="0"/>
          </a:p>
        </p:txBody>
      </p:sp>
    </p:spTree>
    <p:extLst>
      <p:ext uri="{BB962C8B-B14F-4D97-AF65-F5344CB8AC3E}">
        <p14:creationId xmlns:p14="http://schemas.microsoft.com/office/powerpoint/2010/main" val="1732659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 be fit</a:t>
            </a:r>
            <a:endParaRPr lang="en-US" dirty="0"/>
          </a:p>
        </p:txBody>
      </p:sp>
      <p:pic>
        <p:nvPicPr>
          <p:cNvPr id="4" name="Picture 3" descr="Screen Shot 2015-04-14 at 11.22.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91" y="2473058"/>
            <a:ext cx="5502489" cy="4234296"/>
          </a:xfrm>
          <a:prstGeom prst="rect">
            <a:avLst/>
          </a:prstGeom>
        </p:spPr>
      </p:pic>
      <p:sp>
        <p:nvSpPr>
          <p:cNvPr id="5" name="TextBox 4"/>
          <p:cNvSpPr txBox="1"/>
          <p:nvPr/>
        </p:nvSpPr>
        <p:spPr>
          <a:xfrm>
            <a:off x="6421572" y="3049276"/>
            <a:ext cx="2008053" cy="1477328"/>
          </a:xfrm>
          <a:prstGeom prst="rect">
            <a:avLst/>
          </a:prstGeom>
          <a:noFill/>
        </p:spPr>
        <p:txBody>
          <a:bodyPr wrap="square" rtlCol="0">
            <a:spAutoFit/>
          </a:bodyPr>
          <a:lstStyle/>
          <a:p>
            <a:r>
              <a:rPr lang="en-US" dirty="0" smtClean="0"/>
              <a:t>How can you tell if there is a tail in data for a step input like this one?</a:t>
            </a:r>
            <a:endParaRPr lang="en-US" dirty="0"/>
          </a:p>
        </p:txBody>
      </p:sp>
    </p:spTree>
    <p:extLst>
      <p:ext uri="{BB962C8B-B14F-4D97-AF65-F5344CB8AC3E}">
        <p14:creationId xmlns:p14="http://schemas.microsoft.com/office/powerpoint/2010/main" val="3878943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Plot(t,1-conc) on log log</a:t>
            </a:r>
            <a:endParaRPr lang="en-US" dirty="0"/>
          </a:p>
        </p:txBody>
      </p:sp>
      <p:pic>
        <p:nvPicPr>
          <p:cNvPr id="4" name="Picture 3" descr="Screen Shot 2015-04-14 at 11.24.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647" y="2673576"/>
            <a:ext cx="5513957" cy="4184424"/>
          </a:xfrm>
          <a:prstGeom prst="rect">
            <a:avLst/>
          </a:prstGeom>
        </p:spPr>
      </p:pic>
    </p:spTree>
    <p:extLst>
      <p:ext uri="{BB962C8B-B14F-4D97-AF65-F5344CB8AC3E}">
        <p14:creationId xmlns:p14="http://schemas.microsoft.com/office/powerpoint/2010/main" val="18170523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 let’s fit ADE</a:t>
            </a:r>
            <a:endParaRPr lang="en-US" dirty="0"/>
          </a:p>
        </p:txBody>
      </p:sp>
      <p:sp>
        <p:nvSpPr>
          <p:cNvPr id="3" name="Content Placeholder 2"/>
          <p:cNvSpPr>
            <a:spLocks noGrp="1"/>
          </p:cNvSpPr>
          <p:nvPr>
            <p:ph idx="1"/>
          </p:nvPr>
        </p:nvSpPr>
        <p:spPr/>
        <p:txBody>
          <a:bodyPr/>
          <a:lstStyle/>
          <a:p>
            <a:r>
              <a:rPr lang="en-US" dirty="0" smtClean="0"/>
              <a:t>Run code </a:t>
            </a:r>
            <a:r>
              <a:rPr lang="en-US" dirty="0" err="1" smtClean="0"/>
              <a:t>ADE_fit_class.m</a:t>
            </a:r>
            <a:endParaRPr lang="en-US" dirty="0"/>
          </a:p>
          <a:p>
            <a:r>
              <a:rPr lang="en-US" dirty="0" smtClean="0"/>
              <a:t>What do you see?</a:t>
            </a:r>
            <a:endParaRPr lang="en-US" dirty="0"/>
          </a:p>
          <a:p>
            <a:r>
              <a:rPr lang="en-US" dirty="0" smtClean="0"/>
              <a:t>Do you consider this a good fit?</a:t>
            </a:r>
          </a:p>
          <a:p>
            <a:r>
              <a:rPr lang="en-US" dirty="0" smtClean="0"/>
              <a:t>Could you do better?</a:t>
            </a:r>
            <a:endParaRPr lang="en-US" dirty="0"/>
          </a:p>
        </p:txBody>
      </p:sp>
    </p:spTree>
    <p:extLst>
      <p:ext uri="{BB962C8B-B14F-4D97-AF65-F5344CB8AC3E}">
        <p14:creationId xmlns:p14="http://schemas.microsoft.com/office/powerpoint/2010/main" val="1387172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 now TPL</a:t>
            </a:r>
            <a:endParaRPr lang="en-US" dirty="0"/>
          </a:p>
        </p:txBody>
      </p:sp>
      <p:sp>
        <p:nvSpPr>
          <p:cNvPr id="3" name="Content Placeholder 2"/>
          <p:cNvSpPr>
            <a:spLocks noGrp="1"/>
          </p:cNvSpPr>
          <p:nvPr>
            <p:ph idx="1"/>
          </p:nvPr>
        </p:nvSpPr>
        <p:spPr/>
        <p:txBody>
          <a:bodyPr/>
          <a:lstStyle/>
          <a:p>
            <a:r>
              <a:rPr lang="en-US" dirty="0" smtClean="0"/>
              <a:t>Run </a:t>
            </a:r>
            <a:r>
              <a:rPr lang="en-US" dirty="0" err="1" smtClean="0"/>
              <a:t>TPL_fit_class.m</a:t>
            </a:r>
            <a:endParaRPr lang="en-US" dirty="0" smtClean="0"/>
          </a:p>
          <a:p>
            <a:r>
              <a:rPr lang="en-US" dirty="0" smtClean="0"/>
              <a:t>Is this a better fit?</a:t>
            </a:r>
          </a:p>
          <a:p>
            <a:r>
              <a:rPr lang="en-US" dirty="0" smtClean="0"/>
              <a:t>Is it worth the extra effort?</a:t>
            </a:r>
          </a:p>
          <a:p>
            <a:r>
              <a:rPr lang="en-US" dirty="0" smtClean="0"/>
              <a:t>Could it be even better?</a:t>
            </a:r>
            <a:endParaRPr lang="en-US" dirty="0"/>
          </a:p>
        </p:txBody>
      </p:sp>
    </p:spTree>
    <p:extLst>
      <p:ext uri="{BB962C8B-B14F-4D97-AF65-F5344CB8AC3E}">
        <p14:creationId xmlns:p14="http://schemas.microsoft.com/office/powerpoint/2010/main" val="321924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712894"/>
            <a:ext cx="7716837" cy="1447800"/>
          </a:xfrm>
        </p:spPr>
        <p:txBody>
          <a:bodyPr/>
          <a:lstStyle/>
          <a:p>
            <a:r>
              <a:rPr lang="en-US" dirty="0" err="1" smtClean="0"/>
              <a:t>Ctrw_Pow_inf_var.m</a:t>
            </a:r>
            <a:endParaRPr lang="en-US" dirty="0"/>
          </a:p>
        </p:txBody>
      </p:sp>
      <p:sp>
        <p:nvSpPr>
          <p:cNvPr id="3" name="Content Placeholder 2"/>
          <p:cNvSpPr>
            <a:spLocks noGrp="1"/>
          </p:cNvSpPr>
          <p:nvPr>
            <p:ph idx="1"/>
          </p:nvPr>
        </p:nvSpPr>
        <p:spPr>
          <a:xfrm>
            <a:off x="712788" y="3012142"/>
            <a:ext cx="3051211" cy="3388658"/>
          </a:xfrm>
        </p:spPr>
        <p:txBody>
          <a:bodyPr>
            <a:normAutofit fontScale="92500"/>
          </a:bodyPr>
          <a:lstStyle/>
          <a:p>
            <a:r>
              <a:rPr lang="en-US" dirty="0" smtClean="0"/>
              <a:t>Solution with </a:t>
            </a:r>
            <a:r>
              <a:rPr lang="en-US" dirty="0" smtClean="0">
                <a:latin typeface="Symbol" charset="2"/>
                <a:cs typeface="Symbol" charset="2"/>
              </a:rPr>
              <a:t>a</a:t>
            </a:r>
            <a:r>
              <a:rPr lang="en-US" dirty="0" smtClean="0"/>
              <a:t>=1.5 at t=10</a:t>
            </a:r>
          </a:p>
          <a:p>
            <a:r>
              <a:rPr lang="en-US" dirty="0"/>
              <a:t>Looks </a:t>
            </a:r>
            <a:r>
              <a:rPr lang="en-US" dirty="0" smtClean="0"/>
              <a:t>a lot like </a:t>
            </a:r>
            <a:r>
              <a:rPr lang="en-US" dirty="0"/>
              <a:t>a diffusion equation solution with D=</a:t>
            </a:r>
            <a:r>
              <a:rPr lang="en-US" dirty="0" smtClean="0"/>
              <a:t>0.5 (maybe slightly different D would be better)</a:t>
            </a:r>
            <a:endParaRPr lang="en-US" dirty="0"/>
          </a:p>
        </p:txBody>
      </p:sp>
      <p:pic>
        <p:nvPicPr>
          <p:cNvPr id="5" name="Picture 4" descr="ctrw_pow_inf_v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69" y="2471454"/>
            <a:ext cx="5382163" cy="4111940"/>
          </a:xfrm>
          <a:prstGeom prst="rect">
            <a:avLst/>
          </a:prstGeom>
        </p:spPr>
      </p:pic>
    </p:spTree>
    <p:extLst>
      <p:ext uri="{BB962C8B-B14F-4D97-AF65-F5344CB8AC3E}">
        <p14:creationId xmlns:p14="http://schemas.microsoft.com/office/powerpoint/2010/main" val="364235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712894"/>
            <a:ext cx="7716837" cy="1447800"/>
          </a:xfrm>
        </p:spPr>
        <p:txBody>
          <a:bodyPr/>
          <a:lstStyle/>
          <a:p>
            <a:r>
              <a:rPr lang="en-US" dirty="0" err="1" smtClean="0"/>
              <a:t>Ctrw_Pow_inf_mean.m</a:t>
            </a:r>
            <a:endParaRPr lang="en-US" dirty="0"/>
          </a:p>
        </p:txBody>
      </p:sp>
      <p:sp>
        <p:nvSpPr>
          <p:cNvPr id="3" name="Content Placeholder 2"/>
          <p:cNvSpPr>
            <a:spLocks noGrp="1"/>
          </p:cNvSpPr>
          <p:nvPr>
            <p:ph idx="1"/>
          </p:nvPr>
        </p:nvSpPr>
        <p:spPr>
          <a:xfrm>
            <a:off x="712788" y="3012142"/>
            <a:ext cx="3051211" cy="3388658"/>
          </a:xfrm>
        </p:spPr>
        <p:txBody>
          <a:bodyPr>
            <a:normAutofit fontScale="92500" lnSpcReduction="20000"/>
          </a:bodyPr>
          <a:lstStyle/>
          <a:p>
            <a:r>
              <a:rPr lang="en-US" dirty="0" smtClean="0"/>
              <a:t>Solution with </a:t>
            </a:r>
            <a:r>
              <a:rPr lang="en-US" dirty="0" smtClean="0">
                <a:latin typeface="Symbol" charset="2"/>
                <a:cs typeface="Symbol" charset="2"/>
              </a:rPr>
              <a:t>a</a:t>
            </a:r>
            <a:r>
              <a:rPr lang="en-US" dirty="0" smtClean="0"/>
              <a:t>=0.5 at t=10</a:t>
            </a:r>
          </a:p>
          <a:p>
            <a:r>
              <a:rPr lang="en-US" dirty="0" smtClean="0"/>
              <a:t>Looks very distinct – let’s run to later times</a:t>
            </a:r>
          </a:p>
          <a:p>
            <a:r>
              <a:rPr lang="en-US" dirty="0" smtClean="0"/>
              <a:t>By the way peaks could be a weird interpolation effect only – see code.</a:t>
            </a:r>
            <a:endParaRPr lang="en-US" dirty="0"/>
          </a:p>
        </p:txBody>
      </p:sp>
      <p:pic>
        <p:nvPicPr>
          <p:cNvPr id="4" name="Picture 3" descr="ctrw_pow_inf_mean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506" y="2578166"/>
            <a:ext cx="5096846" cy="3822634"/>
          </a:xfrm>
          <a:prstGeom prst="rect">
            <a:avLst/>
          </a:prstGeom>
        </p:spPr>
      </p:pic>
    </p:spTree>
    <p:extLst>
      <p:ext uri="{BB962C8B-B14F-4D97-AF65-F5344CB8AC3E}">
        <p14:creationId xmlns:p14="http://schemas.microsoft.com/office/powerpoint/2010/main" val="264515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712894"/>
            <a:ext cx="7716837" cy="1447800"/>
          </a:xfrm>
        </p:spPr>
        <p:txBody>
          <a:bodyPr/>
          <a:lstStyle/>
          <a:p>
            <a:r>
              <a:rPr lang="en-US" dirty="0" err="1" smtClean="0"/>
              <a:t>Ctrw_Pow_inf_mean.m</a:t>
            </a:r>
            <a:endParaRPr lang="en-US" dirty="0"/>
          </a:p>
        </p:txBody>
      </p:sp>
      <p:sp>
        <p:nvSpPr>
          <p:cNvPr id="3" name="Content Placeholder 2"/>
          <p:cNvSpPr>
            <a:spLocks noGrp="1"/>
          </p:cNvSpPr>
          <p:nvPr>
            <p:ph idx="1"/>
          </p:nvPr>
        </p:nvSpPr>
        <p:spPr>
          <a:xfrm>
            <a:off x="712788" y="3012142"/>
            <a:ext cx="3051211" cy="3388658"/>
          </a:xfrm>
        </p:spPr>
        <p:txBody>
          <a:bodyPr/>
          <a:lstStyle/>
          <a:p>
            <a:r>
              <a:rPr lang="en-US" dirty="0" smtClean="0"/>
              <a:t>Solution with </a:t>
            </a:r>
            <a:r>
              <a:rPr lang="en-US" dirty="0" smtClean="0">
                <a:latin typeface="Symbol" charset="2"/>
                <a:cs typeface="Symbol" charset="2"/>
              </a:rPr>
              <a:t>a</a:t>
            </a:r>
            <a:r>
              <a:rPr lang="en-US" dirty="0" smtClean="0"/>
              <a:t>=0.5 at t=100</a:t>
            </a:r>
          </a:p>
          <a:p>
            <a:r>
              <a:rPr lang="en-US" dirty="0" smtClean="0"/>
              <a:t>Looks very distinct – let’s run to later times</a:t>
            </a:r>
          </a:p>
          <a:p>
            <a:r>
              <a:rPr lang="en-US" dirty="0" smtClean="0"/>
              <a:t>What stands out?</a:t>
            </a:r>
            <a:endParaRPr lang="en-US" dirty="0"/>
          </a:p>
        </p:txBody>
      </p:sp>
      <p:pic>
        <p:nvPicPr>
          <p:cNvPr id="5" name="Picture 4" descr="ctrw_pow_inf_mean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919" y="2460489"/>
            <a:ext cx="5253748" cy="3940311"/>
          </a:xfrm>
          <a:prstGeom prst="rect">
            <a:avLst/>
          </a:prstGeom>
        </p:spPr>
      </p:pic>
    </p:spTree>
    <p:extLst>
      <p:ext uri="{BB962C8B-B14F-4D97-AF65-F5344CB8AC3E}">
        <p14:creationId xmlns:p14="http://schemas.microsoft.com/office/powerpoint/2010/main" val="1150626692"/>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5925</TotalTime>
  <Words>1651</Words>
  <Application>Microsoft Macintosh PowerPoint</Application>
  <PresentationFormat>On-screen Show (4:3)</PresentationFormat>
  <Paragraphs>199</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Sky</vt:lpstr>
      <vt:lpstr>Chapter 15 – CTRW </vt:lpstr>
      <vt:lpstr>Random Walks </vt:lpstr>
      <vt:lpstr>But is this the only thing that can be random?</vt:lpstr>
      <vt:lpstr>Let’s consider a symmetric case for comparison</vt:lpstr>
      <vt:lpstr>Let’s consider a few different p(t)</vt:lpstr>
      <vt:lpstr>Ctrw_exponential.m</vt:lpstr>
      <vt:lpstr>Ctrw_Pow_inf_var.m</vt:lpstr>
      <vt:lpstr>Ctrw_Pow_inf_mean.m</vt:lpstr>
      <vt:lpstr>Ctrw_Pow_inf_mean.m</vt:lpstr>
      <vt:lpstr>The point is the following </vt:lpstr>
      <vt:lpstr>Now let’s consider unidirectional equal jumps</vt:lpstr>
      <vt:lpstr>In systems with preferential drift (velocity) we have focused on BTCs</vt:lpstr>
      <vt:lpstr>Again let’s look at the three different distributions</vt:lpstr>
      <vt:lpstr>Ctrw_exponential.m</vt:lpstr>
      <vt:lpstr>Ctrw_pow_inf_var</vt:lpstr>
      <vt:lpstr>Ctrw_pow_inf_mean.m</vt:lpstr>
      <vt:lpstr>T=1000 and 10000</vt:lpstr>
      <vt:lpstr>Interim Conclusions </vt:lpstr>
      <vt:lpstr>Let’s take a step back and make sure we understand random walks</vt:lpstr>
      <vt:lpstr>Single Brownian Particle</vt:lpstr>
      <vt:lpstr>Multiple Brownian Particles</vt:lpstr>
      <vt:lpstr>Levy Flight - Single</vt:lpstr>
      <vt:lpstr>Multiple Levy</vt:lpstr>
      <vt:lpstr>CTRW – Exponential p(t), Symmetric no drift</vt:lpstr>
      <vt:lpstr>Multiple</vt:lpstr>
      <vt:lpstr>CTRW – Inf variance p(t), Symmetric no drift</vt:lpstr>
      <vt:lpstr>Multiple</vt:lpstr>
      <vt:lpstr>CTRW – Inf mean p(t), Symmetric no drift</vt:lpstr>
      <vt:lpstr>Multiple</vt:lpstr>
      <vt:lpstr>How about with fixed Dx</vt:lpstr>
      <vt:lpstr>Single Brownian Particle</vt:lpstr>
      <vt:lpstr>Multiple Brownian Particles</vt:lpstr>
      <vt:lpstr>Levy Flight - Single</vt:lpstr>
      <vt:lpstr>Multiple Levy</vt:lpstr>
      <vt:lpstr>CTRW – Exponential p(t), Symmetric no drift</vt:lpstr>
      <vt:lpstr>Multiple</vt:lpstr>
      <vt:lpstr>CTRW – Inf variance p(t), Symmetric no drift</vt:lpstr>
      <vt:lpstr>Multiple</vt:lpstr>
      <vt:lpstr>CTRW – Inf mean p(t), Symmetric no drift</vt:lpstr>
      <vt:lpstr>Multiple</vt:lpstr>
      <vt:lpstr>Can we write continuum equations for these</vt:lpstr>
      <vt:lpstr>Can we write continuum equations for these</vt:lpstr>
      <vt:lpstr>Moments</vt:lpstr>
      <vt:lpstr>In Laplace Space</vt:lpstr>
      <vt:lpstr>What about the other case with fixed Dx</vt:lpstr>
      <vt:lpstr>For 1&lt;a&lt;2</vt:lpstr>
      <vt:lpstr>For 0&lt;a&lt;1</vt:lpstr>
      <vt:lpstr>Ok – so how might you apply this to real data?</vt:lpstr>
      <vt:lpstr>Before we do this, note the types of travel time distributions allowed</vt:lpstr>
      <vt:lpstr>Here are some examples</vt:lpstr>
      <vt:lpstr>Modified Exponential</vt:lpstr>
      <vt:lpstr>Let’s focus on this one</vt:lpstr>
      <vt:lpstr>The truncated power law </vt:lpstr>
      <vt:lpstr>Examples – beta=1.5; t_1=1 </vt:lpstr>
      <vt:lpstr>Change t_1=1e-4;</vt:lpstr>
      <vt:lpstr>A few things to note about CTRW toolbox </vt:lpstr>
      <vt:lpstr>Options and p</vt:lpstr>
      <vt:lpstr>Options</vt:lpstr>
      <vt:lpstr>p</vt:lpstr>
      <vt:lpstr>But the real winner is:</vt:lpstr>
      <vt:lpstr>Data to be fit</vt:lpstr>
      <vt:lpstr>Plot(t,1-conc) on log log</vt:lpstr>
      <vt:lpstr>OK – let’s fit ADE</vt:lpstr>
      <vt:lpstr>OK – now TPL</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 CTRW </dc:title>
  <dc:creator>Diogo Bolster</dc:creator>
  <cp:lastModifiedBy>Diogo Bolster</cp:lastModifiedBy>
  <cp:revision>107</cp:revision>
  <dcterms:created xsi:type="dcterms:W3CDTF">2015-04-06T13:56:19Z</dcterms:created>
  <dcterms:modified xsi:type="dcterms:W3CDTF">2015-04-14T15:35:18Z</dcterms:modified>
</cp:coreProperties>
</file>