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8" r:id="rId3"/>
    <p:sldId id="279" r:id="rId4"/>
    <p:sldId id="28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89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50AB695-6AFC-6F4F-A8FF-9B41985CAE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13 - 2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MIMs - Mobile </a:t>
            </a:r>
            <a:r>
              <a:rPr lang="en-US" dirty="0"/>
              <a:t>Immobile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Diffusive </a:t>
            </a:r>
            <a:r>
              <a:rPr lang="en-US" smtClean="0"/>
              <a:t>Mobile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1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cannot emphasize this enough</a:t>
            </a:r>
          </a:p>
          <a:p>
            <a:r>
              <a:rPr lang="en-US" dirty="0"/>
              <a:t>These are very subtle ideas that even experts struggle with so don’t worry if you don’t get it immediately – practice makes perfect</a:t>
            </a:r>
          </a:p>
          <a:p>
            <a:r>
              <a:rPr lang="en-US" dirty="0" smtClean="0"/>
              <a:t>But the key here is that they are really really important to a lot of systems and so it is practice worth putting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 to our 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 just going into Laplace space is not quite enough as we the derivate in space causes some problems so we Fourier Transform also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52" y="3999895"/>
            <a:ext cx="5523896" cy="56543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49" y="4822372"/>
            <a:ext cx="3351288" cy="575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190" y="5878286"/>
            <a:ext cx="810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we go to </a:t>
            </a:r>
            <a:r>
              <a:rPr lang="en-US" dirty="0" err="1" smtClean="0"/>
              <a:t>Mathematica</a:t>
            </a:r>
            <a:r>
              <a:rPr lang="en-US" dirty="0" smtClean="0"/>
              <a:t> to solve and invert these. We can only invert back to Laplace space and then invert numerically to real space with </a:t>
            </a:r>
            <a:r>
              <a:rPr lang="en-US" dirty="0" err="1" smtClean="0"/>
              <a:t>Matlab</a:t>
            </a:r>
            <a:r>
              <a:rPr lang="en-US" dirty="0" smtClean="0"/>
              <a:t> as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8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code </a:t>
            </a:r>
            <a:br>
              <a:rPr lang="en-US" dirty="0" smtClean="0"/>
            </a:br>
            <a:r>
              <a:rPr lang="en-US" dirty="0" smtClean="0"/>
              <a:t>Chapter13-MIMDE</a:t>
            </a:r>
            <a:endParaRPr lang="en-US" dirty="0"/>
          </a:p>
        </p:txBody>
      </p:sp>
      <p:pic>
        <p:nvPicPr>
          <p:cNvPr id="5" name="Picture 4" descr="Screen Shot 2015-03-23 at 1.3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7" y="3025019"/>
            <a:ext cx="7988300" cy="273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167" y="2249714"/>
            <a:ext cx="753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we combine our two equations into one for c1 in Fourier-Laplace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4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4" name="Picture 3" descr="Screen Shot 2015-03-23 at 1.3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874157"/>
            <a:ext cx="8343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0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5" name="Picture 4" descr="Screen Shot 2015-03-23 at 1.3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222500"/>
            <a:ext cx="84328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solve </a:t>
            </a:r>
            <a:br>
              <a:rPr lang="en-US" dirty="0" smtClean="0"/>
            </a:br>
            <a:r>
              <a:rPr lang="en-US" dirty="0" smtClean="0"/>
              <a:t>– gut check</a:t>
            </a:r>
            <a:endParaRPr lang="en-US" dirty="0"/>
          </a:p>
        </p:txBody>
      </p:sp>
      <p:pic>
        <p:nvPicPr>
          <p:cNvPr id="4" name="Picture 3" descr="Screen Shot 2015-03-23 at 1.3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4" y="1452282"/>
            <a:ext cx="6876748" cy="52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Fourier-Laplace Space we have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Laplace space from </a:t>
            </a:r>
            <a:r>
              <a:rPr lang="en-US" dirty="0" err="1" smtClean="0"/>
              <a:t>Mathematica</a:t>
            </a:r>
            <a:r>
              <a:rPr lang="en-US" dirty="0" smtClean="0"/>
              <a:t> we have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27" y="4598913"/>
            <a:ext cx="4910969" cy="122540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41" y="2599871"/>
            <a:ext cx="6289826" cy="830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083" y="6177429"/>
            <a:ext cx="795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do some </a:t>
            </a:r>
            <a:r>
              <a:rPr lang="en-US" dirty="0"/>
              <a:t>g</a:t>
            </a:r>
            <a:r>
              <a:rPr lang="en-US" dirty="0" smtClean="0"/>
              <a:t>ut checks to make sure these make sense and then go to </a:t>
            </a:r>
            <a:r>
              <a:rPr lang="en-US" dirty="0" err="1" smtClean="0"/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7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pic>
        <p:nvPicPr>
          <p:cNvPr id="4" name="Picture 3" descr="MIM-diffu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" y="2836334"/>
            <a:ext cx="4265587" cy="3199190"/>
          </a:xfrm>
          <a:prstGeom prst="rect">
            <a:avLst/>
          </a:prstGeom>
        </p:spPr>
      </p:pic>
      <p:pic>
        <p:nvPicPr>
          <p:cNvPr id="8" name="Picture 7" descr="MIM-diffusion-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19" y="2836334"/>
            <a:ext cx="4322032" cy="32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am I teaching you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stay wit this case – </a:t>
            </a:r>
            <a:r>
              <a:rPr lang="en-US" dirty="0" smtClean="0"/>
              <a:t>a flow channel and an immobile region next to it that can exchange </a:t>
            </a:r>
            <a:r>
              <a:rPr lang="en-US" dirty="0" smtClean="0"/>
              <a:t>mass. However our mobile domain diffuses and send mass both ways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2162" y="4629238"/>
            <a:ext cx="7831743" cy="1403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162" y="3791110"/>
            <a:ext cx="7831743" cy="8139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00286" y="4407968"/>
            <a:ext cx="0" cy="5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66381" y="4407968"/>
            <a:ext cx="0" cy="5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95952" y="5339301"/>
            <a:ext cx="214085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7239" y="6216952"/>
            <a:ext cx="382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equations should we use here??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1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just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657185"/>
            <a:ext cx="7570787" cy="4289611"/>
          </a:xfrm>
        </p:spPr>
        <p:txBody>
          <a:bodyPr/>
          <a:lstStyle/>
          <a:p>
            <a:r>
              <a:rPr lang="en-US" dirty="0" smtClean="0"/>
              <a:t>Now our equations are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" y="3130222"/>
            <a:ext cx="2657290" cy="60357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54670" y="4172227"/>
            <a:ext cx="871599" cy="535441"/>
          </a:xfrm>
          <a:prstGeom prst="rightArrow">
            <a:avLst/>
          </a:prstGeom>
          <a:scene3d>
            <a:camera prst="orthographicFront">
              <a:rot lat="0" lon="0" rev="183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70" y="5550860"/>
            <a:ext cx="2820551" cy="400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955" y="6151343"/>
            <a:ext cx="649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Again, we can combine these into a single ODE that can be solved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4" y="2329329"/>
            <a:ext cx="3385034" cy="63031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61" y="4707668"/>
            <a:ext cx="4994124" cy="779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1070" y="4172227"/>
            <a:ext cx="245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Laplace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3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Again, we use </a:t>
            </a:r>
            <a:r>
              <a:rPr lang="en-US" sz="3600" dirty="0" err="1" smtClean="0"/>
              <a:t>Mathematica</a:t>
            </a:r>
            <a:r>
              <a:rPr lang="en-US" sz="3600" dirty="0" smtClean="0"/>
              <a:t> and </a:t>
            </a:r>
            <a:r>
              <a:rPr lang="en-US" sz="3600" dirty="0" err="1" smtClean="0"/>
              <a:t>Matlab</a:t>
            </a:r>
            <a:r>
              <a:rPr lang="en-US" sz="3600" dirty="0" smtClean="0"/>
              <a:t> to solve the 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 just going into Laplace space is not quite enough as we the derivate in space causes some problems so we Fourier Transform also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52" y="3999895"/>
            <a:ext cx="5523896" cy="56543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49" y="4822372"/>
            <a:ext cx="3351288" cy="575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190" y="5878286"/>
            <a:ext cx="810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we go to </a:t>
            </a:r>
            <a:r>
              <a:rPr lang="en-US" dirty="0" err="1" smtClean="0"/>
              <a:t>Mathematica</a:t>
            </a:r>
            <a:r>
              <a:rPr lang="en-US" dirty="0" smtClean="0"/>
              <a:t> to solve and invert these. We can only invert back to Laplace space and then invert numerically to real space with </a:t>
            </a:r>
            <a:r>
              <a:rPr lang="en-US" dirty="0" err="1" smtClean="0"/>
              <a:t>Matlab</a:t>
            </a:r>
            <a:r>
              <a:rPr lang="en-US" dirty="0" smtClean="0"/>
              <a:t> as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3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108707"/>
          </a:xfrm>
        </p:spPr>
        <p:txBody>
          <a:bodyPr/>
          <a:lstStyle/>
          <a:p>
            <a:r>
              <a:rPr lang="en-US" sz="2400" dirty="0" smtClean="0"/>
              <a:t>Now, many of you have said you struggle with what LT and FT mean so let’s take a step back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are the equations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6" y="2580821"/>
            <a:ext cx="4521200" cy="107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143" y="5793619"/>
            <a:ext cx="69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may or may not help, but let’s see if we can understand them….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45" y="4092726"/>
            <a:ext cx="4356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nothing else</a:t>
            </a:r>
            <a:endParaRPr lang="en-US" dirty="0"/>
          </a:p>
        </p:txBody>
      </p:sp>
      <p:pic>
        <p:nvPicPr>
          <p:cNvPr id="4" name="Picture 3" descr="Screen Shot 2015-03-23 at 12.1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53" y="1638905"/>
            <a:ext cx="688340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905" y="4342191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the same can be said of the Fourier transform in taking x to k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209" y="5249333"/>
            <a:ext cx="8023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very satisfying so let’s look at the physical interpretation of the mathematics</a:t>
            </a:r>
          </a:p>
          <a:p>
            <a:endParaRPr lang="en-US" dirty="0"/>
          </a:p>
          <a:p>
            <a:r>
              <a:rPr lang="en-US" dirty="0" smtClean="0"/>
              <a:t>Let’s start with Laplace Transform</a:t>
            </a:r>
          </a:p>
        </p:txBody>
      </p:sp>
    </p:spTree>
    <p:extLst>
      <p:ext uri="{BB962C8B-B14F-4D97-AF65-F5344CB8AC3E}">
        <p14:creationId xmlns:p14="http://schemas.microsoft.com/office/powerpoint/2010/main" val="78981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628517"/>
            <a:ext cx="7570787" cy="492710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formula says you are multiplying your function by an exponential in time that decays at a rate s (s can take any value for 0 to infinity)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When you integrate you are basically asking how much of the function is captured by tempering it with that exponential…. As s approaches 0 you get more and more and as s goes to infinity you get less and less</a:t>
            </a:r>
          </a:p>
          <a:p>
            <a:r>
              <a:rPr lang="en-US" sz="2000" dirty="0" smtClean="0"/>
              <a:t>It tells you  in some sense how you could reconstruct your function by adding together lots and lots of exponentials</a:t>
            </a:r>
          </a:p>
          <a:p>
            <a:r>
              <a:rPr lang="en-US" sz="2000" dirty="0" smtClean="0"/>
              <a:t>These are very subtle ideas that even experts struggle with so don’t worry if you don’t get it immediately – practice makes perfect</a:t>
            </a:r>
            <a:endParaRPr lang="en-US" sz="2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97" y="2278441"/>
            <a:ext cx="3786717" cy="9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7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function f(t)=1</a:t>
            </a:r>
          </a:p>
          <a:p>
            <a:r>
              <a:rPr lang="en-US" dirty="0" smtClean="0"/>
              <a:t>Calculate and think about what the following mean (draw a picture)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87" y="3878792"/>
            <a:ext cx="2967603" cy="73327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14" y="5141009"/>
            <a:ext cx="3034695" cy="72052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67" y="5141009"/>
            <a:ext cx="2753481" cy="62746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21" y="3854602"/>
            <a:ext cx="3270462" cy="757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286" y="6144381"/>
            <a:ext cx="752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see what is happening? Well the Laplace transform does this for all s </a:t>
            </a:r>
          </a:p>
          <a:p>
            <a:r>
              <a:rPr lang="en-US" dirty="0" smtClean="0"/>
              <a:t>for any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3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3314095"/>
            <a:ext cx="7570787" cy="27370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you need to recognize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ikx</a:t>
            </a:r>
            <a:r>
              <a:rPr lang="en-US" dirty="0" smtClean="0"/>
              <a:t>)=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err="1" smtClean="0"/>
              <a:t>kx</a:t>
            </a:r>
            <a:r>
              <a:rPr lang="en-US" dirty="0" smtClean="0"/>
              <a:t>)+</a:t>
            </a:r>
            <a:r>
              <a:rPr lang="en-US" dirty="0" err="1" smtClean="0"/>
              <a:t>i</a:t>
            </a:r>
            <a:r>
              <a:rPr lang="en-US" dirty="0" smtClean="0"/>
              <a:t> sin(</a:t>
            </a:r>
            <a:r>
              <a:rPr lang="en-US" dirty="0" err="1" smtClean="0"/>
              <a:t>kx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Well if you look now it’s just the same as what we saw except that we are seeing how much of the function is captured by waves of different </a:t>
            </a:r>
            <a:r>
              <a:rPr lang="en-US" dirty="0" err="1" smtClean="0"/>
              <a:t>wavelenght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6" y="1879297"/>
            <a:ext cx="4521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69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1518</TotalTime>
  <Words>611</Words>
  <Application>Microsoft Macintosh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Infusion</vt:lpstr>
      <vt:lpstr>Chapter 13 - 2  </vt:lpstr>
      <vt:lpstr>So why am I teaching you this…</vt:lpstr>
      <vt:lpstr>What about just diffusion</vt:lpstr>
      <vt:lpstr>Again, we use Mathematica and Matlab to solve the problem</vt:lpstr>
      <vt:lpstr>Now, many of you have said you struggle with what LT and FT mean so let’s take a step back</vt:lpstr>
      <vt:lpstr>If nothing else</vt:lpstr>
      <vt:lpstr>Laplace Transform</vt:lpstr>
      <vt:lpstr>Example</vt:lpstr>
      <vt:lpstr>Fourier Transform</vt:lpstr>
      <vt:lpstr>Again</vt:lpstr>
      <vt:lpstr>Back to our problem</vt:lpstr>
      <vt:lpstr>See code  Chapter13-MIMDE</vt:lpstr>
      <vt:lpstr>Next</vt:lpstr>
      <vt:lpstr>And</vt:lpstr>
      <vt:lpstr>Before we solve  – gut check</vt:lpstr>
      <vt:lpstr>Solution Method</vt:lpstr>
      <vt:lpstr>Sample Results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 </dc:title>
  <dc:creator>Diogo Bolster</dc:creator>
  <cp:lastModifiedBy>Diogo Bolster</cp:lastModifiedBy>
  <cp:revision>91</cp:revision>
  <dcterms:created xsi:type="dcterms:W3CDTF">2015-03-16T17:58:16Z</dcterms:created>
  <dcterms:modified xsi:type="dcterms:W3CDTF">2015-03-23T17:43:50Z</dcterms:modified>
</cp:coreProperties>
</file>