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C907F3A8-D09B-C841-9620-FA7BF1D3533C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D376BEB-7F60-9545-AEC7-A4603826182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F3A8-D09B-C841-9620-FA7BF1D3533C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6BEB-7F60-9545-AEC7-A46038261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F3A8-D09B-C841-9620-FA7BF1D3533C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6BEB-7F60-9545-AEC7-A46038261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F3A8-D09B-C841-9620-FA7BF1D3533C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6BEB-7F60-9545-AEC7-A46038261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F3A8-D09B-C841-9620-FA7BF1D3533C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6BEB-7F60-9545-AEC7-A46038261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F3A8-D09B-C841-9620-FA7BF1D3533C}" type="datetimeFigureOut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6BEB-7F60-9545-AEC7-A460382618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F3A8-D09B-C841-9620-FA7BF1D3533C}" type="datetimeFigureOut">
              <a:rPr lang="en-US" smtClean="0"/>
              <a:t>2/18/15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6BEB-7F60-9545-AEC7-A4603826182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F3A8-D09B-C841-9620-FA7BF1D3533C}" type="datetimeFigureOut">
              <a:rPr lang="en-US" smtClean="0"/>
              <a:t>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6BEB-7F60-9545-AEC7-A46038261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F3A8-D09B-C841-9620-FA7BF1D3533C}" type="datetimeFigureOut">
              <a:rPr lang="en-US" smtClean="0"/>
              <a:t>2/18/15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6BEB-7F60-9545-AEC7-A46038261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F3A8-D09B-C841-9620-FA7BF1D3533C}" type="datetimeFigureOut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6BEB-7F60-9545-AEC7-A46038261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F3A8-D09B-C841-9620-FA7BF1D3533C}" type="datetimeFigureOut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6BEB-7F60-9545-AEC7-A46038261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907F3A8-D09B-C841-9620-FA7BF1D3533C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D376BEB-7F60-9545-AEC7-A460382618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4" Type="http://schemas.openxmlformats.org/officeDocument/2006/relationships/image" Target="../media/image28.tiff"/><Relationship Id="rId5" Type="http://schemas.openxmlformats.org/officeDocument/2006/relationships/image" Target="../media/image29.tiff"/><Relationship Id="rId6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4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34.tiff"/><Relationship Id="rId5" Type="http://schemas.openxmlformats.org/officeDocument/2006/relationships/image" Target="../media/image35.tiff"/><Relationship Id="rId6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4" Type="http://schemas.openxmlformats.org/officeDocument/2006/relationships/image" Target="../media/image39.tif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5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Relationship Id="rId3" Type="http://schemas.openxmlformats.org/officeDocument/2006/relationships/image" Target="../media/image2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5.tiff"/><Relationship Id="rId5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Quantifying Dilution &amp; Mixing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727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79" y="436819"/>
            <a:ext cx="5302955" cy="657204"/>
          </a:xfrm>
          <a:prstGeom prst="rect">
            <a:avLst/>
          </a:prstGeom>
        </p:spPr>
      </p:pic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67" y="1462852"/>
            <a:ext cx="5744167" cy="1011297"/>
          </a:xfrm>
          <a:prstGeom prst="rect">
            <a:avLst/>
          </a:prstGeom>
        </p:spPr>
      </p:pic>
      <p:pic>
        <p:nvPicPr>
          <p:cNvPr id="7" name="Picture 6" descr="latex-image-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74149"/>
            <a:ext cx="3629754" cy="997185"/>
          </a:xfrm>
          <a:prstGeom prst="rect">
            <a:avLst/>
          </a:prstGeom>
        </p:spPr>
      </p:pic>
      <p:pic>
        <p:nvPicPr>
          <p:cNvPr id="8" name="Picture 7" descr="latex-image-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68" y="3730038"/>
            <a:ext cx="3054349" cy="91722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71407" y="5252815"/>
            <a:ext cx="2841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general dimensionality</a:t>
            </a:r>
            <a:endParaRPr lang="en-US" dirty="0"/>
          </a:p>
        </p:txBody>
      </p:sp>
      <p:pic>
        <p:nvPicPr>
          <p:cNvPr id="11" name="Picture 10" descr="latex-image-1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97" y="5379390"/>
            <a:ext cx="2418660" cy="904758"/>
          </a:xfrm>
          <a:prstGeom prst="rect">
            <a:avLst/>
          </a:prstGeom>
          <a:ln w="539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2583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About Mixing? </a:t>
            </a:r>
            <a:br>
              <a:rPr lang="en-US" sz="3600" dirty="0" smtClean="0"/>
            </a:br>
            <a:r>
              <a:rPr lang="en-US" sz="3600" dirty="0" smtClean="0"/>
              <a:t>Scalar Dissipation Rate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did before let’s break concentration into a mean and a fluctuation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By definition</a:t>
            </a:r>
          </a:p>
          <a:p>
            <a:endParaRPr lang="en-US" dirty="0"/>
          </a:p>
          <a:p>
            <a:r>
              <a:rPr lang="en-US" dirty="0" smtClean="0"/>
              <a:t>However</a:t>
            </a:r>
            <a:endParaRPr lang="en-US" dirty="0"/>
          </a:p>
        </p:txBody>
      </p:sp>
      <p:pic>
        <p:nvPicPr>
          <p:cNvPr id="4" name="Picture 3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84" y="3013428"/>
            <a:ext cx="3569876" cy="434317"/>
          </a:xfrm>
          <a:prstGeom prst="rect">
            <a:avLst/>
          </a:prstGeom>
        </p:spPr>
      </p:pic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54" y="4057650"/>
            <a:ext cx="1606181" cy="363831"/>
          </a:xfrm>
          <a:prstGeom prst="rect">
            <a:avLst/>
          </a:prstGeom>
        </p:spPr>
      </p:pic>
      <p:pic>
        <p:nvPicPr>
          <p:cNvPr id="6" name="Picture 5" descr="latex-image-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90" y="5286963"/>
            <a:ext cx="1398176" cy="315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0444" y="5233117"/>
            <a:ext cx="240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Except when C’(</a:t>
            </a:r>
            <a:r>
              <a:rPr lang="en-US" dirty="0" err="1" smtClean="0"/>
              <a:t>x,t</a:t>
            </a:r>
            <a:r>
              <a:rPr lang="en-US" dirty="0" smtClean="0"/>
              <a:t>)=0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1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Broken Box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912277"/>
              </p:ext>
            </p:extLst>
          </p:nvPr>
        </p:nvGraphicFramePr>
        <p:xfrm>
          <a:off x="2408297" y="1737927"/>
          <a:ext cx="1828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3407" y="2256556"/>
            <a:ext cx="135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=1,2,3,….,n</a:t>
            </a:r>
            <a:endParaRPr lang="en-US" dirty="0"/>
          </a:p>
        </p:txBody>
      </p:sp>
      <p:pic>
        <p:nvPicPr>
          <p:cNvPr id="8" name="Picture 7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3" y="4510434"/>
            <a:ext cx="884370" cy="552731"/>
          </a:xfrm>
          <a:prstGeom prst="rect">
            <a:avLst/>
          </a:prstGeom>
        </p:spPr>
      </p:pic>
      <p:pic>
        <p:nvPicPr>
          <p:cNvPr id="9" name="Picture 8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3" y="5420366"/>
            <a:ext cx="777276" cy="2487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65112" y="467501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 of n cells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65112" y="5353391"/>
            <a:ext cx="217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other (n-m) cells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054" y="403061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Again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3955813" y="4856342"/>
            <a:ext cx="780815" cy="376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ex-image-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51" y="3760291"/>
            <a:ext cx="869034" cy="693378"/>
          </a:xfrm>
          <a:prstGeom prst="rect">
            <a:avLst/>
          </a:prstGeom>
        </p:spPr>
      </p:pic>
      <p:pic>
        <p:nvPicPr>
          <p:cNvPr id="15" name="Picture 14" descr="latex-image-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80" y="4675018"/>
            <a:ext cx="1556220" cy="598546"/>
          </a:xfrm>
          <a:prstGeom prst="rect">
            <a:avLst/>
          </a:prstGeom>
        </p:spPr>
      </p:pic>
      <p:pic>
        <p:nvPicPr>
          <p:cNvPr id="16" name="Picture 15" descr="latex-image-1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40" y="5549907"/>
            <a:ext cx="1161610" cy="6267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24088" y="494610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 of n cells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24088" y="5624474"/>
            <a:ext cx="217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other (n-m) cells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4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Which we can calculate as</a:t>
            </a:r>
            <a:endParaRPr lang="en-US" dirty="0"/>
          </a:p>
        </p:txBody>
      </p:sp>
      <p:pic>
        <p:nvPicPr>
          <p:cNvPr id="8" name="Picture 7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85" y="5358224"/>
            <a:ext cx="1524000" cy="647700"/>
          </a:xfrm>
          <a:prstGeom prst="rect">
            <a:avLst/>
          </a:prstGeom>
        </p:spPr>
      </p:pic>
      <p:pic>
        <p:nvPicPr>
          <p:cNvPr id="9" name="Picture 8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74" y="5385506"/>
            <a:ext cx="2362200" cy="292100"/>
          </a:xfrm>
          <a:prstGeom prst="rect">
            <a:avLst/>
          </a:prstGeom>
        </p:spPr>
      </p:pic>
      <p:pic>
        <p:nvPicPr>
          <p:cNvPr id="10" name="Picture 9" descr="latex-image-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74" y="5806045"/>
            <a:ext cx="2489200" cy="292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9630" y="549294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7952" y="6240593"/>
            <a:ext cx="381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Smaller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dirty="0" smtClean="0"/>
              <a:t> means more dilute/mixed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14" y="2234519"/>
            <a:ext cx="1422400" cy="8509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64" y="4004683"/>
            <a:ext cx="6337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8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 in continuous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continuous form (n-&gt;infinity)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C and its average are the same this is zero</a:t>
            </a:r>
          </a:p>
          <a:p>
            <a:endParaRPr lang="en-US" dirty="0"/>
          </a:p>
          <a:p>
            <a:r>
              <a:rPr lang="en-US" dirty="0" smtClean="0"/>
              <a:t>-1/2 the time derivative of this is called the scalar dissipation rate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52" y="2802724"/>
            <a:ext cx="2781300" cy="812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52" y="5629159"/>
            <a:ext cx="4000500" cy="68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8492" y="5757177"/>
            <a:ext cx="83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6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the 1d 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Multiply it by 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rearrange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06" y="2587868"/>
            <a:ext cx="3416300" cy="762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34" y="4891232"/>
            <a:ext cx="5676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50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Integrate over space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862446"/>
            <a:ext cx="7150100" cy="762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4095995"/>
            <a:ext cx="7150100" cy="762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312608" y="3929889"/>
            <a:ext cx="1064154" cy="928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078403" y="4082289"/>
            <a:ext cx="1064154" cy="928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49" y="5472820"/>
            <a:ext cx="4013200" cy="7239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458921" y="5714642"/>
            <a:ext cx="1287283" cy="2750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17841" y="5302776"/>
            <a:ext cx="4462581" cy="1046827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23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Multiple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scalar dissipation rate in multiple dimensions is given by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8" y="4945287"/>
            <a:ext cx="8580020" cy="70406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15" y="3351195"/>
            <a:ext cx="40767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9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the Following Cases</a:t>
            </a:r>
            <a:endParaRPr lang="en-US" dirty="0"/>
          </a:p>
        </p:txBody>
      </p:sp>
      <p:pic>
        <p:nvPicPr>
          <p:cNvPr id="6" name="Picture 5" descr="Screen Shot 2015-01-02 at 3.12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78377"/>
            <a:ext cx="1828800" cy="1828800"/>
          </a:xfrm>
          <a:prstGeom prst="rect">
            <a:avLst/>
          </a:prstGeom>
        </p:spPr>
      </p:pic>
      <p:pic>
        <p:nvPicPr>
          <p:cNvPr id="7" name="Picture 6" descr="Screen Shot 2015-01-02 at 3.12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546" y="1978377"/>
            <a:ext cx="1828800" cy="1828800"/>
          </a:xfrm>
          <a:prstGeom prst="rect">
            <a:avLst/>
          </a:prstGeom>
        </p:spPr>
      </p:pic>
      <p:pic>
        <p:nvPicPr>
          <p:cNvPr id="8" name="Picture 7" descr="Screen Shot 2015-01-02 at 3.13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78" y="1978377"/>
            <a:ext cx="1823138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19778" y="264696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43881" y="264696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1280" y="4252148"/>
            <a:ext cx="8041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Each box contains the same mass, just spread in different ways. Which is the most dilute? Which is best for mixing?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How might we quantify this?</a:t>
            </a:r>
          </a:p>
          <a:p>
            <a:pPr algn="ctr"/>
            <a:endParaRPr lang="en-US" dirty="0"/>
          </a:p>
        </p:txBody>
      </p:sp>
      <p:pic>
        <p:nvPicPr>
          <p:cNvPr id="12" name="Picture 11" descr="latex-image-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78" y="5639271"/>
            <a:ext cx="3225800" cy="838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7553" y="5756477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First let’s normalize concentration such that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a metric like this look like? For Dilution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should correspond to our own intuition of what is to be more dilute (i.e. so one can actually compare two different cases – say A and B)</a:t>
            </a:r>
          </a:p>
          <a:p>
            <a:endParaRPr lang="en-US" dirty="0"/>
          </a:p>
          <a:p>
            <a:r>
              <a:rPr lang="en-US" dirty="0" smtClean="0"/>
              <a:t>It should be proportional to the volume occupied by the fluid to compare A or B to C).</a:t>
            </a:r>
          </a:p>
          <a:p>
            <a:endParaRPr lang="en-US" dirty="0"/>
          </a:p>
          <a:p>
            <a:r>
              <a:rPr lang="en-US" dirty="0" smtClean="0"/>
              <a:t>The maximum should correspond to the most dilute case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break our box into n boxes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208358"/>
              </p:ext>
            </p:extLst>
          </p:nvPr>
        </p:nvGraphicFramePr>
        <p:xfrm>
          <a:off x="2408297" y="2441222"/>
          <a:ext cx="1828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3407" y="2959851"/>
            <a:ext cx="135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=1,2,3,….,n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519" y="5168900"/>
            <a:ext cx="397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Kitanidis</a:t>
            </a:r>
            <a:r>
              <a:rPr lang="en-US" dirty="0" smtClean="0"/>
              <a:t> proposes the following index</a:t>
            </a:r>
            <a:endParaRPr lang="en-US" dirty="0"/>
          </a:p>
        </p:txBody>
      </p:sp>
      <p:pic>
        <p:nvPicPr>
          <p:cNvPr id="7" name="Picture 6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5168900"/>
            <a:ext cx="3225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5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Dilution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m cells all have equal mass such that</a:t>
            </a:r>
            <a:endParaRPr lang="en-US" dirty="0"/>
          </a:p>
        </p:txBody>
      </p:sp>
      <p:pic>
        <p:nvPicPr>
          <p:cNvPr id="4" name="Picture 3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41" y="2567046"/>
            <a:ext cx="1117600" cy="698500"/>
          </a:xfrm>
          <a:prstGeom prst="rect">
            <a:avLst/>
          </a:prstGeom>
        </p:spPr>
      </p:pic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43" y="3476978"/>
            <a:ext cx="9525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34370" y="275044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 of n cells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11511" y="3410003"/>
            <a:ext cx="217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other (n-m) cells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9111" y="43637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herefore</a:t>
            </a:r>
            <a:endParaRPr lang="en-US" dirty="0"/>
          </a:p>
        </p:txBody>
      </p:sp>
      <p:pic>
        <p:nvPicPr>
          <p:cNvPr id="11" name="Picture 10" descr="latex-image-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43" y="4157207"/>
            <a:ext cx="5774972" cy="784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35169" y="541641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herefore</a:t>
            </a:r>
            <a:endParaRPr lang="en-US" dirty="0"/>
          </a:p>
        </p:txBody>
      </p:sp>
      <p:pic>
        <p:nvPicPr>
          <p:cNvPr id="13" name="Picture 12" descr="latex-image-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77" y="5361008"/>
            <a:ext cx="5422900" cy="368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82477" y="6093557"/>
            <a:ext cx="352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 this meet our requirements?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5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continuous limit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this looks familiar to you at all that might be because </a:t>
            </a:r>
            <a:r>
              <a:rPr lang="en-US" dirty="0" err="1" smtClean="0"/>
              <a:t>ln</a:t>
            </a:r>
            <a:r>
              <a:rPr lang="en-US" dirty="0" smtClean="0"/>
              <a:t>(E) is a very common measure called the entropy, which is used across a diverse range of fields to quantify the disorder of a system.</a:t>
            </a:r>
            <a:endParaRPr lang="en-US" dirty="0"/>
          </a:p>
        </p:txBody>
      </p:sp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52" y="2954161"/>
            <a:ext cx="4775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2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Let’s consider and ADE system</a:t>
            </a:r>
            <a:endParaRPr lang="en-US" dirty="0"/>
          </a:p>
        </p:txBody>
      </p:sp>
      <p:pic>
        <p:nvPicPr>
          <p:cNvPr id="7" name="Picture 6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63039"/>
            <a:ext cx="7337778" cy="796910"/>
          </a:xfrm>
          <a:prstGeom prst="rect">
            <a:avLst/>
          </a:prstGeom>
        </p:spPr>
      </p:pic>
      <p:pic>
        <p:nvPicPr>
          <p:cNvPr id="8" name="Picture 7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40" y="3014317"/>
            <a:ext cx="5097875" cy="1073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8698" y="4267818"/>
            <a:ext cx="6491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to put you at ease, what does this look like in 1d, 2d and 3d?</a:t>
            </a:r>
          </a:p>
          <a:p>
            <a:endParaRPr lang="en-US" dirty="0"/>
          </a:p>
          <a:p>
            <a:r>
              <a:rPr lang="en-US" dirty="0" smtClean="0"/>
              <a:t>Let’s start by calculating p(</a:t>
            </a:r>
            <a:r>
              <a:rPr lang="en-US" dirty="0" err="1" smtClean="0"/>
              <a:t>x,t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11" name="Picture 10" descr="latex-image-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04" y="5442259"/>
            <a:ext cx="6679259" cy="94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2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want to calculate 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Let’s start in 1d (others are easy once you know this)</a:t>
            </a:r>
            <a:endParaRPr lang="en-US" dirty="0"/>
          </a:p>
        </p:txBody>
      </p:sp>
      <p:pic>
        <p:nvPicPr>
          <p:cNvPr id="4" name="Picture 3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30" y="2794235"/>
            <a:ext cx="4775200" cy="469900"/>
          </a:xfrm>
          <a:prstGeom prst="rect">
            <a:avLst/>
          </a:prstGeom>
        </p:spPr>
      </p:pic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43" y="4561887"/>
            <a:ext cx="4655020" cy="98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0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100667"/>
          </a:xfrm>
        </p:spPr>
        <p:txBody>
          <a:bodyPr/>
          <a:lstStyle/>
          <a:p>
            <a:r>
              <a:rPr lang="en-US" dirty="0" smtClean="0"/>
              <a:t>Therefore</a:t>
            </a:r>
            <a:endParaRPr lang="en-US" dirty="0"/>
          </a:p>
        </p:txBody>
      </p:sp>
      <p:pic>
        <p:nvPicPr>
          <p:cNvPr id="6" name="Picture 5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1" y="1392101"/>
            <a:ext cx="7535333" cy="678399"/>
          </a:xfrm>
          <a:prstGeom prst="rect">
            <a:avLst/>
          </a:prstGeom>
        </p:spPr>
      </p:pic>
      <p:pic>
        <p:nvPicPr>
          <p:cNvPr id="7" name="Picture 6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97" y="2282315"/>
            <a:ext cx="3290711" cy="685565"/>
          </a:xfrm>
          <a:prstGeom prst="rect">
            <a:avLst/>
          </a:prstGeom>
        </p:spPr>
      </p:pic>
      <p:pic>
        <p:nvPicPr>
          <p:cNvPr id="12" name="Picture 11" descr="latex-image-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4" y="3531298"/>
            <a:ext cx="7563556" cy="932771"/>
          </a:xfrm>
          <a:prstGeom prst="rect">
            <a:avLst/>
          </a:prstGeom>
        </p:spPr>
      </p:pic>
      <p:pic>
        <p:nvPicPr>
          <p:cNvPr id="13" name="Picture 12" descr="latex-image-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19" y="5168744"/>
            <a:ext cx="5302955" cy="6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30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862</TotalTime>
  <Words>448</Words>
  <Application>Microsoft Macintosh PowerPoint</Application>
  <PresentationFormat>On-screen Show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Sketchbook</vt:lpstr>
      <vt:lpstr>Chapter 10</vt:lpstr>
      <vt:lpstr>Consider the Following Cases</vt:lpstr>
      <vt:lpstr>What should a metric like this look like? For Dilution</vt:lpstr>
      <vt:lpstr>Let’s break our box into n boxes</vt:lpstr>
      <vt:lpstr>The Dilution Index</vt:lpstr>
      <vt:lpstr>Generally</vt:lpstr>
      <vt:lpstr> Let’s consider and ADE system</vt:lpstr>
      <vt:lpstr>Recall</vt:lpstr>
      <vt:lpstr>Therefore</vt:lpstr>
      <vt:lpstr>PowerPoint Presentation</vt:lpstr>
      <vt:lpstr>How About Mixing?  Scalar Dissipation Rate</vt:lpstr>
      <vt:lpstr>Back to the Broken Box</vt:lpstr>
      <vt:lpstr>PowerPoint Presentation</vt:lpstr>
      <vt:lpstr>Therefore in continuous form</vt:lpstr>
      <vt:lpstr>Consider the 1d ADE</vt:lpstr>
      <vt:lpstr>PowerPoint Presentation</vt:lpstr>
      <vt:lpstr>In Multiple Dimensions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Diogo Bolster</dc:creator>
  <cp:lastModifiedBy>Diogo Bolster</cp:lastModifiedBy>
  <cp:revision>39</cp:revision>
  <dcterms:created xsi:type="dcterms:W3CDTF">2015-01-02T20:04:20Z</dcterms:created>
  <dcterms:modified xsi:type="dcterms:W3CDTF">2015-02-19T14:50:37Z</dcterms:modified>
</cp:coreProperties>
</file>